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9" r:id="rId2"/>
    <p:sldId id="540" r:id="rId3"/>
    <p:sldId id="529" r:id="rId4"/>
    <p:sldId id="530" r:id="rId5"/>
    <p:sldId id="531" r:id="rId6"/>
    <p:sldId id="595" r:id="rId7"/>
    <p:sldId id="542" r:id="rId8"/>
    <p:sldId id="449" r:id="rId9"/>
    <p:sldId id="546" r:id="rId10"/>
    <p:sldId id="457" r:id="rId11"/>
    <p:sldId id="543" r:id="rId12"/>
    <p:sldId id="454" r:id="rId13"/>
    <p:sldId id="455" r:id="rId14"/>
    <p:sldId id="452" r:id="rId15"/>
    <p:sldId id="547" r:id="rId16"/>
    <p:sldId id="548" r:id="rId17"/>
    <p:sldId id="549" r:id="rId18"/>
    <p:sldId id="550" r:id="rId19"/>
    <p:sldId id="551" r:id="rId20"/>
    <p:sldId id="596" r:id="rId21"/>
    <p:sldId id="597" r:id="rId22"/>
    <p:sldId id="598" r:id="rId23"/>
    <p:sldId id="599" r:id="rId24"/>
    <p:sldId id="600" r:id="rId25"/>
    <p:sldId id="601" r:id="rId26"/>
    <p:sldId id="553" r:id="rId27"/>
    <p:sldId id="554" r:id="rId28"/>
    <p:sldId id="555" r:id="rId29"/>
    <p:sldId id="556" r:id="rId30"/>
    <p:sldId id="557" r:id="rId31"/>
    <p:sldId id="463" r:id="rId32"/>
    <p:sldId id="466" r:id="rId33"/>
    <p:sldId id="558" r:id="rId34"/>
    <p:sldId id="582" r:id="rId35"/>
    <p:sldId id="583" r:id="rId36"/>
    <p:sldId id="602" r:id="rId37"/>
    <p:sldId id="560" r:id="rId38"/>
    <p:sldId id="561" r:id="rId39"/>
    <p:sldId id="563" r:id="rId40"/>
    <p:sldId id="564" r:id="rId41"/>
    <p:sldId id="594" r:id="rId42"/>
    <p:sldId id="565" r:id="rId43"/>
    <p:sldId id="566" r:id="rId44"/>
    <p:sldId id="571" r:id="rId45"/>
    <p:sldId id="572" r:id="rId46"/>
    <p:sldId id="609" r:id="rId47"/>
    <p:sldId id="573" r:id="rId48"/>
    <p:sldId id="574" r:id="rId49"/>
    <p:sldId id="575" r:id="rId50"/>
    <p:sldId id="603" r:id="rId51"/>
    <p:sldId id="604" r:id="rId52"/>
    <p:sldId id="606" r:id="rId53"/>
    <p:sldId id="607" r:id="rId54"/>
    <p:sldId id="576" r:id="rId55"/>
    <p:sldId id="577" r:id="rId56"/>
    <p:sldId id="578" r:id="rId57"/>
    <p:sldId id="579" r:id="rId58"/>
    <p:sldId id="584" r:id="rId59"/>
    <p:sldId id="580" r:id="rId60"/>
    <p:sldId id="581" r:id="rId61"/>
    <p:sldId id="585" r:id="rId62"/>
    <p:sldId id="586" r:id="rId63"/>
    <p:sldId id="587" r:id="rId64"/>
    <p:sldId id="588" r:id="rId65"/>
    <p:sldId id="589" r:id="rId66"/>
    <p:sldId id="590" r:id="rId67"/>
    <p:sldId id="591" r:id="rId68"/>
    <p:sldId id="592" r:id="rId69"/>
    <p:sldId id="477" r:id="rId70"/>
    <p:sldId id="478" r:id="rId71"/>
    <p:sldId id="593" r:id="rId72"/>
    <p:sldId id="479" r:id="rId73"/>
    <p:sldId id="502" r:id="rId74"/>
    <p:sldId id="503" r:id="rId75"/>
    <p:sldId id="504" r:id="rId76"/>
    <p:sldId id="608" r:id="rId77"/>
    <p:sldId id="507" r:id="rId78"/>
    <p:sldId id="508" r:id="rId79"/>
    <p:sldId id="509" r:id="rId80"/>
    <p:sldId id="510" r:id="rId81"/>
    <p:sldId id="512" r:id="rId82"/>
    <p:sldId id="513" r:id="rId83"/>
    <p:sldId id="514" r:id="rId84"/>
    <p:sldId id="515" r:id="rId85"/>
    <p:sldId id="517" r:id="rId86"/>
    <p:sldId id="519" r:id="rId87"/>
    <p:sldId id="520" r:id="rId88"/>
    <p:sldId id="521" r:id="rId89"/>
    <p:sldId id="522" r:id="rId90"/>
    <p:sldId id="523" r:id="rId91"/>
    <p:sldId id="524" r:id="rId92"/>
    <p:sldId id="525" r:id="rId93"/>
    <p:sldId id="526" r:id="rId94"/>
    <p:sldId id="528" r:id="rId95"/>
  </p:sldIdLst>
  <p:sldSz cx="9144000" cy="6858000" type="screen4x3"/>
  <p:notesSz cx="6858000" cy="9144000"/>
  <p:defaultTextStyle>
    <a:defPPr>
      <a:defRPr lang="zh-CN"/>
    </a:defPPr>
    <a:lvl1pPr algn="l" rtl="0" eaLnBrk="0" fontAlgn="base" hangingPunct="0">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933"/>
    <a:srgbClr val="CC0066"/>
    <a:srgbClr val="FFCCFF"/>
    <a:srgbClr val="008000"/>
    <a:srgbClr val="3333CC"/>
    <a:srgbClr val="000099"/>
    <a:srgbClr val="FFFF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724" autoAdjust="0"/>
    <p:restoredTop sz="83019" autoAdjust="0"/>
  </p:normalViewPr>
  <p:slideViewPr>
    <p:cSldViewPr>
      <p:cViewPr varScale="1">
        <p:scale>
          <a:sx n="69" d="100"/>
          <a:sy n="69" d="100"/>
        </p:scale>
        <p:origin x="-92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D00E2234-CE6F-4414-B08A-B1BA1B0B078D}" type="datetimeFigureOut">
              <a:rPr lang="zh-CN" altLang="en-US"/>
              <a:pPr>
                <a:defRPr/>
              </a:pPr>
              <a:t>2015/10/27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3135C478-1FF6-4D9D-88DE-727739808274}" type="slidenum">
              <a:rPr lang="zh-CN" altLang="en-US"/>
              <a:pPr>
                <a:defRPr/>
              </a:pPr>
              <a:t>‹#›</a:t>
            </a:fld>
            <a:endParaRPr lang="zh-CN" altLang="en-US"/>
          </a:p>
        </p:txBody>
      </p:sp>
    </p:spTree>
    <p:extLst>
      <p:ext uri="{BB962C8B-B14F-4D97-AF65-F5344CB8AC3E}">
        <p14:creationId xmlns="" xmlns:p14="http://schemas.microsoft.com/office/powerpoint/2010/main" val="278238357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96FE387-42FF-4A58-9097-EA423C3C61CE}" type="slidenum">
              <a:rPr lang="zh-CN" altLang="en-US" smtClean="0"/>
              <a:pPr/>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p:spPr>
      </p:sp>
      <p:sp>
        <p:nvSpPr>
          <p:cNvPr id="40963" name="备注占位符 2"/>
          <p:cNvSpPr>
            <a:spLocks noGrp="1"/>
          </p:cNvSpPr>
          <p:nvPr>
            <p:ph type="body" idx="1"/>
          </p:nvPr>
        </p:nvSpPr>
        <p:spPr bwMode="auto">
          <a:noFill/>
        </p:spPr>
        <p:txBody>
          <a:bodyPr wrap="square" numCol="1" anchor="t" anchorCtr="0" compatLnSpc="1">
            <a:prstTxWarp prst="textNoShape">
              <a:avLst/>
            </a:prstTxWarp>
          </a:bodyPr>
          <a:lstStyle/>
          <a:p>
            <a:pPr defTabSz="457200" eaLnBrk="1" hangingPunct="1">
              <a:spcBef>
                <a:spcPct val="0"/>
              </a:spcBef>
            </a:pPr>
            <a:r>
              <a:rPr lang="zh-CN" altLang="en-US" smtClean="0"/>
              <a:t>地下几层的工程实践将为地上几层形成的创意实践提供强大的科研支持和技术人才，而创业所需的产品经过中间几层的开发与完善后，又可以拿回楼下的车间进行小规模生产，这样又在整栋楼中形成了一个更大的良性循环，这样整个训练中心的整体将成为一个创新项目的孵化器，不断通过创意、制造、创意的迭代过程，最后把创客空间打造成一个创新协作服务平台。</a:t>
            </a:r>
          </a:p>
          <a:p>
            <a:pPr defTabSz="457200"/>
            <a:endParaRPr kumimoji="1" lang="zh-CN" altLang="en-US" smtClean="0"/>
          </a:p>
        </p:txBody>
      </p:sp>
      <p:sp>
        <p:nvSpPr>
          <p:cNvPr id="40964" name="幻灯片编号占位符 3"/>
          <p:cNvSpPr>
            <a:spLocks noGrp="1"/>
          </p:cNvSpPr>
          <p:nvPr>
            <p:ph type="sldNum" sz="quarter" idx="5"/>
          </p:nvPr>
        </p:nvSpPr>
        <p:spPr bwMode="auto">
          <a:noFill/>
          <a:ln>
            <a:miter lim="800000"/>
            <a:headEnd/>
            <a:tailEnd/>
          </a:ln>
        </p:spPr>
        <p:txBody>
          <a:bodyPr/>
          <a:lstStyle/>
          <a:p>
            <a:fld id="{EBDDB3D3-DEE4-4007-AAD3-B39C0BD9FADB}" type="slidenum">
              <a:rPr kumimoji="1" lang="zh-CN" altLang="en-US" smtClean="0"/>
              <a:pPr/>
              <a:t>93</a:t>
            </a:fld>
            <a:endParaRPr kumimoji="1"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美国工程与技术认证委员会</a:t>
            </a:r>
            <a:r>
              <a:rPr lang="en-US" altLang="zh-CN" dirty="0" smtClean="0"/>
              <a:t>(ABET) </a:t>
            </a:r>
          </a:p>
          <a:p>
            <a:r>
              <a:rPr lang="en-US" altLang="zh-CN" dirty="0" smtClean="0"/>
              <a:t>CDIO</a:t>
            </a:r>
            <a:r>
              <a:rPr lang="zh-CN" altLang="en-US" dirty="0" smtClean="0"/>
              <a:t>代表构思（</a:t>
            </a:r>
            <a:r>
              <a:rPr lang="en-US" altLang="zh-CN" dirty="0" smtClean="0"/>
              <a:t>Conceive</a:t>
            </a:r>
            <a:r>
              <a:rPr lang="zh-CN" altLang="en-US" dirty="0" smtClean="0"/>
              <a:t>）、设计（</a:t>
            </a:r>
            <a:r>
              <a:rPr lang="en-US" altLang="zh-CN" dirty="0" smtClean="0"/>
              <a:t>Design</a:t>
            </a:r>
            <a:r>
              <a:rPr lang="zh-CN" altLang="en-US" dirty="0" smtClean="0"/>
              <a:t>）、实现（</a:t>
            </a:r>
            <a:r>
              <a:rPr lang="en-US" altLang="zh-CN" dirty="0" smtClean="0"/>
              <a:t>Implement</a:t>
            </a:r>
            <a:r>
              <a:rPr lang="zh-CN" altLang="en-US" dirty="0" smtClean="0"/>
              <a:t>）和运作（</a:t>
            </a:r>
            <a:r>
              <a:rPr lang="en-US" altLang="zh-CN" dirty="0" smtClean="0"/>
              <a:t>Operate</a:t>
            </a:r>
            <a:r>
              <a:rPr lang="zh-CN" altLang="en-US" dirty="0" smtClean="0"/>
              <a:t>） </a:t>
            </a:r>
          </a:p>
          <a:p>
            <a:r>
              <a:rPr lang="en-US" altLang="zh-CN" sz="1200" b="0" i="0" kern="1200" dirty="0" smtClean="0">
                <a:solidFill>
                  <a:schemeClr val="tx1"/>
                </a:solidFill>
                <a:effectLst/>
                <a:latin typeface="+mn-lt"/>
                <a:ea typeface="+mn-ea"/>
                <a:cs typeface="+mn-cs"/>
              </a:rPr>
              <a:t>OBE</a:t>
            </a:r>
            <a:r>
              <a:rPr lang="zh-CN" altLang="en-US" sz="1200" b="0" i="0" kern="1200" baseline="0" dirty="0" smtClean="0">
                <a:solidFill>
                  <a:schemeClr val="tx1"/>
                </a:solidFill>
                <a:effectLst/>
                <a:latin typeface="+mn-lt"/>
                <a:ea typeface="+mn-ea"/>
                <a:cs typeface="+mn-cs"/>
              </a:rPr>
              <a:t> 成果</a:t>
            </a:r>
            <a:r>
              <a:rPr lang="zh-CN" altLang="en-US" sz="1200" b="0" i="0" kern="1200" dirty="0" smtClean="0">
                <a:solidFill>
                  <a:schemeClr val="tx1"/>
                </a:solidFill>
                <a:effectLst/>
                <a:latin typeface="+mn-lt"/>
                <a:ea typeface="+mn-ea"/>
                <a:cs typeface="+mn-cs"/>
              </a:rPr>
              <a:t>导向教育</a:t>
            </a:r>
            <a:r>
              <a:rPr lang="en-US" altLang="zh-CN" sz="1200" b="0" i="0" kern="1200" dirty="0" smtClean="0">
                <a:solidFill>
                  <a:schemeClr val="tx1"/>
                </a:solidFill>
                <a:effectLst/>
                <a:latin typeface="+mn-lt"/>
                <a:ea typeface="+mn-ea"/>
                <a:cs typeface="+mn-cs"/>
              </a:rPr>
              <a:t>(Outcome based education</a:t>
            </a:r>
            <a:r>
              <a:rPr lang="zh-CN" altLang="en-US" sz="1200" b="0" i="0" kern="1200" dirty="0" smtClean="0">
                <a:solidFill>
                  <a:schemeClr val="tx1"/>
                </a:solidFill>
                <a:effectLst/>
                <a:latin typeface="+mn-lt"/>
                <a:ea typeface="+mn-ea"/>
                <a:cs typeface="+mn-cs"/>
              </a:rPr>
              <a:t>，作为一种先进的教育理念</a:t>
            </a:r>
            <a:endParaRPr lang="en-US" altLang="zh-CN" sz="1200" b="0" i="0" kern="1200" dirty="0" smtClean="0">
              <a:solidFill>
                <a:schemeClr val="tx1"/>
              </a:solidFill>
              <a:effectLst/>
              <a:latin typeface="+mn-lt"/>
              <a:ea typeface="+mn-ea"/>
              <a:cs typeface="+mn-cs"/>
            </a:endParaRPr>
          </a:p>
          <a:p>
            <a:r>
              <a:rPr lang="en-US" altLang="zh-CN" dirty="0" smtClean="0"/>
              <a:t>OBE</a:t>
            </a:r>
            <a:r>
              <a:rPr lang="zh-CN" altLang="en-US" dirty="0" smtClean="0"/>
              <a:t>是指，教学设计和教学实施的目标是学生通过教育过程最后所取得的学习成果</a:t>
            </a:r>
            <a:endParaRPr lang="zh-CN" altLang="en-US" dirty="0"/>
          </a:p>
        </p:txBody>
      </p:sp>
      <p:sp>
        <p:nvSpPr>
          <p:cNvPr id="4" name="灯片编号占位符 3"/>
          <p:cNvSpPr>
            <a:spLocks noGrp="1"/>
          </p:cNvSpPr>
          <p:nvPr>
            <p:ph type="sldNum" sz="quarter" idx="10"/>
          </p:nvPr>
        </p:nvSpPr>
        <p:spPr/>
        <p:txBody>
          <a:bodyPr/>
          <a:lstStyle/>
          <a:p>
            <a:fld id="{3075B47E-0B46-4514-BBE7-D749F758F835}" type="slidenum">
              <a:rPr lang="zh-CN" altLang="en-US" smtClean="0"/>
              <a:pPr/>
              <a:t>25</a:t>
            </a:fld>
            <a:endParaRPr lang="zh-CN" altLang="en-US"/>
          </a:p>
        </p:txBody>
      </p:sp>
    </p:spTree>
    <p:extLst>
      <p:ext uri="{BB962C8B-B14F-4D97-AF65-F5344CB8AC3E}">
        <p14:creationId xmlns="" xmlns:p14="http://schemas.microsoft.com/office/powerpoint/2010/main" val="386190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p:spPr>
        <p:txBody>
          <a:bodyPr/>
          <a:lstStyle/>
          <a:p>
            <a:pPr>
              <a:lnSpc>
                <a:spcPct val="120000"/>
              </a:lnSpc>
              <a:spcBef>
                <a:spcPts val="600"/>
              </a:spcBef>
            </a:pPr>
            <a:r>
              <a:rPr lang="zh-CN" altLang="en-US" sz="1800" b="1" smtClean="0">
                <a:solidFill>
                  <a:srgbClr val="002060"/>
                </a:solidFill>
                <a:latin typeface="微软雅黑" pitchFamily="34" charset="-122"/>
                <a:ea typeface="微软雅黑" pitchFamily="34" charset="-122"/>
                <a:cs typeface="Heiti SC Light"/>
              </a:rPr>
              <a:t>人</a:t>
            </a:r>
            <a:r>
              <a:rPr lang="en-US" altLang="zh-CN" sz="1800" b="1" smtClean="0">
                <a:solidFill>
                  <a:srgbClr val="002060"/>
                </a:solidFill>
                <a:latin typeface="微软雅黑" pitchFamily="34" charset="-122"/>
                <a:ea typeface="微软雅黑" pitchFamily="34" charset="-122"/>
                <a:cs typeface="Heiti SC Light"/>
              </a:rPr>
              <a:t>——</a:t>
            </a:r>
            <a:r>
              <a:rPr lang="zh-CN" altLang="en-US" sz="1800" b="1" smtClean="0">
                <a:solidFill>
                  <a:srgbClr val="002060"/>
                </a:solidFill>
                <a:latin typeface="微软雅黑" pitchFamily="34" charset="-122"/>
                <a:ea typeface="微软雅黑" pitchFamily="34" charset="-122"/>
                <a:cs typeface="Heiti SC Light"/>
              </a:rPr>
              <a:t>队伍架构</a:t>
            </a:r>
            <a:endParaRPr lang="en-US" altLang="zh-CN" sz="1800" b="1"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smtClean="0">
                <a:solidFill>
                  <a:srgbClr val="002060"/>
                </a:solidFill>
                <a:latin typeface="微软雅黑" pitchFamily="34" charset="-122"/>
                <a:ea typeface="微软雅黑" pitchFamily="34" charset="-122"/>
                <a:cs typeface="Heiti SC Light"/>
              </a:rPr>
              <a:t>学生</a:t>
            </a:r>
            <a:r>
              <a:rPr lang="en-US" altLang="zh-CN" sz="1400" smtClean="0">
                <a:solidFill>
                  <a:srgbClr val="002060"/>
                </a:solidFill>
                <a:latin typeface="微软雅黑" pitchFamily="34" charset="-122"/>
                <a:ea typeface="微软雅黑" pitchFamily="34" charset="-122"/>
                <a:cs typeface="Heiti SC Light"/>
              </a:rPr>
              <a:t>+</a:t>
            </a:r>
            <a:r>
              <a:rPr lang="zh-CN" altLang="en-US" sz="1400" smtClean="0">
                <a:solidFill>
                  <a:srgbClr val="002060"/>
                </a:solidFill>
                <a:latin typeface="微软雅黑" pitchFamily="34" charset="-122"/>
                <a:ea typeface="微软雅黑" pitchFamily="34" charset="-122"/>
                <a:cs typeface="Heiti SC Light"/>
              </a:rPr>
              <a:t>驻校创客、导师团、指导教师、工程师、信息技术、志愿者</a:t>
            </a:r>
            <a:endParaRPr lang="en-US" altLang="zh-CN" sz="140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smtClean="0">
                <a:solidFill>
                  <a:srgbClr val="002060"/>
                </a:solidFill>
                <a:latin typeface="微软雅黑" pitchFamily="34" charset="-122"/>
                <a:ea typeface="微软雅黑" pitchFamily="34" charset="-122"/>
                <a:cs typeface="Heiti SC Light"/>
              </a:rPr>
              <a:t>机</a:t>
            </a:r>
            <a:r>
              <a:rPr lang="en-US" altLang="zh-CN" sz="1800" b="1" smtClean="0">
                <a:solidFill>
                  <a:srgbClr val="002060"/>
                </a:solidFill>
                <a:latin typeface="微软雅黑" pitchFamily="34" charset="-122"/>
                <a:ea typeface="微软雅黑" pitchFamily="34" charset="-122"/>
                <a:cs typeface="Heiti SC Light"/>
              </a:rPr>
              <a:t>——</a:t>
            </a:r>
            <a:r>
              <a:rPr lang="zh-CN" altLang="en-US" sz="1800" b="1" smtClean="0">
                <a:solidFill>
                  <a:srgbClr val="002060"/>
                </a:solidFill>
                <a:latin typeface="微软雅黑" pitchFamily="34" charset="-122"/>
                <a:ea typeface="微软雅黑" pitchFamily="34" charset="-122"/>
                <a:cs typeface="Heiti SC Light"/>
              </a:rPr>
              <a:t>基础设施</a:t>
            </a:r>
            <a:endParaRPr lang="en-US" altLang="zh-CN" sz="1800" b="1"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smtClean="0">
                <a:solidFill>
                  <a:srgbClr val="002060"/>
                </a:solidFill>
                <a:latin typeface="微软雅黑" pitchFamily="34" charset="-122"/>
                <a:ea typeface="微软雅黑" pitchFamily="34" charset="-122"/>
                <a:cs typeface="Heiti SC Light"/>
              </a:rPr>
              <a:t>先进制造设备群、原型制造设备群</a:t>
            </a:r>
            <a:endParaRPr lang="en-US" altLang="zh-CN" sz="140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smtClean="0">
                <a:solidFill>
                  <a:srgbClr val="002060"/>
                </a:solidFill>
                <a:latin typeface="微软雅黑" pitchFamily="34" charset="-122"/>
                <a:ea typeface="微软雅黑" pitchFamily="34" charset="-122"/>
                <a:cs typeface="Heiti SC Light"/>
              </a:rPr>
              <a:t>料</a:t>
            </a:r>
            <a:r>
              <a:rPr lang="en-US" altLang="zh-CN" sz="1800" b="1" smtClean="0">
                <a:solidFill>
                  <a:srgbClr val="002060"/>
                </a:solidFill>
                <a:latin typeface="微软雅黑" pitchFamily="34" charset="-122"/>
                <a:ea typeface="微软雅黑" pitchFamily="34" charset="-122"/>
                <a:cs typeface="Heiti SC Light"/>
              </a:rPr>
              <a:t>——</a:t>
            </a:r>
            <a:r>
              <a:rPr lang="zh-CN" altLang="en-US" sz="1800" b="1" smtClean="0">
                <a:solidFill>
                  <a:srgbClr val="002060"/>
                </a:solidFill>
                <a:latin typeface="微软雅黑" pitchFamily="34" charset="-122"/>
                <a:ea typeface="微软雅黑" pitchFamily="34" charset="-122"/>
                <a:cs typeface="Heiti SC Light"/>
              </a:rPr>
              <a:t>教学内容</a:t>
            </a:r>
            <a:endParaRPr lang="en-US" altLang="zh-CN" sz="1800" b="1"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smtClean="0">
                <a:solidFill>
                  <a:srgbClr val="002060"/>
                </a:solidFill>
                <a:latin typeface="微软雅黑" pitchFamily="34" charset="-122"/>
                <a:ea typeface="微软雅黑" pitchFamily="34" charset="-122"/>
                <a:cs typeface="Heiti SC Light"/>
              </a:rPr>
              <a:t>课程、活动、项目</a:t>
            </a:r>
            <a:endParaRPr lang="en-US" altLang="zh-CN" sz="140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smtClean="0">
                <a:solidFill>
                  <a:srgbClr val="002060"/>
                </a:solidFill>
                <a:latin typeface="微软雅黑" pitchFamily="34" charset="-122"/>
                <a:ea typeface="微软雅黑" pitchFamily="34" charset="-122"/>
                <a:cs typeface="Heiti SC Light"/>
              </a:rPr>
              <a:t>基础训练内容、学生自产内容、学科创新内容、校外产业内容、全球化内容</a:t>
            </a:r>
            <a:endParaRPr lang="en-US" altLang="zh-CN" sz="140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smtClean="0">
                <a:solidFill>
                  <a:srgbClr val="002060"/>
                </a:solidFill>
                <a:latin typeface="微软雅黑" pitchFamily="34" charset="-122"/>
                <a:ea typeface="微软雅黑" pitchFamily="34" charset="-122"/>
                <a:cs typeface="Heiti SC Light"/>
              </a:rPr>
              <a:t>法</a:t>
            </a:r>
            <a:r>
              <a:rPr lang="en-US" altLang="zh-CN" sz="1800" b="1" smtClean="0">
                <a:solidFill>
                  <a:srgbClr val="002060"/>
                </a:solidFill>
                <a:latin typeface="微软雅黑" pitchFamily="34" charset="-122"/>
                <a:ea typeface="微软雅黑" pitchFamily="34" charset="-122"/>
                <a:cs typeface="Heiti SC Light"/>
              </a:rPr>
              <a:t>——</a:t>
            </a:r>
            <a:r>
              <a:rPr lang="zh-CN" altLang="en-US" sz="1800" b="1" smtClean="0">
                <a:solidFill>
                  <a:srgbClr val="002060"/>
                </a:solidFill>
                <a:latin typeface="微软雅黑" pitchFamily="34" charset="-122"/>
                <a:ea typeface="微软雅黑" pitchFamily="34" charset="-122"/>
                <a:cs typeface="Heiti SC Light"/>
              </a:rPr>
              <a:t>运作机制</a:t>
            </a:r>
            <a:endParaRPr lang="en-US" altLang="zh-CN" sz="1800" b="1"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smtClean="0">
                <a:solidFill>
                  <a:srgbClr val="002060"/>
                </a:solidFill>
                <a:latin typeface="微软雅黑" pitchFamily="34" charset="-122"/>
                <a:ea typeface="微软雅黑" pitchFamily="34" charset="-122"/>
                <a:cs typeface="Heiti SC Light"/>
              </a:rPr>
              <a:t>群体协作约束力；创意创新驱动力</a:t>
            </a:r>
            <a:endParaRPr lang="en-US" altLang="zh-CN" sz="100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smtClean="0">
                <a:solidFill>
                  <a:srgbClr val="002060"/>
                </a:solidFill>
                <a:latin typeface="微软雅黑" pitchFamily="34" charset="-122"/>
                <a:ea typeface="微软雅黑" pitchFamily="34" charset="-122"/>
                <a:cs typeface="Heiti SC Light"/>
              </a:rPr>
              <a:t>环</a:t>
            </a:r>
            <a:r>
              <a:rPr lang="en-US" altLang="zh-CN" sz="1800" b="1" smtClean="0">
                <a:solidFill>
                  <a:srgbClr val="002060"/>
                </a:solidFill>
                <a:latin typeface="微软雅黑" pitchFamily="34" charset="-122"/>
                <a:ea typeface="微软雅黑" pitchFamily="34" charset="-122"/>
                <a:cs typeface="Heiti SC Light"/>
              </a:rPr>
              <a:t>——</a:t>
            </a:r>
            <a:r>
              <a:rPr lang="zh-CN" altLang="en-US" sz="1800" b="1" smtClean="0">
                <a:solidFill>
                  <a:srgbClr val="002060"/>
                </a:solidFill>
                <a:latin typeface="微软雅黑" pitchFamily="34" charset="-122"/>
                <a:ea typeface="微软雅黑" pitchFamily="34" charset="-122"/>
                <a:cs typeface="Heiti SC Light"/>
              </a:rPr>
              <a:t>空间规划</a:t>
            </a:r>
            <a:endParaRPr lang="en-US" altLang="zh-CN" sz="1800" b="1"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smtClean="0">
                <a:solidFill>
                  <a:srgbClr val="002060"/>
                </a:solidFill>
                <a:latin typeface="微软雅黑" pitchFamily="34" charset="-122"/>
                <a:ea typeface="微软雅黑" pitchFamily="34" charset="-122"/>
                <a:cs typeface="Heiti SC Light"/>
              </a:rPr>
              <a:t>面向学生全开放；多层次功能分区</a:t>
            </a:r>
            <a:endParaRPr lang="en-US" altLang="zh-CN" sz="140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smtClean="0">
                <a:solidFill>
                  <a:srgbClr val="002060"/>
                </a:solidFill>
                <a:latin typeface="微软雅黑" pitchFamily="34" charset="-122"/>
                <a:ea typeface="微软雅黑" pitchFamily="34" charset="-122"/>
                <a:cs typeface="Heiti SC Light"/>
              </a:rPr>
              <a:t>测</a:t>
            </a:r>
            <a:r>
              <a:rPr lang="en-US" altLang="zh-CN" sz="1800" b="1" smtClean="0">
                <a:solidFill>
                  <a:srgbClr val="002060"/>
                </a:solidFill>
                <a:latin typeface="微软雅黑" pitchFamily="34" charset="-122"/>
                <a:ea typeface="微软雅黑" pitchFamily="34" charset="-122"/>
                <a:cs typeface="Heiti SC Light"/>
              </a:rPr>
              <a:t>——</a:t>
            </a:r>
            <a:r>
              <a:rPr lang="zh-CN" altLang="en-US" sz="1800" b="1" smtClean="0">
                <a:solidFill>
                  <a:srgbClr val="002060"/>
                </a:solidFill>
                <a:latin typeface="微软雅黑" pitchFamily="34" charset="-122"/>
                <a:ea typeface="微软雅黑" pitchFamily="34" charset="-122"/>
                <a:cs typeface="Heiti SC Light"/>
              </a:rPr>
              <a:t>过程度量</a:t>
            </a:r>
            <a:endParaRPr lang="en-US" altLang="zh-CN" sz="1800" b="1"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smtClean="0">
                <a:solidFill>
                  <a:srgbClr val="002060"/>
                </a:solidFill>
                <a:latin typeface="微软雅黑" pitchFamily="34" charset="-122"/>
                <a:ea typeface="微软雅黑" pitchFamily="34" charset="-122"/>
                <a:cs typeface="Heiti SC Light"/>
              </a:rPr>
              <a:t>数字化过程记录、以过程及成果为依据的学习成效评价机制</a:t>
            </a:r>
            <a:endParaRPr lang="en-US" altLang="zh-CN" sz="1400" smtClean="0">
              <a:solidFill>
                <a:srgbClr val="002060"/>
              </a:solidFill>
              <a:latin typeface="微软雅黑" pitchFamily="34" charset="-122"/>
              <a:ea typeface="微软雅黑" pitchFamily="34" charset="-122"/>
              <a:cs typeface="Heiti SC Light"/>
            </a:endParaRPr>
          </a:p>
          <a:p>
            <a:endParaRPr kumimoji="1" lang="zh-CN" altLang="en-US" smtClean="0">
              <a:latin typeface="Arial" pitchFamily="34" charset="0"/>
            </a:endParaRPr>
          </a:p>
        </p:txBody>
      </p:sp>
      <p:sp>
        <p:nvSpPr>
          <p:cNvPr id="80900" name="幻灯片编号占位符 3"/>
          <p:cNvSpPr>
            <a:spLocks noGrp="1"/>
          </p:cNvSpPr>
          <p:nvPr>
            <p:ph type="sldNum" sz="quarter" idx="5"/>
          </p:nvPr>
        </p:nvSpPr>
        <p:spPr>
          <a:noFill/>
        </p:spPr>
        <p:txBody>
          <a:bodyPr/>
          <a:lstStyle/>
          <a:p>
            <a:fld id="{5AE36351-A18E-41D9-832A-445614D81D79}" type="slidenum">
              <a:rPr kumimoji="1" lang="zh-CN" altLang="en-US" smtClean="0">
                <a:latin typeface="Arial" pitchFamily="34" charset="0"/>
              </a:rPr>
              <a:pPr/>
              <a:t>39</a:t>
            </a:fld>
            <a:endParaRPr kumimoji="1" lang="zh-CN" alt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smtClean="0"/>
          </a:p>
        </p:txBody>
      </p:sp>
      <p:sp>
        <p:nvSpPr>
          <p:cNvPr id="10342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632BD36-17EF-496E-B344-49696D58EF48}" type="slidenum">
              <a:rPr kumimoji="1" lang="zh-CN" altLang="en-US" sz="1200">
                <a:solidFill>
                  <a:srgbClr val="000000"/>
                </a:solidFill>
              </a:rPr>
              <a:pPr algn="r"/>
              <a:t>82</a:t>
            </a:fld>
            <a:endParaRPr kumimoji="1" lang="en-US" altLang="zh-CN" sz="120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hape 64"/>
          <p:cNvSpPr>
            <a:spLocks noGrp="1" noRot="1" noChangeAspect="1" noTextEdit="1"/>
          </p:cNvSpPr>
          <p:nvPr>
            <p:ph type="sldImg"/>
          </p:nvPr>
        </p:nvSpPr>
        <p:spPr bwMode="auto">
          <a:noFill/>
          <a:ln>
            <a:solidFill>
              <a:srgbClr val="000000"/>
            </a:solidFill>
            <a:miter lim="800000"/>
            <a:headEnd/>
            <a:tailEnd/>
          </a:ln>
        </p:spPr>
      </p:sp>
      <p:sp>
        <p:nvSpPr>
          <p:cNvPr id="30723" name="Shape 65"/>
          <p:cNvSpPr>
            <a:spLocks noGrp="1"/>
          </p:cNvSpPr>
          <p:nvPr>
            <p:ph type="body" sz="quarter" idx="1"/>
          </p:nvPr>
        </p:nvSpPr>
        <p:spPr bwMode="auto">
          <a:noFill/>
        </p:spPr>
        <p:txBody>
          <a:bodyPr wrap="square" numCol="1" anchor="t" anchorCtr="0" compatLnSpc="1">
            <a:prstTxWarp prst="textNoShape">
              <a:avLst/>
            </a:prstTxWarp>
          </a:bodyPr>
          <a:lstStyle/>
          <a:p>
            <a:r>
              <a:rPr lang="zh-CN" sz="2200" smtClean="0"/>
              <a:t>训练中心的设计将以工程文化的丰厚积淀为核心，将新楼的地下三层与地上六层打造成一个整体的小型三创系统，将萌发创意，科研创新，投身创业，这样三位合一的三创理念融入到新空间的规划之中，为其提供舒适的环境与氛围。</a:t>
            </a:r>
            <a:r>
              <a:rPr lang="zh-TW" altLang="en-US" sz="2200" smtClean="0"/>
              <a:t>车库咖啡</a:t>
            </a:r>
            <a:r>
              <a:rPr lang="en-US" altLang="zh-TW" sz="2200" smtClean="0"/>
              <a:t>+PRL</a:t>
            </a:r>
            <a:r>
              <a:rPr lang="zh-TW" altLang="en-US" sz="2200" smtClean="0"/>
              <a:t>，二层是</a:t>
            </a:r>
            <a:r>
              <a:rPr lang="en-US" altLang="zh-TW" sz="2200" smtClean="0"/>
              <a:t>crucible</a:t>
            </a:r>
            <a:endParaRPr lang="zh-CN" altLang="zh-CN" sz="22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smtClean="0">
              <a:latin typeface="Arial" charset="0"/>
            </a:endParaRPr>
          </a:p>
        </p:txBody>
      </p:sp>
      <p:sp>
        <p:nvSpPr>
          <p:cNvPr id="1187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34B1C99-3B45-45CD-B475-34DBF5B4A96D}" type="slidenum">
              <a:rPr kumimoji="1" lang="zh-CN" altLang="en-US">
                <a:solidFill>
                  <a:srgbClr val="000000"/>
                </a:solidFill>
                <a:latin typeface="Arial" charset="0"/>
              </a:rPr>
              <a:pPr fontAlgn="base">
                <a:spcBef>
                  <a:spcPct val="0"/>
                </a:spcBef>
                <a:spcAft>
                  <a:spcPct val="0"/>
                </a:spcAft>
                <a:defRPr/>
              </a:pPr>
              <a:t>85</a:t>
            </a:fld>
            <a:endParaRPr kumimoji="1" lang="zh-CN" altLang="en-US">
              <a:solidFill>
                <a:srgbClr val="000000"/>
              </a:solidFill>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hape 310"/>
          <p:cNvSpPr>
            <a:spLocks noGrp="1" noRot="1" noChangeAspect="1" noTextEdit="1"/>
          </p:cNvSpPr>
          <p:nvPr>
            <p:ph type="sldImg"/>
          </p:nvPr>
        </p:nvSpPr>
        <p:spPr bwMode="auto">
          <a:noFill/>
          <a:ln>
            <a:solidFill>
              <a:srgbClr val="000000"/>
            </a:solidFill>
            <a:miter lim="800000"/>
            <a:headEnd/>
            <a:tailEnd/>
          </a:ln>
        </p:spPr>
      </p:sp>
      <p:sp>
        <p:nvSpPr>
          <p:cNvPr id="34819" name="Shape 311"/>
          <p:cNvSpPr>
            <a:spLocks noGrp="1"/>
          </p:cNvSpPr>
          <p:nvPr>
            <p:ph type="body" sz="quarter" idx="1"/>
          </p:nvPr>
        </p:nvSpPr>
        <p:spPr bwMode="auto">
          <a:noFill/>
        </p:spPr>
        <p:txBody>
          <a:bodyPr wrap="square" numCol="1" anchor="t" anchorCtr="0" compatLnSpc="1">
            <a:prstTxWarp prst="textNoShape">
              <a:avLst/>
            </a:prstTxWarp>
          </a:bodyPr>
          <a:lstStyle/>
          <a:p>
            <a:endParaRPr lang="zh-CN" altLang="zh-CN" sz="22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p:spPr>
      </p:sp>
      <p:sp>
        <p:nvSpPr>
          <p:cNvPr id="36867" name="备注占位符 2"/>
          <p:cNvSpPr>
            <a:spLocks noGrp="1"/>
          </p:cNvSpPr>
          <p:nvPr>
            <p:ph type="body" idx="1"/>
          </p:nvPr>
        </p:nvSpPr>
        <p:spPr bwMode="auto">
          <a:noFill/>
        </p:spPr>
        <p:txBody>
          <a:bodyPr wrap="square" numCol="1" anchor="t" anchorCtr="0" compatLnSpc="1">
            <a:prstTxWarp prst="textNoShape">
              <a:avLst/>
            </a:prstTxWarp>
          </a:bodyPr>
          <a:lstStyle/>
          <a:p>
            <a:pPr defTabSz="457200" eaLnBrk="1" hangingPunct="1">
              <a:spcBef>
                <a:spcPct val="0"/>
              </a:spcBef>
            </a:pPr>
            <a:r>
              <a:rPr kumimoji="1" lang="zh-CN" altLang="en-US" smtClean="0">
                <a:latin typeface="微软雅黑" pitchFamily="34" charset="-122"/>
                <a:ea typeface="微软雅黑" pitchFamily="34" charset="-122"/>
              </a:rPr>
              <a:t>学生结合电子工艺实验室的技术平台，构建产品原型</a:t>
            </a:r>
          </a:p>
          <a:p>
            <a:pPr defTabSz="457200"/>
            <a:endParaRPr kumimoji="1" lang="zh-CN" altLang="en-US" smtClean="0"/>
          </a:p>
        </p:txBody>
      </p:sp>
      <p:sp>
        <p:nvSpPr>
          <p:cNvPr id="36868" name="幻灯片编号占位符 3"/>
          <p:cNvSpPr>
            <a:spLocks noGrp="1"/>
          </p:cNvSpPr>
          <p:nvPr>
            <p:ph type="sldNum" sz="quarter" idx="5"/>
          </p:nvPr>
        </p:nvSpPr>
        <p:spPr bwMode="auto">
          <a:noFill/>
          <a:ln>
            <a:miter lim="800000"/>
            <a:headEnd/>
            <a:tailEnd/>
          </a:ln>
        </p:spPr>
        <p:txBody>
          <a:bodyPr/>
          <a:lstStyle/>
          <a:p>
            <a:fld id="{5556FDF1-5AD4-429E-AD9C-AB7DD157DE71}" type="slidenum">
              <a:rPr kumimoji="1" lang="zh-CN" altLang="en-US" smtClean="0"/>
              <a:pPr/>
              <a:t>88</a:t>
            </a:fld>
            <a:endParaRPr kumimoji="1"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p:spPr>
      </p:sp>
      <p:sp>
        <p:nvSpPr>
          <p:cNvPr id="37891"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sz="1800" smtClean="0"/>
              <a:t>F4</a:t>
            </a:r>
            <a:r>
              <a:rPr lang="zh-CN" altLang="en-US" sz="1800" smtClean="0"/>
              <a:t>和</a:t>
            </a:r>
            <a:r>
              <a:rPr lang="en-US" altLang="zh-CN" sz="1800" smtClean="0"/>
              <a:t>F5</a:t>
            </a:r>
            <a:r>
              <a:rPr lang="zh-CN" altLang="en-US" sz="1800" smtClean="0"/>
              <a:t>将会成为创新的主体空间，包括电子工艺实验室，电子产品创新工坊，跨学科交叉创新实验室，三创项目团队，和创意设计工作室，这里是一个以创新为主题的舞台，这一主题将会呈辐射状，自上而下延伸，而学生们在早期车间的工程实践中所萌发的创意和累积的技术将在这个舞台上得到充分的施展，同时与其他学科的交流中获得崭新的体验与认知。</a:t>
            </a:r>
          </a:p>
          <a:p>
            <a:pPr eaLnBrk="1" hangingPunct="1">
              <a:spcBef>
                <a:spcPct val="0"/>
              </a:spcBef>
            </a:pPr>
            <a:r>
              <a:rPr lang="en-US" altLang="zh-CN" smtClean="0"/>
              <a:t>F4</a:t>
            </a:r>
            <a:r>
              <a:rPr lang="zh-CN" altLang="en-US" smtClean="0"/>
              <a:t>和</a:t>
            </a:r>
            <a:r>
              <a:rPr lang="en-US" altLang="zh-CN" smtClean="0"/>
              <a:t>F5</a:t>
            </a:r>
            <a:r>
              <a:rPr lang="zh-CN" altLang="en-US" smtClean="0"/>
              <a:t>将会成为创新的主体空间，包括电子工艺实验室，电子产品创新工坊，跨学科交叉创新实验室，三创项目团队，和创意设计工作室，这里是一个以创新为主题的舞台，这一主题将会呈辐射状，自上而下延伸，</a:t>
            </a:r>
          </a:p>
          <a:p>
            <a:endParaRPr kumimoji="1" lang="zh-CN" altLang="en-US" smtClean="0"/>
          </a:p>
        </p:txBody>
      </p:sp>
      <p:sp>
        <p:nvSpPr>
          <p:cNvPr id="37892" name="幻灯片编号占位符 3"/>
          <p:cNvSpPr>
            <a:spLocks noGrp="1"/>
          </p:cNvSpPr>
          <p:nvPr>
            <p:ph type="sldNum" sz="quarter" idx="5"/>
          </p:nvPr>
        </p:nvSpPr>
        <p:spPr bwMode="auto">
          <a:noFill/>
          <a:ln>
            <a:miter lim="800000"/>
            <a:headEnd/>
            <a:tailEnd/>
          </a:ln>
        </p:spPr>
        <p:txBody>
          <a:bodyPr/>
          <a:lstStyle/>
          <a:p>
            <a:fld id="{50A37911-FCA3-491E-94B8-6934DB88BFC5}" type="slidenum">
              <a:rPr kumimoji="1" lang="zh-CN" altLang="en-US" smtClean="0"/>
              <a:pPr/>
              <a:t>90</a:t>
            </a:fld>
            <a:endParaRPr kumimoji="1"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2"/>
          <p:cNvSpPr>
            <a:spLocks/>
          </p:cNvSpPr>
          <p:nvPr userDrawn="1"/>
        </p:nvSpPr>
        <p:spPr bwMode="ltGray">
          <a:xfrm>
            <a:off x="0" y="0"/>
            <a:ext cx="9144000" cy="6858000"/>
          </a:xfrm>
          <a:custGeom>
            <a:avLst/>
            <a:gdLst>
              <a:gd name="T0" fmla="*/ 1488 w 5760"/>
              <a:gd name="T1" fmla="*/ 0 h 4320"/>
              <a:gd name="T2" fmla="*/ 564 w 5760"/>
              <a:gd name="T3" fmla="*/ 617 h 4320"/>
              <a:gd name="T4" fmla="*/ 0 w 5760"/>
              <a:gd name="T5" fmla="*/ 1734 h 4320"/>
              <a:gd name="T6" fmla="*/ 0 w 5760"/>
              <a:gd name="T7" fmla="*/ 4320 h 4320"/>
              <a:gd name="T8" fmla="*/ 5760 w 5760"/>
              <a:gd name="T9" fmla="*/ 4320 h 4320"/>
              <a:gd name="T10" fmla="*/ 5760 w 5760"/>
              <a:gd name="T11" fmla="*/ 0 h 4320"/>
              <a:gd name="T12" fmla="*/ 1488 w 5760"/>
              <a:gd name="T13" fmla="*/ 0 h 4320"/>
            </a:gdLst>
            <a:ahLst/>
            <a:cxnLst>
              <a:cxn ang="0">
                <a:pos x="T0" y="T1"/>
              </a:cxn>
              <a:cxn ang="0">
                <a:pos x="T2" y="T3"/>
              </a:cxn>
              <a:cxn ang="0">
                <a:pos x="T4" y="T5"/>
              </a:cxn>
              <a:cxn ang="0">
                <a:pos x="T6" y="T7"/>
              </a:cxn>
              <a:cxn ang="0">
                <a:pos x="T8" y="T9"/>
              </a:cxn>
              <a:cxn ang="0">
                <a:pos x="T10" y="T11"/>
              </a:cxn>
              <a:cxn ang="0">
                <a:pos x="T12" y="T13"/>
              </a:cxn>
            </a:cxnLst>
            <a:rect l="0" t="0" r="r" b="b"/>
            <a:pathLst>
              <a:path w="5760" h="4320">
                <a:moveTo>
                  <a:pt x="1488" y="0"/>
                </a:moveTo>
                <a:cubicBezTo>
                  <a:pt x="1093" y="94"/>
                  <a:pt x="670" y="476"/>
                  <a:pt x="564" y="617"/>
                </a:cubicBezTo>
                <a:cubicBezTo>
                  <a:pt x="458" y="758"/>
                  <a:pt x="94" y="1117"/>
                  <a:pt x="0" y="1734"/>
                </a:cubicBezTo>
                <a:lnTo>
                  <a:pt x="0" y="4320"/>
                </a:lnTo>
                <a:lnTo>
                  <a:pt x="5760" y="4320"/>
                </a:lnTo>
                <a:lnTo>
                  <a:pt x="5760" y="0"/>
                </a:lnTo>
                <a:lnTo>
                  <a:pt x="1488" y="0"/>
                </a:lnTo>
                <a:close/>
              </a:path>
            </a:pathLst>
          </a:custGeom>
          <a:gradFill rotWithShape="1">
            <a:gsLst>
              <a:gs pos="0">
                <a:schemeClr val="accent1">
                  <a:alpha val="39000"/>
                </a:schemeClr>
              </a:gs>
              <a:gs pos="100000">
                <a:schemeClr val="accent1">
                  <a:gamma/>
                  <a:tint val="0"/>
                  <a:invGamma/>
                </a:schemeClr>
              </a:gs>
            </a:gsLst>
            <a:lin ang="27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p>
        </p:txBody>
      </p:sp>
      <p:pic>
        <p:nvPicPr>
          <p:cNvPr id="3" name="Picture 3" descr="反2"/>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90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8" descr="shouyea5"/>
          <p:cNvPicPr>
            <a:picLocks noChangeAspect="1" noChangeArrowheads="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6659563" y="115888"/>
            <a:ext cx="2160587"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descr="反2"/>
          <p:cNvPicPr>
            <a:picLocks noChangeAspect="1" noChangeArrowheads="1"/>
          </p:cNvPicPr>
          <p:nvPr userDrawn="1"/>
        </p:nvPicPr>
        <p:blipFill>
          <a:blip r:embed="rId4">
            <a:extLst>
              <a:ext uri="{28A0092B-C50C-407E-A947-70E740481C1C}">
                <a14:useLocalDpi xmlns="" xmlns:a14="http://schemas.microsoft.com/office/drawing/2010/main" val="0"/>
              </a:ext>
            </a:extLst>
          </a:blip>
          <a:srcRect/>
          <a:stretch>
            <a:fillRect/>
          </a:stretch>
        </p:blipFill>
        <p:spPr bwMode="auto">
          <a:xfrm>
            <a:off x="0" y="6381750"/>
            <a:ext cx="91440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7"/>
          <p:cNvSpPr>
            <a:spLocks noChangeArrowheads="1"/>
          </p:cNvSpPr>
          <p:nvPr userDrawn="1"/>
        </p:nvSpPr>
        <p:spPr bwMode="auto">
          <a:xfrm>
            <a:off x="179388" y="260350"/>
            <a:ext cx="39528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lgn="ctr">
              <a:defRPr sz="1600" b="1">
                <a:solidFill>
                  <a:schemeClr val="tx1"/>
                </a:solidFill>
                <a:latin typeface="Arial" panose="020B0604020202020204" pitchFamily="34" charset="0"/>
                <a:ea typeface="宋体" panose="02010600030101010101" pitchFamily="2" charset="-122"/>
              </a:defRPr>
            </a:lvl1pPr>
            <a:lvl2pPr marL="742950" indent="-285750" algn="ctr">
              <a:defRPr sz="1600" b="1">
                <a:solidFill>
                  <a:schemeClr val="tx1"/>
                </a:solidFill>
                <a:latin typeface="Arial" panose="020B0604020202020204" pitchFamily="34" charset="0"/>
                <a:ea typeface="宋体" panose="02010600030101010101" pitchFamily="2" charset="-122"/>
              </a:defRPr>
            </a:lvl2pPr>
            <a:lvl3pPr marL="1143000" indent="-228600" algn="ctr">
              <a:defRPr sz="1600" b="1">
                <a:solidFill>
                  <a:schemeClr val="tx1"/>
                </a:solidFill>
                <a:latin typeface="Arial" panose="020B0604020202020204" pitchFamily="34" charset="0"/>
                <a:ea typeface="宋体" panose="02010600030101010101" pitchFamily="2" charset="-122"/>
              </a:defRPr>
            </a:lvl3pPr>
            <a:lvl4pPr marL="1600200" indent="-228600" algn="ctr">
              <a:defRPr sz="1600" b="1">
                <a:solidFill>
                  <a:schemeClr val="tx1"/>
                </a:solidFill>
                <a:latin typeface="Arial" panose="020B0604020202020204" pitchFamily="34" charset="0"/>
                <a:ea typeface="宋体" panose="02010600030101010101" pitchFamily="2" charset="-122"/>
              </a:defRPr>
            </a:lvl4pPr>
            <a:lvl5pPr marL="2057400" indent="-228600" algn="ctr">
              <a:defRPr sz="16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algn="l" eaLnBrk="1" hangingPunct="1">
              <a:defRPr/>
            </a:pPr>
            <a:r>
              <a:rPr lang="zh-CN" altLang="en-US" smtClean="0">
                <a:solidFill>
                  <a:srgbClr val="660066"/>
                </a:solidFill>
              </a:rPr>
              <a:t>课程名称：创业认识与实践（</a:t>
            </a:r>
            <a:r>
              <a:rPr lang="en-US" altLang="zh-CN" smtClean="0">
                <a:solidFill>
                  <a:srgbClr val="660066"/>
                </a:solidFill>
              </a:rPr>
              <a:t>01510182</a:t>
            </a:r>
            <a:r>
              <a:rPr lang="zh-CN" altLang="en-US" smtClean="0">
                <a:solidFill>
                  <a:srgbClr val="660066"/>
                </a:solidFill>
              </a:rPr>
              <a:t>）</a:t>
            </a:r>
          </a:p>
        </p:txBody>
      </p:sp>
      <p:pic>
        <p:nvPicPr>
          <p:cNvPr id="7" name="Picture 8"/>
          <p:cNvPicPr>
            <a:picLocks noChangeAspect="1" noChangeArrowheads="1"/>
          </p:cNvPicPr>
          <p:nvPr userDrawn="1"/>
        </p:nvPicPr>
        <p:blipFill>
          <a:blip r:embed="rId5">
            <a:extLst>
              <a:ext uri="{28A0092B-C50C-407E-A947-70E740481C1C}">
                <a14:useLocalDpi xmlns="" xmlns:a14="http://schemas.microsoft.com/office/drawing/2010/main" val="0"/>
              </a:ext>
            </a:extLst>
          </a:blip>
          <a:srcRect/>
          <a:stretch>
            <a:fillRect/>
          </a:stretch>
        </p:blipFill>
        <p:spPr bwMode="auto">
          <a:xfrm>
            <a:off x="0" y="908050"/>
            <a:ext cx="9144000" cy="14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96366055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57193613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258729004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411783807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 xmlns:p14="http://schemas.microsoft.com/office/powerpoint/2010/main" val="216277249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98306199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249129091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 xmlns:p14="http://schemas.microsoft.com/office/powerpoint/2010/main" val="29282183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1486461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 xmlns:p14="http://schemas.microsoft.com/office/powerpoint/2010/main" val="253279542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 xmlns:p14="http://schemas.microsoft.com/office/powerpoint/2010/main" val="238580459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Freeform 10"/>
          <p:cNvSpPr>
            <a:spLocks/>
          </p:cNvSpPr>
          <p:nvPr/>
        </p:nvSpPr>
        <p:spPr bwMode="ltGray">
          <a:xfrm>
            <a:off x="0" y="0"/>
            <a:ext cx="9144000" cy="6858000"/>
          </a:xfrm>
          <a:custGeom>
            <a:avLst/>
            <a:gdLst>
              <a:gd name="T0" fmla="*/ 1488 w 5760"/>
              <a:gd name="T1" fmla="*/ 0 h 4320"/>
              <a:gd name="T2" fmla="*/ 564 w 5760"/>
              <a:gd name="T3" fmla="*/ 617 h 4320"/>
              <a:gd name="T4" fmla="*/ 0 w 5760"/>
              <a:gd name="T5" fmla="*/ 1734 h 4320"/>
              <a:gd name="T6" fmla="*/ 0 w 5760"/>
              <a:gd name="T7" fmla="*/ 4320 h 4320"/>
              <a:gd name="T8" fmla="*/ 5760 w 5760"/>
              <a:gd name="T9" fmla="*/ 4320 h 4320"/>
              <a:gd name="T10" fmla="*/ 5760 w 5760"/>
              <a:gd name="T11" fmla="*/ 0 h 4320"/>
              <a:gd name="T12" fmla="*/ 1488 w 5760"/>
              <a:gd name="T13" fmla="*/ 0 h 4320"/>
            </a:gdLst>
            <a:ahLst/>
            <a:cxnLst>
              <a:cxn ang="0">
                <a:pos x="T0" y="T1"/>
              </a:cxn>
              <a:cxn ang="0">
                <a:pos x="T2" y="T3"/>
              </a:cxn>
              <a:cxn ang="0">
                <a:pos x="T4" y="T5"/>
              </a:cxn>
              <a:cxn ang="0">
                <a:pos x="T6" y="T7"/>
              </a:cxn>
              <a:cxn ang="0">
                <a:pos x="T8" y="T9"/>
              </a:cxn>
              <a:cxn ang="0">
                <a:pos x="T10" y="T11"/>
              </a:cxn>
              <a:cxn ang="0">
                <a:pos x="T12" y="T13"/>
              </a:cxn>
            </a:cxnLst>
            <a:rect l="0" t="0" r="r" b="b"/>
            <a:pathLst>
              <a:path w="5760" h="4320">
                <a:moveTo>
                  <a:pt x="1488" y="0"/>
                </a:moveTo>
                <a:cubicBezTo>
                  <a:pt x="1093" y="94"/>
                  <a:pt x="670" y="476"/>
                  <a:pt x="564" y="617"/>
                </a:cubicBezTo>
                <a:cubicBezTo>
                  <a:pt x="458" y="758"/>
                  <a:pt x="94" y="1117"/>
                  <a:pt x="0" y="1734"/>
                </a:cubicBezTo>
                <a:lnTo>
                  <a:pt x="0" y="4320"/>
                </a:lnTo>
                <a:lnTo>
                  <a:pt x="5760" y="4320"/>
                </a:lnTo>
                <a:lnTo>
                  <a:pt x="5760" y="0"/>
                </a:lnTo>
                <a:lnTo>
                  <a:pt x="1488" y="0"/>
                </a:lnTo>
                <a:close/>
              </a:path>
            </a:pathLst>
          </a:custGeom>
          <a:gradFill rotWithShape="1">
            <a:gsLst>
              <a:gs pos="0">
                <a:schemeClr val="accent1">
                  <a:alpha val="39000"/>
                </a:schemeClr>
              </a:gs>
              <a:gs pos="100000">
                <a:schemeClr val="accent1">
                  <a:gamma/>
                  <a:tint val="0"/>
                  <a:invGamma/>
                </a:schemeClr>
              </a:gs>
            </a:gsLst>
            <a:lin ang="27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p>
        </p:txBody>
      </p:sp>
      <p:pic>
        <p:nvPicPr>
          <p:cNvPr id="1027" name="Picture 9" descr="反2"/>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0" y="0"/>
            <a:ext cx="9144000" cy="90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8" name="Picture 8" descr="shouyea5"/>
          <p:cNvPicPr>
            <a:picLocks noChangeAspect="1" noChangeArrowheads="1"/>
          </p:cNvPicPr>
          <p:nvPr/>
        </p:nvPicPr>
        <p:blipFill>
          <a:blip r:embed="rId15">
            <a:extLst>
              <a:ext uri="{28A0092B-C50C-407E-A947-70E740481C1C}">
                <a14:useLocalDpi xmlns="" xmlns:a14="http://schemas.microsoft.com/office/drawing/2010/main" val="0"/>
              </a:ext>
            </a:extLst>
          </a:blip>
          <a:srcRect/>
          <a:stretch>
            <a:fillRect/>
          </a:stretch>
        </p:blipFill>
        <p:spPr bwMode="auto">
          <a:xfrm>
            <a:off x="6659563" y="115888"/>
            <a:ext cx="2160587"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9" name="Picture 14" descr="反2"/>
          <p:cNvPicPr>
            <a:picLocks noChangeAspect="1" noChangeArrowheads="1"/>
          </p:cNvPicPr>
          <p:nvPr/>
        </p:nvPicPr>
        <p:blipFill>
          <a:blip r:embed="rId16">
            <a:extLst>
              <a:ext uri="{28A0092B-C50C-407E-A947-70E740481C1C}">
                <a14:useLocalDpi xmlns="" xmlns:a14="http://schemas.microsoft.com/office/drawing/2010/main" val="0"/>
              </a:ext>
            </a:extLst>
          </a:blip>
          <a:srcRect/>
          <a:stretch>
            <a:fillRect/>
          </a:stretch>
        </p:blipFill>
        <p:spPr bwMode="auto">
          <a:xfrm>
            <a:off x="0" y="6381750"/>
            <a:ext cx="91440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0" name="Picture 21"/>
          <p:cNvPicPr>
            <a:picLocks noChangeAspect="1" noChangeArrowheads="1"/>
          </p:cNvPicPr>
          <p:nvPr/>
        </p:nvPicPr>
        <p:blipFill>
          <a:blip r:embed="rId17">
            <a:extLst>
              <a:ext uri="{28A0092B-C50C-407E-A947-70E740481C1C}">
                <a14:useLocalDpi xmlns="" xmlns:a14="http://schemas.microsoft.com/office/drawing/2010/main" val="0"/>
              </a:ext>
            </a:extLst>
          </a:blip>
          <a:srcRect/>
          <a:stretch>
            <a:fillRect/>
          </a:stretch>
        </p:blipFill>
        <p:spPr bwMode="auto">
          <a:xfrm>
            <a:off x="0" y="908050"/>
            <a:ext cx="9144000" cy="14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4" r:id="rId12"/>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4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8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0.jpeg"/><Relationship Id="rId4" Type="http://schemas.openxmlformats.org/officeDocument/2006/relationships/image" Target="../media/image69.jpeg"/></Relationships>
</file>

<file path=ppt/slides/_rels/slide8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Rectangle 8"/>
          <p:cNvSpPr>
            <a:spLocks noChangeArrowheads="1"/>
          </p:cNvSpPr>
          <p:nvPr/>
        </p:nvSpPr>
        <p:spPr bwMode="auto">
          <a:xfrm>
            <a:off x="714348" y="2571744"/>
            <a:ext cx="771530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defRPr/>
            </a:pPr>
            <a:r>
              <a:rPr lang="zh-CN" altLang="en-US" sz="4000" dirty="0" smtClean="0">
                <a:solidFill>
                  <a:srgbClr val="7030A0"/>
                </a:solidFill>
                <a:effectLst>
                  <a:outerShdw blurRad="38100" dist="38100" dir="2700000" algn="tl">
                    <a:srgbClr val="C0C0C0"/>
                  </a:outerShdw>
                </a:effectLst>
                <a:ea typeface="微软雅黑" panose="020B0503020204020204" pitchFamily="34" charset="-122"/>
              </a:rPr>
              <a:t>校一级实验室复</a:t>
            </a:r>
            <a:r>
              <a:rPr lang="zh-CN" altLang="en-US" sz="4000" dirty="0" smtClean="0">
                <a:solidFill>
                  <a:srgbClr val="7030A0"/>
                </a:solidFill>
                <a:effectLst>
                  <a:outerShdw blurRad="38100" dist="38100" dir="2700000" algn="tl">
                    <a:srgbClr val="C0C0C0"/>
                  </a:outerShdw>
                </a:effectLst>
                <a:ea typeface="微软雅黑" panose="020B0503020204020204" pitchFamily="34" charset="-122"/>
              </a:rPr>
              <a:t>评申请报告</a:t>
            </a:r>
            <a:endParaRPr lang="zh-CN" altLang="en-US" sz="4000" dirty="0">
              <a:solidFill>
                <a:srgbClr val="7030A0"/>
              </a:solidFill>
              <a:effectLst>
                <a:outerShdw blurRad="38100" dist="38100" dir="2700000" algn="tl">
                  <a:srgbClr val="C0C0C0"/>
                </a:outerShdw>
              </a:effectLst>
              <a:ea typeface="微软雅黑" panose="020B0503020204020204" pitchFamily="34" charset="-122"/>
            </a:endParaRPr>
          </a:p>
        </p:txBody>
      </p:sp>
      <p:sp>
        <p:nvSpPr>
          <p:cNvPr id="4099" name="Rectangle 16"/>
          <p:cNvSpPr>
            <a:spLocks noChangeArrowheads="1"/>
          </p:cNvSpPr>
          <p:nvPr/>
        </p:nvSpPr>
        <p:spPr bwMode="auto">
          <a:xfrm>
            <a:off x="928662" y="5143512"/>
            <a:ext cx="7072362"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panose="020B0604020202020204" pitchFamily="34" charset="0"/>
                <a:ea typeface="宋体" panose="02010600030101010101" pitchFamily="2" charset="-122"/>
              </a:defRPr>
            </a:lvl1pPr>
            <a:lvl2pPr marL="742950" indent="-285750">
              <a:defRPr sz="1600" b="1">
                <a:solidFill>
                  <a:schemeClr val="tx1"/>
                </a:solidFill>
                <a:latin typeface="Arial" panose="020B0604020202020204" pitchFamily="34" charset="0"/>
                <a:ea typeface="宋体" panose="02010600030101010101" pitchFamily="2" charset="-122"/>
              </a:defRPr>
            </a:lvl2pPr>
            <a:lvl3pPr marL="1143000" indent="-228600">
              <a:defRPr sz="1600" b="1">
                <a:solidFill>
                  <a:schemeClr val="tx1"/>
                </a:solidFill>
                <a:latin typeface="Arial" panose="020B0604020202020204" pitchFamily="34" charset="0"/>
                <a:ea typeface="宋体" panose="02010600030101010101" pitchFamily="2" charset="-122"/>
              </a:defRPr>
            </a:lvl3pPr>
            <a:lvl4pPr marL="1600200" indent="-228600">
              <a:defRPr sz="1600" b="1">
                <a:solidFill>
                  <a:schemeClr val="tx1"/>
                </a:solidFill>
                <a:latin typeface="Arial" panose="020B0604020202020204" pitchFamily="34" charset="0"/>
                <a:ea typeface="宋体" panose="02010600030101010101" pitchFamily="2" charset="-122"/>
              </a:defRPr>
            </a:lvl4pPr>
            <a:lvl5pPr marL="2057400" indent="-228600">
              <a:defRPr sz="1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0" dirty="0" smtClean="0">
                <a:solidFill>
                  <a:srgbClr val="002060"/>
                </a:solidFill>
                <a:latin typeface="微软雅黑" panose="020B0503020204020204" pitchFamily="34" charset="-122"/>
                <a:ea typeface="微软雅黑" panose="020B0503020204020204" pitchFamily="34" charset="-122"/>
              </a:rPr>
              <a:t>清华大学基础工业</a:t>
            </a:r>
            <a:r>
              <a:rPr lang="zh-CN" altLang="en-US" sz="2800" b="0" dirty="0">
                <a:solidFill>
                  <a:srgbClr val="002060"/>
                </a:solidFill>
                <a:latin typeface="微软雅黑" panose="020B0503020204020204" pitchFamily="34" charset="-122"/>
                <a:ea typeface="微软雅黑" panose="020B0503020204020204" pitchFamily="34" charset="-122"/>
              </a:rPr>
              <a:t>训练</a:t>
            </a:r>
            <a:r>
              <a:rPr lang="zh-CN" altLang="en-US" sz="2800" b="0" dirty="0" smtClean="0">
                <a:solidFill>
                  <a:srgbClr val="002060"/>
                </a:solidFill>
                <a:latin typeface="微软雅黑" panose="020B0503020204020204" pitchFamily="34" charset="-122"/>
                <a:ea typeface="微软雅黑" panose="020B0503020204020204" pitchFamily="34" charset="-122"/>
              </a:rPr>
              <a:t>中心</a:t>
            </a:r>
            <a:endParaRPr lang="en-US" altLang="zh-CN" sz="2800" b="0" dirty="0" smtClean="0">
              <a:solidFill>
                <a:srgbClr val="002060"/>
              </a:solidFill>
              <a:latin typeface="微软雅黑" panose="020B0503020204020204" pitchFamily="34" charset="-122"/>
              <a:ea typeface="微软雅黑" panose="020B0503020204020204" pitchFamily="34" charset="-122"/>
            </a:endParaRPr>
          </a:p>
          <a:p>
            <a:pPr algn="ctr" eaLnBrk="1" hangingPunct="1"/>
            <a:r>
              <a:rPr lang="en-US" altLang="zh-CN" sz="2800" b="0" dirty="0" smtClean="0">
                <a:solidFill>
                  <a:srgbClr val="002060"/>
                </a:solidFill>
                <a:latin typeface="微软雅黑" panose="020B0503020204020204" pitchFamily="34" charset="-122"/>
                <a:ea typeface="微软雅黑" panose="020B0503020204020204" pitchFamily="34" charset="-122"/>
              </a:rPr>
              <a:t>2015</a:t>
            </a:r>
            <a:r>
              <a:rPr lang="zh-CN" altLang="en-US" sz="2800" b="0" dirty="0" smtClean="0">
                <a:solidFill>
                  <a:srgbClr val="002060"/>
                </a:solidFill>
                <a:latin typeface="微软雅黑" panose="020B0503020204020204" pitchFamily="34" charset="-122"/>
                <a:ea typeface="微软雅黑" panose="020B0503020204020204" pitchFamily="34" charset="-122"/>
              </a:rPr>
              <a:t>年</a:t>
            </a:r>
            <a:r>
              <a:rPr lang="en-US" altLang="zh-CN" sz="2800" b="0" dirty="0" smtClean="0">
                <a:solidFill>
                  <a:srgbClr val="002060"/>
                </a:solidFill>
                <a:latin typeface="微软雅黑" panose="020B0503020204020204" pitchFamily="34" charset="-122"/>
                <a:ea typeface="微软雅黑" panose="020B0503020204020204" pitchFamily="34" charset="-122"/>
              </a:rPr>
              <a:t>10</a:t>
            </a:r>
            <a:r>
              <a:rPr lang="zh-CN" altLang="en-US" sz="2800" b="0" dirty="0" smtClean="0">
                <a:solidFill>
                  <a:srgbClr val="002060"/>
                </a:solidFill>
                <a:latin typeface="微软雅黑" panose="020B0503020204020204" pitchFamily="34" charset="-122"/>
                <a:ea typeface="微软雅黑" panose="020B0503020204020204" pitchFamily="34" charset="-122"/>
              </a:rPr>
              <a:t>月</a:t>
            </a:r>
            <a:r>
              <a:rPr lang="en-US" altLang="zh-CN" sz="2800" b="0" dirty="0" smtClean="0">
                <a:solidFill>
                  <a:srgbClr val="002060"/>
                </a:solidFill>
                <a:latin typeface="微软雅黑" panose="020B0503020204020204" pitchFamily="34" charset="-122"/>
                <a:ea typeface="微软雅黑" panose="020B0503020204020204" pitchFamily="34" charset="-122"/>
              </a:rPr>
              <a:t>27</a:t>
            </a:r>
            <a:r>
              <a:rPr lang="zh-CN" altLang="en-US" sz="2800" b="0" dirty="0" smtClean="0">
                <a:solidFill>
                  <a:srgbClr val="002060"/>
                </a:solidFill>
                <a:latin typeface="微软雅黑" panose="020B0503020204020204" pitchFamily="34" charset="-122"/>
                <a:ea typeface="微软雅黑" panose="020B0503020204020204" pitchFamily="34" charset="-122"/>
              </a:rPr>
              <a:t>日</a:t>
            </a:r>
            <a:endParaRPr lang="zh-CN" altLang="en-US" sz="2800" b="0" dirty="0">
              <a:solidFill>
                <a:srgbClr val="002060"/>
              </a:solidFill>
              <a:latin typeface="微软雅黑" panose="020B0503020204020204" pitchFamily="34" charset="-122"/>
              <a:ea typeface="微软雅黑" panose="020B0503020204020204" pitchFamily="34" charset="-122"/>
            </a:endParaRPr>
          </a:p>
        </p:txBody>
      </p:sp>
      <p:sp>
        <p:nvSpPr>
          <p:cNvPr id="4100" name="文本框 1"/>
          <p:cNvSpPr txBox="1">
            <a:spLocks noChangeArrowheads="1"/>
          </p:cNvSpPr>
          <p:nvPr/>
        </p:nvSpPr>
        <p:spPr bwMode="auto">
          <a:xfrm>
            <a:off x="2143108" y="4286256"/>
            <a:ext cx="450059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panose="020B0604020202020204" pitchFamily="34" charset="0"/>
                <a:ea typeface="宋体" panose="02010600030101010101" pitchFamily="2" charset="-122"/>
              </a:defRPr>
            </a:lvl1pPr>
            <a:lvl2pPr marL="742950" indent="-285750">
              <a:defRPr sz="1600" b="1">
                <a:solidFill>
                  <a:schemeClr val="tx1"/>
                </a:solidFill>
                <a:latin typeface="Arial" panose="020B0604020202020204" pitchFamily="34" charset="0"/>
                <a:ea typeface="宋体" panose="02010600030101010101" pitchFamily="2" charset="-122"/>
              </a:defRPr>
            </a:lvl2pPr>
            <a:lvl3pPr marL="1143000" indent="-228600">
              <a:defRPr sz="1600" b="1">
                <a:solidFill>
                  <a:schemeClr val="tx1"/>
                </a:solidFill>
                <a:latin typeface="Arial" panose="020B0604020202020204" pitchFamily="34" charset="0"/>
                <a:ea typeface="宋体" panose="02010600030101010101" pitchFamily="2" charset="-122"/>
              </a:defRPr>
            </a:lvl3pPr>
            <a:lvl4pPr marL="1600200" indent="-228600">
              <a:defRPr sz="1600" b="1">
                <a:solidFill>
                  <a:schemeClr val="tx1"/>
                </a:solidFill>
                <a:latin typeface="Arial" panose="020B0604020202020204" pitchFamily="34" charset="0"/>
                <a:ea typeface="宋体" panose="02010600030101010101" pitchFamily="2" charset="-122"/>
              </a:defRPr>
            </a:lvl4pPr>
            <a:lvl5pPr marL="2057400" indent="-228600">
              <a:defRPr sz="1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algn="ctr"/>
            <a:r>
              <a:rPr lang="zh-CN" altLang="en-US" sz="3200" b="0" dirty="0" smtClean="0">
                <a:solidFill>
                  <a:srgbClr val="002060"/>
                </a:solidFill>
                <a:latin typeface="微软雅黑" panose="020B0503020204020204" pitchFamily="34" charset="-122"/>
                <a:ea typeface="微软雅黑" panose="020B0503020204020204" pitchFamily="34" charset="-122"/>
              </a:rPr>
              <a:t>报告人：李双寿</a:t>
            </a:r>
            <a:endParaRPr lang="zh-CN" altLang="en-US" sz="3200" b="0" dirty="0">
              <a:solidFill>
                <a:srgbClr val="002060"/>
              </a:solidFill>
              <a:latin typeface="微软雅黑" panose="020B0503020204020204" pitchFamily="34" charset="-122"/>
              <a:ea typeface="微软雅黑" panose="020B0503020204020204" pitchFamily="34" charset="-122"/>
            </a:endParaRPr>
          </a:p>
        </p:txBody>
      </p:sp>
      <p:sp>
        <p:nvSpPr>
          <p:cNvPr id="5" name="矩形 4"/>
          <p:cNvSpPr/>
          <p:nvPr/>
        </p:nvSpPr>
        <p:spPr>
          <a:xfrm>
            <a:off x="714348" y="1142984"/>
            <a:ext cx="5827236" cy="707886"/>
          </a:xfrm>
          <a:prstGeom prst="rect">
            <a:avLst/>
          </a:prstGeom>
        </p:spPr>
        <p:txBody>
          <a:bodyPr wrap="none">
            <a:spAutoFit/>
          </a:bodyPr>
          <a:lstStyle/>
          <a:p>
            <a:pPr eaLnBrk="1" hangingPunct="1">
              <a:defRPr/>
            </a:pPr>
            <a:r>
              <a:rPr lang="zh-CN" altLang="en-US" sz="4000" dirty="0" smtClean="0">
                <a:solidFill>
                  <a:srgbClr val="FF0000"/>
                </a:solidFill>
                <a:effectLst>
                  <a:outerShdw blurRad="38100" dist="38100" dir="2700000" algn="tl">
                    <a:srgbClr val="C0C0C0"/>
                  </a:outerShdw>
                </a:effectLst>
                <a:ea typeface="微软雅黑" panose="020B0503020204020204" pitchFamily="34" charset="-122"/>
              </a:rPr>
              <a:t>欢迎各位专家光临指导！</a:t>
            </a:r>
            <a:endParaRPr lang="en-US" altLang="zh-CN" sz="4000" dirty="0" smtClean="0">
              <a:solidFill>
                <a:srgbClr val="FF0000"/>
              </a:solidFill>
              <a:effectLst>
                <a:outerShdw blurRad="38100" dist="38100" dir="2700000" algn="tl">
                  <a:srgbClr val="C0C0C0"/>
                </a:outerShdw>
              </a:effectLst>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8914" name="Picture 4"/>
          <p:cNvPicPr>
            <a:picLocks noChangeAspect="1" noChangeArrowheads="1"/>
          </p:cNvPicPr>
          <p:nvPr/>
        </p:nvPicPr>
        <p:blipFill>
          <a:blip r:embed="rId2"/>
          <a:srcRect/>
          <a:stretch>
            <a:fillRect/>
          </a:stretch>
        </p:blipFill>
        <p:spPr bwMode="auto">
          <a:xfrm>
            <a:off x="723928" y="928669"/>
            <a:ext cx="7991476" cy="535997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0"/>
            <a:ext cx="7110435" cy="868362"/>
          </a:xfrm>
        </p:spPr>
        <p:txBody>
          <a:bodyPr/>
          <a:lstStyle/>
          <a:p>
            <a:pPr algn="l">
              <a:defRPr/>
            </a:pPr>
            <a:r>
              <a:rPr lang="zh-CN" sz="3200" b="1" dirty="0" smtClean="0">
                <a:solidFill>
                  <a:srgbClr val="7030A0"/>
                </a:solidFill>
                <a:latin typeface="+mj-ea"/>
                <a:cs typeface="+mn-cs"/>
              </a:rPr>
              <a:t>课程建设与教材建设成果突出</a:t>
            </a:r>
            <a:endParaRPr lang="zh-CN" altLang="en-US" sz="3200" b="1" dirty="0">
              <a:solidFill>
                <a:srgbClr val="7030A0"/>
              </a:solidFill>
              <a:latin typeface="+mj-ea"/>
            </a:endParaRPr>
          </a:p>
        </p:txBody>
      </p:sp>
      <p:sp>
        <p:nvSpPr>
          <p:cNvPr id="26627" name="内容占位符 2"/>
          <p:cNvSpPr>
            <a:spLocks noGrp="1"/>
          </p:cNvSpPr>
          <p:nvPr>
            <p:ph idx="1"/>
          </p:nvPr>
        </p:nvSpPr>
        <p:spPr>
          <a:xfrm>
            <a:off x="428596" y="1357298"/>
            <a:ext cx="8429684" cy="4500594"/>
          </a:xfrm>
        </p:spPr>
        <p:txBody>
          <a:bodyPr/>
          <a:lstStyle/>
          <a:p>
            <a:r>
              <a:rPr lang="zh-CN" altLang="zh-CN" sz="2400" b="1" dirty="0" smtClean="0">
                <a:solidFill>
                  <a:srgbClr val="002060"/>
                </a:solidFill>
                <a:latin typeface="楷体" pitchFamily="49" charset="-122"/>
                <a:ea typeface="楷体" pitchFamily="49" charset="-122"/>
              </a:rPr>
              <a:t>国家精品课程</a:t>
            </a:r>
            <a:r>
              <a:rPr lang="en-US" altLang="zh-CN" sz="2400" b="1" dirty="0" smtClean="0">
                <a:solidFill>
                  <a:srgbClr val="002060"/>
                </a:solidFill>
                <a:latin typeface="楷体" pitchFamily="49" charset="-122"/>
                <a:ea typeface="楷体" pitchFamily="49" charset="-122"/>
              </a:rPr>
              <a:t>2</a:t>
            </a:r>
            <a:r>
              <a:rPr lang="zh-CN" altLang="zh-CN" sz="2400" b="1" dirty="0" smtClean="0">
                <a:solidFill>
                  <a:srgbClr val="002060"/>
                </a:solidFill>
                <a:latin typeface="楷体" pitchFamily="49" charset="-122"/>
                <a:ea typeface="楷体" pitchFamily="49" charset="-122"/>
              </a:rPr>
              <a:t>门：</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机械制造实习</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实验室科研探究</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a:t>
            </a:r>
          </a:p>
          <a:p>
            <a:r>
              <a:rPr lang="zh-CN" altLang="zh-CN" sz="2400" b="1" dirty="0" smtClean="0">
                <a:solidFill>
                  <a:srgbClr val="002060"/>
                </a:solidFill>
                <a:latin typeface="楷体" pitchFamily="49" charset="-122"/>
                <a:ea typeface="楷体" pitchFamily="49" charset="-122"/>
              </a:rPr>
              <a:t>北京市级精品课程</a:t>
            </a:r>
            <a:r>
              <a:rPr lang="en-US" altLang="zh-CN" sz="2400" b="1" dirty="0" smtClean="0">
                <a:solidFill>
                  <a:srgbClr val="002060"/>
                </a:solidFill>
                <a:latin typeface="楷体" pitchFamily="49" charset="-122"/>
                <a:ea typeface="楷体" pitchFamily="49" charset="-122"/>
              </a:rPr>
              <a:t>3</a:t>
            </a:r>
            <a:r>
              <a:rPr lang="zh-CN" altLang="zh-CN" sz="2400" b="1" dirty="0" smtClean="0">
                <a:solidFill>
                  <a:srgbClr val="002060"/>
                </a:solidFill>
                <a:latin typeface="楷体" pitchFamily="49" charset="-122"/>
                <a:ea typeface="楷体" pitchFamily="49" charset="-122"/>
              </a:rPr>
              <a:t>门：</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机械制造实习</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工业系统概论</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电子工艺实习</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a:t>
            </a:r>
          </a:p>
          <a:p>
            <a:r>
              <a:rPr lang="zh-CN" altLang="zh-CN" sz="2400" b="1" dirty="0" smtClean="0">
                <a:solidFill>
                  <a:srgbClr val="002060"/>
                </a:solidFill>
                <a:latin typeface="楷体" pitchFamily="49" charset="-122"/>
                <a:ea typeface="楷体" pitchFamily="49" charset="-122"/>
              </a:rPr>
              <a:t>校级精品课程</a:t>
            </a:r>
            <a:r>
              <a:rPr lang="en-US" altLang="zh-CN" sz="2400" b="1" dirty="0" smtClean="0">
                <a:solidFill>
                  <a:srgbClr val="002060"/>
                </a:solidFill>
                <a:latin typeface="楷体" pitchFamily="49" charset="-122"/>
                <a:ea typeface="楷体" pitchFamily="49" charset="-122"/>
              </a:rPr>
              <a:t>4</a:t>
            </a:r>
            <a:r>
              <a:rPr lang="zh-CN" altLang="zh-CN" sz="2400" b="1" dirty="0" smtClean="0">
                <a:solidFill>
                  <a:srgbClr val="002060"/>
                </a:solidFill>
                <a:latin typeface="楷体" pitchFamily="49" charset="-122"/>
                <a:ea typeface="楷体" pitchFamily="49" charset="-122"/>
              </a:rPr>
              <a:t>门：</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机械制造实习</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实验室科研探究</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工业系统概论</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电子工艺实习</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a:t>
            </a:r>
            <a:endParaRPr lang="en-US" altLang="zh-CN" sz="2400" b="1" dirty="0" smtClean="0">
              <a:solidFill>
                <a:srgbClr val="002060"/>
              </a:solidFill>
              <a:latin typeface="楷体" pitchFamily="49" charset="-122"/>
              <a:ea typeface="楷体" pitchFamily="49" charset="-122"/>
            </a:endParaRPr>
          </a:p>
          <a:p>
            <a:r>
              <a:rPr lang="zh-CN" altLang="en-US" sz="2400" b="1" dirty="0" smtClean="0">
                <a:solidFill>
                  <a:srgbClr val="002060"/>
                </a:solidFill>
                <a:latin typeface="楷体" pitchFamily="49" charset="-122"/>
                <a:ea typeface="楷体" pitchFamily="49" charset="-122"/>
              </a:rPr>
              <a:t>校级文化素质教育核心课程</a:t>
            </a:r>
            <a:r>
              <a:rPr lang="en-US" altLang="zh-CN" sz="2400" b="1" dirty="0" smtClean="0">
                <a:solidFill>
                  <a:srgbClr val="002060"/>
                </a:solidFill>
                <a:latin typeface="楷体" pitchFamily="49" charset="-122"/>
                <a:ea typeface="楷体" pitchFamily="49" charset="-122"/>
              </a:rPr>
              <a:t>3</a:t>
            </a:r>
            <a:r>
              <a:rPr lang="zh-CN" altLang="en-US" sz="2400" b="1" dirty="0" smtClean="0">
                <a:solidFill>
                  <a:srgbClr val="002060"/>
                </a:solidFill>
                <a:latin typeface="楷体" pitchFamily="49" charset="-122"/>
                <a:ea typeface="楷体" pitchFamily="49" charset="-122"/>
              </a:rPr>
              <a:t>门：</a:t>
            </a:r>
            <a:r>
              <a:rPr lang="en-US" altLang="zh-CN" sz="2400" b="1" dirty="0" smtClean="0">
                <a:solidFill>
                  <a:srgbClr val="002060"/>
                </a:solidFill>
                <a:latin typeface="楷体" pitchFamily="49" charset="-122"/>
                <a:ea typeface="楷体" pitchFamily="49" charset="-122"/>
              </a:rPr>
              <a:t> «</a:t>
            </a:r>
            <a:r>
              <a:rPr lang="zh-CN" altLang="zh-CN" sz="2400" b="1" dirty="0" smtClean="0">
                <a:solidFill>
                  <a:srgbClr val="002060"/>
                </a:solidFill>
                <a:latin typeface="楷体" pitchFamily="49" charset="-122"/>
                <a:ea typeface="楷体" pitchFamily="49" charset="-122"/>
              </a:rPr>
              <a:t>制造工程</a:t>
            </a:r>
            <a:r>
              <a:rPr lang="zh-CN" altLang="en-US" sz="2400" b="1" dirty="0" smtClean="0">
                <a:solidFill>
                  <a:srgbClr val="002060"/>
                </a:solidFill>
                <a:latin typeface="楷体" pitchFamily="49" charset="-122"/>
                <a:ea typeface="楷体" pitchFamily="49" charset="-122"/>
              </a:rPr>
              <a:t>体验</a:t>
            </a:r>
            <a:r>
              <a:rPr lang="en-US" altLang="zh-CN" sz="2400" b="1" dirty="0" smtClean="0">
                <a:solidFill>
                  <a:srgbClr val="002060"/>
                </a:solidFill>
                <a:latin typeface="楷体" pitchFamily="49" charset="-122"/>
                <a:ea typeface="楷体" pitchFamily="49" charset="-122"/>
              </a:rPr>
              <a:t>»</a:t>
            </a:r>
            <a:r>
              <a:rPr lang="zh-CN" altLang="en-US" sz="2400" b="1" dirty="0" smtClean="0">
                <a:solidFill>
                  <a:srgbClr val="002060"/>
                </a:solidFill>
                <a:latin typeface="楷体" pitchFamily="49" charset="-122"/>
                <a:ea typeface="楷体" pitchFamily="49" charset="-122"/>
              </a:rPr>
              <a:t>、</a:t>
            </a:r>
            <a:r>
              <a:rPr lang="en-US" altLang="zh-CN" sz="2400" b="1" dirty="0" smtClean="0">
                <a:solidFill>
                  <a:srgbClr val="002060"/>
                </a:solidFill>
                <a:latin typeface="楷体" pitchFamily="49" charset="-122"/>
                <a:ea typeface="楷体" pitchFamily="49" charset="-122"/>
              </a:rPr>
              <a:t> «</a:t>
            </a:r>
            <a:r>
              <a:rPr lang="zh-CN" altLang="en-US" sz="2400" b="1" dirty="0" smtClean="0">
                <a:solidFill>
                  <a:srgbClr val="002060"/>
                </a:solidFill>
                <a:latin typeface="楷体" pitchFamily="49" charset="-122"/>
                <a:ea typeface="楷体" pitchFamily="49" charset="-122"/>
              </a:rPr>
              <a:t>实验室科研探究</a:t>
            </a:r>
            <a:r>
              <a:rPr lang="en-US" altLang="zh-CN" sz="2400" b="1" dirty="0" smtClean="0">
                <a:solidFill>
                  <a:srgbClr val="002060"/>
                </a:solidFill>
                <a:latin typeface="楷体" pitchFamily="49" charset="-122"/>
                <a:ea typeface="楷体" pitchFamily="49" charset="-122"/>
              </a:rPr>
              <a:t>»</a:t>
            </a:r>
            <a:r>
              <a:rPr lang="zh-CN" altLang="en-US" sz="2400" b="1" dirty="0" smtClean="0">
                <a:solidFill>
                  <a:srgbClr val="002060"/>
                </a:solidFill>
                <a:latin typeface="楷体" pitchFamily="49" charset="-122"/>
                <a:ea typeface="楷体" pitchFamily="49" charset="-122"/>
              </a:rPr>
              <a:t>、</a:t>
            </a:r>
            <a:r>
              <a:rPr lang="en-US" altLang="zh-CN" sz="2400" b="1" dirty="0" smtClean="0">
                <a:solidFill>
                  <a:srgbClr val="002060"/>
                </a:solidFill>
                <a:latin typeface="楷体" pitchFamily="49" charset="-122"/>
                <a:ea typeface="楷体" pitchFamily="49" charset="-122"/>
              </a:rPr>
              <a:t> «</a:t>
            </a:r>
            <a:r>
              <a:rPr lang="zh-CN" altLang="zh-CN" sz="2400" b="1" dirty="0" smtClean="0">
                <a:solidFill>
                  <a:srgbClr val="002060"/>
                </a:solidFill>
                <a:latin typeface="楷体" pitchFamily="49" charset="-122"/>
                <a:ea typeface="楷体" pitchFamily="49" charset="-122"/>
              </a:rPr>
              <a:t>工业系统概论</a:t>
            </a:r>
            <a:r>
              <a:rPr lang="en-US" altLang="zh-CN" sz="2400" b="1" dirty="0" smtClean="0">
                <a:solidFill>
                  <a:srgbClr val="002060"/>
                </a:solidFill>
                <a:latin typeface="楷体" pitchFamily="49" charset="-122"/>
                <a:ea typeface="楷体" pitchFamily="49" charset="-122"/>
              </a:rPr>
              <a:t>»</a:t>
            </a:r>
            <a:r>
              <a:rPr lang="zh-CN" altLang="en-US" sz="2400" b="1" dirty="0" smtClean="0">
                <a:solidFill>
                  <a:srgbClr val="002060"/>
                </a:solidFill>
                <a:latin typeface="楷体" pitchFamily="49" charset="-122"/>
                <a:ea typeface="楷体" pitchFamily="49" charset="-122"/>
              </a:rPr>
              <a:t>。</a:t>
            </a:r>
            <a:endParaRPr lang="en-US" altLang="zh-CN" sz="2400" b="1" dirty="0" smtClean="0">
              <a:solidFill>
                <a:srgbClr val="002060"/>
              </a:solidFill>
              <a:latin typeface="楷体" pitchFamily="49" charset="-122"/>
              <a:ea typeface="楷体" pitchFamily="49" charset="-122"/>
            </a:endParaRPr>
          </a:p>
          <a:p>
            <a:r>
              <a:rPr lang="zh-CN" altLang="en-US" sz="2400" b="1" dirty="0" smtClean="0">
                <a:solidFill>
                  <a:srgbClr val="002060"/>
                </a:solidFill>
                <a:latin typeface="楷体" pitchFamily="49" charset="-122"/>
                <a:ea typeface="楷体" pitchFamily="49" charset="-122"/>
              </a:rPr>
              <a:t>校挑战性课程</a:t>
            </a:r>
            <a:r>
              <a:rPr lang="en-US" altLang="zh-CN" sz="2400" b="1" dirty="0" smtClean="0">
                <a:solidFill>
                  <a:srgbClr val="002060"/>
                </a:solidFill>
                <a:latin typeface="楷体" pitchFamily="49" charset="-122"/>
                <a:ea typeface="楷体" pitchFamily="49" charset="-122"/>
              </a:rPr>
              <a:t>1</a:t>
            </a:r>
            <a:r>
              <a:rPr lang="zh-CN" altLang="en-US" sz="2400" b="1" dirty="0" smtClean="0">
                <a:solidFill>
                  <a:srgbClr val="002060"/>
                </a:solidFill>
                <a:latin typeface="楷体" pitchFamily="49" charset="-122"/>
                <a:ea typeface="楷体" pitchFamily="49" charset="-122"/>
              </a:rPr>
              <a:t>门：</a:t>
            </a:r>
            <a:r>
              <a:rPr lang="en-US" altLang="zh-CN" sz="2400" b="1" dirty="0" smtClean="0">
                <a:solidFill>
                  <a:srgbClr val="002060"/>
                </a:solidFill>
                <a:latin typeface="楷体" pitchFamily="49" charset="-122"/>
                <a:ea typeface="楷体" pitchFamily="49" charset="-122"/>
              </a:rPr>
              <a:t> «</a:t>
            </a:r>
            <a:r>
              <a:rPr lang="zh-CN" altLang="zh-CN" sz="2400" b="1" dirty="0" smtClean="0">
                <a:solidFill>
                  <a:srgbClr val="002060"/>
                </a:solidFill>
                <a:latin typeface="楷体" pitchFamily="49" charset="-122"/>
                <a:ea typeface="楷体" pitchFamily="49" charset="-122"/>
              </a:rPr>
              <a:t>制造工程</a:t>
            </a:r>
            <a:r>
              <a:rPr lang="zh-CN" altLang="en-US" sz="2400" b="1" dirty="0" smtClean="0">
                <a:solidFill>
                  <a:srgbClr val="002060"/>
                </a:solidFill>
                <a:latin typeface="楷体" pitchFamily="49" charset="-122"/>
                <a:ea typeface="楷体" pitchFamily="49" charset="-122"/>
              </a:rPr>
              <a:t>体验</a:t>
            </a:r>
            <a:r>
              <a:rPr lang="en-US" altLang="zh-CN" sz="2400" b="1" dirty="0" smtClean="0">
                <a:solidFill>
                  <a:srgbClr val="002060"/>
                </a:solidFill>
                <a:latin typeface="楷体" pitchFamily="49" charset="-122"/>
                <a:ea typeface="楷体" pitchFamily="49" charset="-122"/>
              </a:rPr>
              <a:t>»</a:t>
            </a:r>
            <a:endParaRPr lang="zh-CN" altLang="zh-CN" sz="2400" b="1" dirty="0" smtClean="0">
              <a:solidFill>
                <a:srgbClr val="002060"/>
              </a:solidFill>
              <a:latin typeface="楷体" pitchFamily="49" charset="-122"/>
              <a:ea typeface="楷体" pitchFamily="49" charset="-122"/>
            </a:endParaRPr>
          </a:p>
          <a:p>
            <a:r>
              <a:rPr lang="zh-CN" altLang="zh-CN" sz="2400" b="1" dirty="0" smtClean="0">
                <a:solidFill>
                  <a:srgbClr val="002060"/>
                </a:solidFill>
                <a:latin typeface="楷体" pitchFamily="49" charset="-122"/>
                <a:ea typeface="楷体" pitchFamily="49" charset="-122"/>
              </a:rPr>
              <a:t>学院平台课程</a:t>
            </a:r>
            <a:r>
              <a:rPr lang="en-US" altLang="zh-CN" sz="2400" b="1" dirty="0" smtClean="0">
                <a:solidFill>
                  <a:srgbClr val="002060"/>
                </a:solidFill>
                <a:latin typeface="楷体" pitchFamily="49" charset="-122"/>
                <a:ea typeface="楷体" pitchFamily="49" charset="-122"/>
              </a:rPr>
              <a:t>2</a:t>
            </a:r>
            <a:r>
              <a:rPr lang="zh-CN" altLang="zh-CN" sz="2400" b="1" dirty="0" smtClean="0">
                <a:solidFill>
                  <a:srgbClr val="002060"/>
                </a:solidFill>
                <a:latin typeface="楷体" pitchFamily="49" charset="-122"/>
                <a:ea typeface="楷体" pitchFamily="49" charset="-122"/>
              </a:rPr>
              <a:t>门：</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制造工程基础</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工业系统概论</a:t>
            </a:r>
            <a:r>
              <a:rPr lang="en-US" altLang="zh-CN" sz="2400" b="1" dirty="0" smtClean="0">
                <a:solidFill>
                  <a:srgbClr val="002060"/>
                </a:solidFill>
                <a:latin typeface="楷体" pitchFamily="49" charset="-122"/>
                <a:ea typeface="楷体" pitchFamily="49" charset="-122"/>
              </a:rPr>
              <a:t>»</a:t>
            </a:r>
            <a:r>
              <a:rPr lang="zh-CN" altLang="zh-CN" sz="2400" b="1" dirty="0" smtClean="0">
                <a:solidFill>
                  <a:srgbClr val="002060"/>
                </a:solidFill>
                <a:latin typeface="楷体" pitchFamily="49" charset="-122"/>
                <a:ea typeface="楷体" pitchFamily="49" charset="-122"/>
              </a:rPr>
              <a:t>。</a:t>
            </a:r>
          </a:p>
          <a:p>
            <a:r>
              <a:rPr lang="zh-CN" altLang="zh-CN" sz="2400" b="1" dirty="0" smtClean="0">
                <a:solidFill>
                  <a:srgbClr val="002060"/>
                </a:solidFill>
                <a:latin typeface="楷体" pitchFamily="49" charset="-122"/>
                <a:ea typeface="楷体" pitchFamily="49" charset="-122"/>
              </a:rPr>
              <a:t>参与机械系国家精品课程《材料加工》</a:t>
            </a:r>
            <a:r>
              <a:rPr lang="zh-CN" altLang="en-US" sz="2400" b="1" dirty="0" smtClean="0">
                <a:solidFill>
                  <a:srgbClr val="002060"/>
                </a:solidFill>
                <a:latin typeface="楷体" pitchFamily="49" charset="-122"/>
                <a:ea typeface="楷体" pitchFamily="49" charset="-122"/>
              </a:rPr>
              <a:t>系列课程</a:t>
            </a:r>
            <a:r>
              <a:rPr lang="zh-CN" altLang="zh-CN" sz="2400" b="1" dirty="0" smtClean="0">
                <a:solidFill>
                  <a:srgbClr val="002060"/>
                </a:solidFill>
                <a:latin typeface="楷体" pitchFamily="49" charset="-122"/>
                <a:ea typeface="楷体" pitchFamily="49" charset="-122"/>
              </a:rPr>
              <a:t>《材料加工系列实验》建设。</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57158" y="614844"/>
          <a:ext cx="8507442" cy="5957428"/>
        </p:xfrm>
        <a:graphic>
          <a:graphicData uri="http://schemas.openxmlformats.org/drawingml/2006/table">
            <a:tbl>
              <a:tblPr/>
              <a:tblGrid>
                <a:gridCol w="1285884"/>
                <a:gridCol w="5786478"/>
                <a:gridCol w="1435080"/>
              </a:tblGrid>
              <a:tr h="1047309">
                <a:tc rowSpan="3">
                  <a:txBody>
                    <a:bodyPr/>
                    <a:lstStyle/>
                    <a:p>
                      <a:pPr algn="ctr">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第一课堂</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工程能力及创意训练</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金工</a:t>
                      </a:r>
                      <a:r>
                        <a:rPr lang="zh-CN" sz="1600" b="1" kern="100" dirty="0" smtClean="0">
                          <a:solidFill>
                            <a:srgbClr val="002060"/>
                          </a:solidFill>
                          <a:latin typeface="楷体" panose="02010609060101010101" pitchFamily="49" charset="-122"/>
                          <a:ea typeface="楷体" panose="02010609060101010101" pitchFamily="49" charset="-122"/>
                          <a:cs typeface="Times New Roman"/>
                        </a:rPr>
                        <a:t>实习</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系列课程</a:t>
                      </a:r>
                      <a:r>
                        <a:rPr lang="zh-CN" sz="1600" b="1" kern="100" dirty="0" smtClean="0">
                          <a:solidFill>
                            <a:srgbClr val="002060"/>
                          </a:solidFill>
                          <a:latin typeface="楷体" panose="02010609060101010101" pitchFamily="49" charset="-122"/>
                          <a:ea typeface="楷体" panose="02010609060101010101" pitchFamily="49" charset="-122"/>
                          <a:cs typeface="Times New Roman"/>
                        </a:rPr>
                        <a:t>：</a:t>
                      </a:r>
                      <a:r>
                        <a:rPr lang="zh-CN" sz="1600" b="1" kern="100" dirty="0">
                          <a:solidFill>
                            <a:srgbClr val="002060"/>
                          </a:solidFill>
                          <a:latin typeface="楷体" panose="02010609060101010101" pitchFamily="49" charset="-122"/>
                          <a:ea typeface="楷体" panose="02010609060101010101" pitchFamily="49" charset="-122"/>
                          <a:cs typeface="Times New Roman"/>
                        </a:rPr>
                        <a:t>接纳约</a:t>
                      </a:r>
                      <a:r>
                        <a:rPr lang="en-US" sz="1600" b="1" kern="100" dirty="0">
                          <a:solidFill>
                            <a:srgbClr val="002060"/>
                          </a:solidFill>
                          <a:latin typeface="楷体" panose="02010609060101010101" pitchFamily="49" charset="-122"/>
                          <a:ea typeface="楷体" panose="02010609060101010101" pitchFamily="49" charset="-122"/>
                          <a:cs typeface="Times New Roman"/>
                        </a:rPr>
                        <a:t>1500</a:t>
                      </a:r>
                      <a:r>
                        <a:rPr lang="zh-CN" sz="1600" b="1" kern="100" dirty="0">
                          <a:solidFill>
                            <a:srgbClr val="002060"/>
                          </a:solidFill>
                          <a:latin typeface="楷体" panose="02010609060101010101" pitchFamily="49" charset="-122"/>
                          <a:ea typeface="楷体" panose="02010609060101010101" pitchFamily="49" charset="-122"/>
                          <a:cs typeface="Times New Roman"/>
                        </a:rPr>
                        <a:t>名学生；</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电子工艺</a:t>
                      </a:r>
                      <a:r>
                        <a:rPr lang="zh-CN" sz="1600" b="1" kern="100" dirty="0" smtClean="0">
                          <a:solidFill>
                            <a:srgbClr val="002060"/>
                          </a:solidFill>
                          <a:latin typeface="楷体" panose="02010609060101010101" pitchFamily="49" charset="-122"/>
                          <a:ea typeface="楷体" panose="02010609060101010101" pitchFamily="49" charset="-122"/>
                          <a:cs typeface="Times New Roman"/>
                        </a:rPr>
                        <a:t>实习</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系列课程</a:t>
                      </a:r>
                      <a:r>
                        <a:rPr lang="zh-CN" sz="1600" b="1" kern="100" dirty="0" smtClean="0">
                          <a:solidFill>
                            <a:srgbClr val="002060"/>
                          </a:solidFill>
                          <a:latin typeface="楷体" panose="02010609060101010101" pitchFamily="49" charset="-122"/>
                          <a:ea typeface="楷体" panose="02010609060101010101" pitchFamily="49" charset="-122"/>
                          <a:cs typeface="Times New Roman"/>
                        </a:rPr>
                        <a:t>：</a:t>
                      </a:r>
                      <a:r>
                        <a:rPr lang="zh-CN" sz="1600" b="1" kern="100" dirty="0">
                          <a:solidFill>
                            <a:srgbClr val="002060"/>
                          </a:solidFill>
                          <a:latin typeface="楷体" panose="02010609060101010101" pitchFamily="49" charset="-122"/>
                          <a:ea typeface="楷体" panose="02010609060101010101" pitchFamily="49" charset="-122"/>
                          <a:cs typeface="Times New Roman"/>
                        </a:rPr>
                        <a:t>接纳约</a:t>
                      </a:r>
                      <a:r>
                        <a:rPr lang="en-US" sz="1600" b="1" kern="100" dirty="0">
                          <a:solidFill>
                            <a:srgbClr val="002060"/>
                          </a:solidFill>
                          <a:latin typeface="楷体" panose="02010609060101010101" pitchFamily="49" charset="-122"/>
                          <a:ea typeface="楷体" panose="02010609060101010101" pitchFamily="49" charset="-122"/>
                          <a:cs typeface="Times New Roman"/>
                        </a:rPr>
                        <a:t>900</a:t>
                      </a:r>
                      <a:r>
                        <a:rPr lang="zh-CN" sz="1600" b="1" kern="100" dirty="0">
                          <a:solidFill>
                            <a:srgbClr val="002060"/>
                          </a:solidFill>
                          <a:latin typeface="楷体" panose="02010609060101010101" pitchFamily="49" charset="-122"/>
                          <a:ea typeface="楷体" panose="02010609060101010101" pitchFamily="49" charset="-122"/>
                          <a:cs typeface="Times New Roman"/>
                        </a:rPr>
                        <a:t>名本科生；</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其他</a:t>
                      </a:r>
                      <a:r>
                        <a:rPr lang="zh-CN" sz="1600" b="1" kern="100" dirty="0" smtClean="0">
                          <a:solidFill>
                            <a:srgbClr val="002060"/>
                          </a:solidFill>
                          <a:latin typeface="楷体" panose="02010609060101010101" pitchFamily="49" charset="-122"/>
                          <a:ea typeface="楷体" panose="02010609060101010101" pitchFamily="49" charset="-122"/>
                          <a:cs typeface="Times New Roman"/>
                        </a:rPr>
                        <a:t>工程</a:t>
                      </a:r>
                      <a:r>
                        <a:rPr lang="zh-CN" sz="1600" b="1" kern="100" dirty="0">
                          <a:solidFill>
                            <a:srgbClr val="002060"/>
                          </a:solidFill>
                          <a:latin typeface="楷体" panose="02010609060101010101" pitchFamily="49" charset="-122"/>
                          <a:ea typeface="楷体" panose="02010609060101010101" pitchFamily="49" charset="-122"/>
                          <a:cs typeface="Times New Roman"/>
                        </a:rPr>
                        <a:t>训练</a:t>
                      </a:r>
                      <a:r>
                        <a:rPr lang="zh-CN" sz="1600" b="1" kern="100" dirty="0" smtClean="0">
                          <a:solidFill>
                            <a:srgbClr val="002060"/>
                          </a:solidFill>
                          <a:latin typeface="楷体" panose="02010609060101010101" pitchFamily="49" charset="-122"/>
                          <a:ea typeface="楷体" panose="02010609060101010101" pitchFamily="49" charset="-122"/>
                          <a:cs typeface="Times New Roman"/>
                        </a:rPr>
                        <a:t>系列课程</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150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每年</a:t>
                      </a:r>
                      <a:r>
                        <a:rPr lang="en-US" sz="1600" b="1" kern="100" dirty="0" smtClean="0">
                          <a:solidFill>
                            <a:srgbClr val="002060"/>
                          </a:solidFill>
                          <a:latin typeface="楷体" panose="02010609060101010101" pitchFamily="49" charset="-122"/>
                          <a:ea typeface="楷体" panose="02010609060101010101" pitchFamily="49" charset="-122"/>
                          <a:cs typeface="Times New Roman"/>
                        </a:rPr>
                        <a:t>2550</a:t>
                      </a:r>
                      <a:r>
                        <a:rPr lang="zh-CN" sz="1600" b="1" kern="100" dirty="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r h="1219291">
                <a:tc vMerge="1">
                  <a:txBody>
                    <a:bodyPr/>
                    <a:lstStyle/>
                    <a:p>
                      <a:endParaRPr lang="zh-CN" altLang="en-US"/>
                    </a:p>
                  </a:txBody>
                  <a:tcPr/>
                </a:tc>
                <a:tc>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跨学科思维训练 </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实验室科研探究：共接纳</a:t>
                      </a:r>
                      <a:r>
                        <a:rPr lang="en-US" sz="1600" b="1" kern="100" dirty="0">
                          <a:solidFill>
                            <a:srgbClr val="002060"/>
                          </a:solidFill>
                          <a:latin typeface="楷体" panose="02010609060101010101" pitchFamily="49" charset="-122"/>
                          <a:ea typeface="楷体" panose="02010609060101010101" pitchFamily="49" charset="-122"/>
                          <a:cs typeface="Times New Roman"/>
                        </a:rPr>
                        <a:t>2505</a:t>
                      </a:r>
                      <a:r>
                        <a:rPr lang="zh-CN" sz="1600" b="1" kern="100" dirty="0">
                          <a:solidFill>
                            <a:srgbClr val="002060"/>
                          </a:solidFill>
                          <a:latin typeface="楷体" panose="02010609060101010101" pitchFamily="49" charset="-122"/>
                          <a:ea typeface="楷体" panose="02010609060101010101" pitchFamily="49" charset="-122"/>
                          <a:cs typeface="Times New Roman"/>
                        </a:rPr>
                        <a:t>名本科生，其中中心</a:t>
                      </a:r>
                      <a:r>
                        <a:rPr lang="en-US" sz="1600" b="1" kern="100" dirty="0">
                          <a:solidFill>
                            <a:srgbClr val="002060"/>
                          </a:solidFill>
                          <a:latin typeface="楷体" panose="02010609060101010101" pitchFamily="49" charset="-122"/>
                          <a:ea typeface="楷体" panose="02010609060101010101" pitchFamily="49" charset="-122"/>
                          <a:cs typeface="Times New Roman"/>
                        </a:rPr>
                        <a:t>16</a:t>
                      </a:r>
                      <a:r>
                        <a:rPr lang="zh-CN" sz="1600" b="1" kern="100" dirty="0">
                          <a:solidFill>
                            <a:srgbClr val="002060"/>
                          </a:solidFill>
                          <a:latin typeface="楷体" panose="02010609060101010101" pitchFamily="49" charset="-122"/>
                          <a:ea typeface="楷体" panose="02010609060101010101" pitchFamily="49" charset="-122"/>
                          <a:cs typeface="Times New Roman"/>
                        </a:rPr>
                        <a:t>个单元</a:t>
                      </a:r>
                      <a:r>
                        <a:rPr lang="en-US" sz="1600" b="1" kern="100" dirty="0">
                          <a:solidFill>
                            <a:srgbClr val="002060"/>
                          </a:solidFill>
                          <a:latin typeface="楷体" panose="02010609060101010101" pitchFamily="49" charset="-122"/>
                          <a:ea typeface="楷体" panose="02010609060101010101" pitchFamily="49" charset="-122"/>
                          <a:cs typeface="Times New Roman"/>
                        </a:rPr>
                        <a:t>2446</a:t>
                      </a:r>
                      <a:r>
                        <a:rPr lang="zh-CN" sz="1600" b="1" kern="100" dirty="0">
                          <a:solidFill>
                            <a:srgbClr val="002060"/>
                          </a:solidFill>
                          <a:latin typeface="楷体" panose="02010609060101010101" pitchFamily="49" charset="-122"/>
                          <a:ea typeface="楷体" panose="02010609060101010101" pitchFamily="49" charset="-122"/>
                          <a:cs typeface="Times New Roman"/>
                        </a:rPr>
                        <a:t>人次。</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制造工程体验：每年近</a:t>
                      </a:r>
                      <a:r>
                        <a:rPr lang="en-US" sz="1600" b="1" kern="100" dirty="0">
                          <a:solidFill>
                            <a:srgbClr val="002060"/>
                          </a:solidFill>
                          <a:latin typeface="楷体" panose="02010609060101010101" pitchFamily="49" charset="-122"/>
                          <a:ea typeface="楷体" panose="02010609060101010101" pitchFamily="49" charset="-122"/>
                          <a:cs typeface="Times New Roman"/>
                        </a:rPr>
                        <a:t>300</a:t>
                      </a:r>
                      <a:r>
                        <a:rPr lang="zh-CN" sz="1600" b="1" kern="100" dirty="0">
                          <a:solidFill>
                            <a:srgbClr val="002060"/>
                          </a:solidFill>
                          <a:latin typeface="楷体" panose="02010609060101010101" pitchFamily="49" charset="-122"/>
                          <a:ea typeface="楷体" panose="02010609060101010101" pitchFamily="49" charset="-122"/>
                          <a:cs typeface="Times New Roman"/>
                        </a:rPr>
                        <a:t>名学生</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工业系统实践等其他公选实践类课程</a:t>
                      </a:r>
                      <a:r>
                        <a:rPr lang="en-US" sz="1600" b="1" kern="100" dirty="0">
                          <a:solidFill>
                            <a:srgbClr val="002060"/>
                          </a:solidFill>
                          <a:latin typeface="楷体" panose="02010609060101010101" pitchFamily="49" charset="-122"/>
                          <a:ea typeface="楷体" panose="02010609060101010101" pitchFamily="49" charset="-122"/>
                          <a:cs typeface="Times New Roman"/>
                        </a:rPr>
                        <a:t>20</a:t>
                      </a:r>
                      <a:r>
                        <a:rPr lang="zh-CN" sz="1600" b="1" kern="100" dirty="0">
                          <a:solidFill>
                            <a:srgbClr val="002060"/>
                          </a:solidFill>
                          <a:latin typeface="楷体" panose="02010609060101010101" pitchFamily="49" charset="-122"/>
                          <a:ea typeface="楷体" panose="02010609060101010101" pitchFamily="49" charset="-122"/>
                          <a:cs typeface="Times New Roman"/>
                        </a:rPr>
                        <a:t>门</a:t>
                      </a:r>
                      <a:r>
                        <a:rPr lang="zh-CN" sz="1600" b="1" kern="100" dirty="0" smtClean="0">
                          <a:solidFill>
                            <a:srgbClr val="002060"/>
                          </a:solidFill>
                          <a:latin typeface="楷体" panose="02010609060101010101" pitchFamily="49" charset="-122"/>
                          <a:ea typeface="楷体" panose="02010609060101010101" pitchFamily="49" charset="-122"/>
                          <a:cs typeface="Times New Roman"/>
                        </a:rPr>
                        <a:t>次</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200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zh-CN" sz="1600" b="1" kern="100" dirty="0" smtClean="0">
                          <a:solidFill>
                            <a:srgbClr val="002060"/>
                          </a:solidFill>
                          <a:latin typeface="楷体" panose="02010609060101010101" pitchFamily="49" charset="-122"/>
                          <a:ea typeface="楷体" panose="02010609060101010101" pitchFamily="49" charset="-122"/>
                          <a:cs typeface="Times New Roman"/>
                        </a:rPr>
                        <a:t>每年</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约</a:t>
                      </a:r>
                      <a:r>
                        <a:rPr lang="en-US" sz="1600" b="1" kern="100" dirty="0" smtClean="0">
                          <a:solidFill>
                            <a:srgbClr val="002060"/>
                          </a:solidFill>
                          <a:latin typeface="楷体" panose="02010609060101010101" pitchFamily="49" charset="-122"/>
                          <a:ea typeface="楷体" panose="02010609060101010101" pitchFamily="49" charset="-122"/>
                          <a:cs typeface="Times New Roman"/>
                        </a:rPr>
                        <a:t>3000</a:t>
                      </a:r>
                      <a:r>
                        <a:rPr lang="zh-CN" sz="1600" b="1" kern="100" dirty="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r h="975433">
                <a:tc vMerge="1">
                  <a:txBody>
                    <a:bodyPr/>
                    <a:lstStyle/>
                    <a:p>
                      <a:endParaRPr lang="zh-CN" altLang="en-US"/>
                    </a:p>
                  </a:txBody>
                  <a:tcPr/>
                </a:tc>
                <a:tc>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创新创业课程</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创意设计与制作</a:t>
                      </a:r>
                      <a:r>
                        <a:rPr lang="zh-CN" sz="1600" b="1" kern="100" dirty="0" smtClean="0">
                          <a:solidFill>
                            <a:srgbClr val="002060"/>
                          </a:solidFill>
                          <a:latin typeface="楷体" panose="02010609060101010101" pitchFamily="49" charset="-122"/>
                          <a:ea typeface="楷体" panose="02010609060101010101" pitchFamily="49" charset="-122"/>
                          <a:cs typeface="Times New Roman"/>
                        </a:rPr>
                        <a:t>：</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80</a:t>
                      </a:r>
                      <a:r>
                        <a:rPr lang="zh-CN"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创业认识与实践</a:t>
                      </a:r>
                      <a:r>
                        <a:rPr lang="zh-CN" sz="1600" b="1" kern="100" dirty="0" smtClean="0">
                          <a:solidFill>
                            <a:srgbClr val="002060"/>
                          </a:solidFill>
                          <a:latin typeface="楷体" panose="02010609060101010101" pitchFamily="49" charset="-122"/>
                          <a:ea typeface="楷体" panose="02010609060101010101" pitchFamily="49" charset="-122"/>
                          <a:cs typeface="Times New Roman"/>
                        </a:rPr>
                        <a:t>：</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80</a:t>
                      </a:r>
                      <a:r>
                        <a:rPr lang="zh-CN"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创业导引</a:t>
                      </a:r>
                      <a:r>
                        <a:rPr lang="en-US" sz="1600" b="1" kern="100" dirty="0">
                          <a:solidFill>
                            <a:srgbClr val="002060"/>
                          </a:solidFill>
                          <a:latin typeface="楷体" panose="02010609060101010101" pitchFamily="49" charset="-122"/>
                          <a:ea typeface="楷体" panose="02010609060101010101" pitchFamily="49" charset="-122"/>
                          <a:cs typeface="Times New Roman"/>
                        </a:rPr>
                        <a:t>-</a:t>
                      </a:r>
                      <a:r>
                        <a:rPr lang="zh-CN" sz="1600" b="1" kern="100" dirty="0">
                          <a:solidFill>
                            <a:srgbClr val="002060"/>
                          </a:solidFill>
                          <a:latin typeface="楷体" panose="02010609060101010101" pitchFamily="49" charset="-122"/>
                          <a:ea typeface="楷体" panose="02010609060101010101" pitchFamily="49" charset="-122"/>
                          <a:cs typeface="Times New Roman"/>
                        </a:rPr>
                        <a:t>与创业名家面对面</a:t>
                      </a:r>
                      <a:r>
                        <a:rPr lang="zh-CN" sz="1600" b="1" kern="100" dirty="0" smtClean="0">
                          <a:solidFill>
                            <a:srgbClr val="002060"/>
                          </a:solidFill>
                          <a:latin typeface="楷体" panose="02010609060101010101" pitchFamily="49" charset="-122"/>
                          <a:ea typeface="楷体" panose="02010609060101010101" pitchFamily="49" charset="-122"/>
                          <a:cs typeface="Times New Roman"/>
                        </a:rPr>
                        <a:t>：</a:t>
                      </a:r>
                      <a:r>
                        <a:rPr lang="en-US" sz="1600" b="1" kern="100" dirty="0" smtClean="0">
                          <a:solidFill>
                            <a:srgbClr val="002060"/>
                          </a:solidFill>
                          <a:latin typeface="楷体" panose="02010609060101010101" pitchFamily="49" charset="-122"/>
                          <a:ea typeface="楷体" panose="02010609060101010101" pitchFamily="49" charset="-122"/>
                          <a:cs typeface="Times New Roman"/>
                        </a:rPr>
                        <a:t>300</a:t>
                      </a:r>
                      <a:r>
                        <a:rPr lang="zh-CN"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zh-CN" sz="1600" b="1" kern="100" dirty="0" smtClean="0">
                          <a:solidFill>
                            <a:srgbClr val="002060"/>
                          </a:solidFill>
                          <a:latin typeface="楷体" panose="02010609060101010101" pitchFamily="49" charset="-122"/>
                          <a:ea typeface="楷体" panose="02010609060101010101" pitchFamily="49" charset="-122"/>
                          <a:cs typeface="Times New Roman"/>
                        </a:rPr>
                        <a:t>每年</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约</a:t>
                      </a:r>
                      <a:r>
                        <a:rPr lang="en-US" sz="1600" b="1" kern="100" dirty="0" smtClean="0">
                          <a:solidFill>
                            <a:srgbClr val="002060"/>
                          </a:solidFill>
                          <a:latin typeface="楷体" panose="02010609060101010101" pitchFamily="49" charset="-122"/>
                          <a:ea typeface="楷体" panose="02010609060101010101" pitchFamily="49" charset="-122"/>
                          <a:cs typeface="Times New Roman"/>
                        </a:rPr>
                        <a:t>460</a:t>
                      </a:r>
                      <a:r>
                        <a:rPr lang="zh-CN"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r h="1002930">
                <a:tc rowSpan="3">
                  <a:txBody>
                    <a:bodyPr/>
                    <a:lstStyle/>
                    <a:p>
                      <a:pPr algn="ctr">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第二课堂</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创新</a:t>
                      </a:r>
                      <a:r>
                        <a:rPr lang="zh-CN" sz="1600" b="1" kern="100" dirty="0" smtClean="0">
                          <a:solidFill>
                            <a:srgbClr val="002060"/>
                          </a:solidFill>
                          <a:latin typeface="楷体" panose="02010609060101010101" pitchFamily="49" charset="-122"/>
                          <a:ea typeface="楷体" panose="02010609060101010101" pitchFamily="49" charset="-122"/>
                          <a:cs typeface="Times New Roman"/>
                        </a:rPr>
                        <a:t>竞赛</a:t>
                      </a:r>
                      <a:r>
                        <a:rPr lang="zh-CN" altLang="en-US" sz="1400" b="1" kern="100" dirty="0">
                          <a:solidFill>
                            <a:srgbClr val="002060"/>
                          </a:solidFill>
                          <a:latin typeface="楷体" panose="02010609060101010101" pitchFamily="49" charset="-122"/>
                          <a:ea typeface="楷体" panose="02010609060101010101" pitchFamily="49" charset="-122"/>
                          <a:cs typeface="Times New Roman"/>
                        </a:rPr>
                        <a:t>：</a:t>
                      </a:r>
                      <a:r>
                        <a:rPr lang="zh-CN" sz="1600" b="1" kern="100" dirty="0" smtClean="0">
                          <a:solidFill>
                            <a:srgbClr val="002060"/>
                          </a:solidFill>
                          <a:latin typeface="楷体" panose="02010609060101010101" pitchFamily="49" charset="-122"/>
                          <a:ea typeface="楷体" panose="02010609060101010101" pitchFamily="49" charset="-122"/>
                          <a:cs typeface="Times New Roman"/>
                        </a:rPr>
                        <a:t>机械</a:t>
                      </a:r>
                      <a:r>
                        <a:rPr lang="zh-CN" sz="1600" b="1" kern="100" dirty="0">
                          <a:solidFill>
                            <a:srgbClr val="002060"/>
                          </a:solidFill>
                          <a:latin typeface="楷体" panose="02010609060101010101" pitchFamily="49" charset="-122"/>
                          <a:ea typeface="楷体" panose="02010609060101010101" pitchFamily="49" charset="-122"/>
                          <a:cs typeface="Times New Roman"/>
                        </a:rPr>
                        <a:t>创新设计大赛、电子设计大赛、工程训练综合能力大赛、电机系和精仪系的新生科技大赛、校园生活杯创业实践大赛、虚拟仪器电子设计大赛、数字系统设计大赛、节能减排大赛</a:t>
                      </a:r>
                      <a:r>
                        <a:rPr lang="zh-CN" sz="1600" b="1" kern="100" dirty="0" smtClean="0">
                          <a:solidFill>
                            <a:srgbClr val="002060"/>
                          </a:solidFill>
                          <a:latin typeface="楷体" panose="02010609060101010101" pitchFamily="49" charset="-122"/>
                          <a:ea typeface="楷体" panose="02010609060101010101" pitchFamily="49" charset="-122"/>
                          <a:cs typeface="Times New Roman"/>
                        </a:rPr>
                        <a:t>等</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F1</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方程式汽车大赛</a:t>
                      </a:r>
                      <a:r>
                        <a:rPr lang="zh-CN" sz="1600" b="1" kern="100" dirty="0" smtClean="0">
                          <a:solidFill>
                            <a:srgbClr val="002060"/>
                          </a:solidFill>
                          <a:latin typeface="楷体" panose="02010609060101010101" pitchFamily="49" charset="-122"/>
                          <a:ea typeface="楷体" panose="02010609060101010101" pitchFamily="49" charset="-122"/>
                          <a:cs typeface="Times New Roman"/>
                        </a:rPr>
                        <a:t>。 </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每年约</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500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rowSpan="3">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每年</a:t>
                      </a:r>
                      <a:r>
                        <a:rPr lang="zh-CN" sz="1600" b="1" kern="100" dirty="0" smtClean="0">
                          <a:solidFill>
                            <a:srgbClr val="002060"/>
                          </a:solidFill>
                          <a:latin typeface="楷体" panose="02010609060101010101" pitchFamily="49" charset="-122"/>
                          <a:ea typeface="楷体" panose="02010609060101010101" pitchFamily="49" charset="-122"/>
                          <a:cs typeface="Times New Roman"/>
                        </a:rPr>
                        <a:t>近</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7</a:t>
                      </a:r>
                      <a:r>
                        <a:rPr lang="en-US" sz="1600" b="1" kern="100" dirty="0" smtClean="0">
                          <a:solidFill>
                            <a:srgbClr val="002060"/>
                          </a:solidFill>
                          <a:latin typeface="楷体" panose="02010609060101010101" pitchFamily="49" charset="-122"/>
                          <a:ea typeface="楷体" panose="02010609060101010101" pitchFamily="49" charset="-122"/>
                          <a:cs typeface="Times New Roman"/>
                        </a:rPr>
                        <a:t>00</a:t>
                      </a:r>
                      <a:r>
                        <a:rPr lang="zh-CN" sz="1600" b="1" kern="100" dirty="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r h="261828">
                <a:tc vMerge="1">
                  <a:txBody>
                    <a:bodyPr/>
                    <a:lstStyle/>
                    <a:p>
                      <a:endParaRPr lang="zh-CN" altLang="en-US"/>
                    </a:p>
                  </a:txBody>
                  <a:tcPr/>
                </a:tc>
                <a:tc>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北创、国创</a:t>
                      </a:r>
                      <a:r>
                        <a:rPr lang="zh-CN" sz="1600" b="1" kern="100" dirty="0" smtClean="0">
                          <a:solidFill>
                            <a:srgbClr val="002060"/>
                          </a:solidFill>
                          <a:latin typeface="楷体" panose="02010609060101010101" pitchFamily="49" charset="-122"/>
                          <a:ea typeface="楷体" panose="02010609060101010101" pitchFamily="49" charset="-122"/>
                          <a:cs typeface="Times New Roman"/>
                        </a:rPr>
                        <a:t>等</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45</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个</a:t>
                      </a:r>
                      <a:r>
                        <a:rPr lang="zh-CN" sz="1600" b="1" kern="100" dirty="0" smtClean="0">
                          <a:solidFill>
                            <a:srgbClr val="002060"/>
                          </a:solidFill>
                          <a:latin typeface="楷体" panose="02010609060101010101" pitchFamily="49" charset="-122"/>
                          <a:ea typeface="楷体" panose="02010609060101010101" pitchFamily="49" charset="-122"/>
                          <a:cs typeface="Times New Roman"/>
                        </a:rPr>
                        <a:t>项目</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200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vMerge="1">
                  <a:txBody>
                    <a:bodyPr/>
                    <a:lstStyle/>
                    <a:p>
                      <a:endParaRPr lang="zh-CN" altLang="en-US"/>
                    </a:p>
                  </a:txBody>
                  <a:tcPr/>
                </a:tc>
              </a:tr>
              <a:tr h="261828">
                <a:tc vMerge="1">
                  <a:txBody>
                    <a:bodyPr/>
                    <a:lstStyle/>
                    <a:p>
                      <a:endParaRPr lang="zh-CN" altLang="en-US"/>
                    </a:p>
                  </a:txBody>
                  <a:tcPr/>
                </a:tc>
                <a:tc>
                  <a:txBody>
                    <a:bodyPr/>
                    <a:lstStyle/>
                    <a:p>
                      <a:pPr algn="just">
                        <a:spcAft>
                          <a:spcPts val="0"/>
                        </a:spcAft>
                      </a:pPr>
                      <a:r>
                        <a:rPr lang="en-US" sz="1600" b="1" kern="100" dirty="0">
                          <a:solidFill>
                            <a:srgbClr val="002060"/>
                          </a:solidFill>
                          <a:latin typeface="楷体" panose="02010609060101010101" pitchFamily="49" charset="-122"/>
                          <a:ea typeface="楷体" panose="02010609060101010101" pitchFamily="49" charset="-122"/>
                          <a:cs typeface="Times New Roman"/>
                        </a:rPr>
                        <a:t>SRT</a:t>
                      </a:r>
                      <a:r>
                        <a:rPr lang="zh-CN" sz="1600" b="1" kern="100" dirty="0">
                          <a:solidFill>
                            <a:srgbClr val="002060"/>
                          </a:solidFill>
                          <a:latin typeface="楷体" panose="02010609060101010101" pitchFamily="49" charset="-122"/>
                          <a:ea typeface="楷体" panose="02010609060101010101" pitchFamily="49" charset="-122"/>
                          <a:cs typeface="Times New Roman"/>
                        </a:rPr>
                        <a:t>约</a:t>
                      </a:r>
                      <a:r>
                        <a:rPr lang="en-US" sz="1600" b="1" kern="100" dirty="0">
                          <a:solidFill>
                            <a:srgbClr val="002060"/>
                          </a:solidFill>
                          <a:latin typeface="楷体" panose="02010609060101010101" pitchFamily="49" charset="-122"/>
                          <a:ea typeface="楷体" panose="02010609060101010101" pitchFamily="49" charset="-122"/>
                          <a:cs typeface="Times New Roman"/>
                        </a:rPr>
                        <a:t>10</a:t>
                      </a:r>
                      <a:r>
                        <a:rPr lang="zh-CN" sz="1600" b="1" kern="100" dirty="0">
                          <a:solidFill>
                            <a:srgbClr val="002060"/>
                          </a:solidFill>
                          <a:latin typeface="楷体" panose="02010609060101010101" pitchFamily="49" charset="-122"/>
                          <a:ea typeface="楷体" panose="02010609060101010101" pitchFamily="49" charset="-122"/>
                          <a:cs typeface="Times New Roman"/>
                        </a:rPr>
                        <a:t>余项</a:t>
                      </a:r>
                      <a:r>
                        <a:rPr lang="zh-CN" sz="1600" b="1" kern="100" dirty="0" smtClean="0">
                          <a:solidFill>
                            <a:srgbClr val="002060"/>
                          </a:solidFill>
                          <a:latin typeface="楷体" panose="02010609060101010101" pitchFamily="49" charset="-122"/>
                          <a:ea typeface="楷体" panose="02010609060101010101" pitchFamily="49" charset="-122"/>
                          <a:cs typeface="Times New Roman"/>
                        </a:rPr>
                        <a:t>，</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30</a:t>
                      </a:r>
                      <a:r>
                        <a:rPr lang="zh-CN"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vMerge="1">
                  <a:txBody>
                    <a:bodyPr/>
                    <a:lstStyle/>
                    <a:p>
                      <a:endParaRPr lang="zh-CN" altLang="en-US"/>
                    </a:p>
                  </a:txBody>
                  <a:tcPr/>
                </a:tc>
              </a:tr>
              <a:tr h="1188809">
                <a:tc>
                  <a:txBody>
                    <a:bodyPr/>
                    <a:lstStyle/>
                    <a:p>
                      <a:pPr algn="ctr">
                        <a:spcAft>
                          <a:spcPts val="0"/>
                        </a:spcAft>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项目、</a:t>
                      </a:r>
                      <a:r>
                        <a:rPr lang="zh-CN" sz="1600" b="1" kern="100" dirty="0" smtClean="0">
                          <a:solidFill>
                            <a:srgbClr val="002060"/>
                          </a:solidFill>
                          <a:latin typeface="楷体" panose="02010609060101010101" pitchFamily="49" charset="-122"/>
                          <a:ea typeface="楷体" panose="02010609060101010101" pitchFamily="49" charset="-122"/>
                          <a:cs typeface="Times New Roman"/>
                        </a:rPr>
                        <a:t>活动</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中美青年创客</a:t>
                      </a:r>
                      <a:r>
                        <a:rPr lang="zh-CN" sz="1600" b="1" kern="100" dirty="0" smtClean="0">
                          <a:solidFill>
                            <a:srgbClr val="002060"/>
                          </a:solidFill>
                          <a:latin typeface="楷体" panose="02010609060101010101" pitchFamily="49" charset="-122"/>
                          <a:ea typeface="楷体" panose="02010609060101010101" pitchFamily="49" charset="-122"/>
                          <a:cs typeface="Times New Roman"/>
                        </a:rPr>
                        <a:t>大赛</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200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创客</a:t>
                      </a:r>
                      <a:r>
                        <a:rPr lang="zh-CN" sz="1600" b="1" kern="100" dirty="0" smtClean="0">
                          <a:solidFill>
                            <a:srgbClr val="002060"/>
                          </a:solidFill>
                          <a:latin typeface="楷体" panose="02010609060101010101" pitchFamily="49" charset="-122"/>
                          <a:ea typeface="楷体" panose="02010609060101010101" pitchFamily="49" charset="-122"/>
                          <a:cs typeface="Times New Roman"/>
                        </a:rPr>
                        <a:t>马拉松</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100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清华创客</a:t>
                      </a:r>
                      <a:r>
                        <a:rPr lang="zh-CN" sz="1600" b="1" kern="100" dirty="0" smtClean="0">
                          <a:solidFill>
                            <a:srgbClr val="002060"/>
                          </a:solidFill>
                          <a:latin typeface="楷体" panose="02010609060101010101" pitchFamily="49" charset="-122"/>
                          <a:ea typeface="楷体" panose="02010609060101010101" pitchFamily="49" charset="-122"/>
                          <a:cs typeface="Times New Roman"/>
                        </a:rPr>
                        <a:t>日</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200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en-US" altLang="zh-CN" sz="1600" b="1" kern="100" dirty="0" smtClean="0">
                        <a:solidFill>
                          <a:srgbClr val="002060"/>
                        </a:solidFill>
                        <a:latin typeface="楷体" panose="02010609060101010101" pitchFamily="49" charset="-122"/>
                        <a:ea typeface="楷体" panose="02010609060101010101" pitchFamily="49" charset="-122"/>
                        <a:cs typeface="Times New Roman"/>
                      </a:endParaRPr>
                    </a:p>
                    <a:p>
                      <a:pPr algn="just">
                        <a:spcAft>
                          <a:spcPts val="0"/>
                        </a:spcAft>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学生自课程</a:t>
                      </a:r>
                      <a:endParaRPr lang="en-US" altLang="zh-CN" sz="1600" b="1" kern="100" dirty="0" smtClean="0">
                        <a:solidFill>
                          <a:srgbClr val="002060"/>
                        </a:solidFill>
                        <a:latin typeface="楷体" panose="02010609060101010101" pitchFamily="49" charset="-122"/>
                        <a:ea typeface="楷体" panose="02010609060101010101" pitchFamily="49" charset="-122"/>
                        <a:cs typeface="Times New Roman"/>
                      </a:endParaRPr>
                    </a:p>
                    <a:p>
                      <a:pPr algn="just">
                        <a:spcAft>
                          <a:spcPts val="0"/>
                        </a:spcAft>
                      </a:pPr>
                      <a:r>
                        <a:rPr lang="zh-CN" altLang="en-US" sz="1400" b="1" kern="100" dirty="0" smtClean="0">
                          <a:solidFill>
                            <a:srgbClr val="002060"/>
                          </a:solidFill>
                          <a:latin typeface="楷体" panose="02010609060101010101" pitchFamily="49" charset="-122"/>
                          <a:ea typeface="楷体" panose="02010609060101010101" pitchFamily="49" charset="-122"/>
                          <a:cs typeface="Times New Roman"/>
                        </a:rPr>
                        <a:t>开源硬件、软件企业技术讲座</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每年约</a:t>
                      </a:r>
                      <a:r>
                        <a:rPr lang="en-US" sz="1600" b="1" kern="100" dirty="0" smtClean="0">
                          <a:solidFill>
                            <a:srgbClr val="002060"/>
                          </a:solidFill>
                          <a:latin typeface="楷体" panose="02010609060101010101" pitchFamily="49" charset="-122"/>
                          <a:ea typeface="楷体" panose="02010609060101010101" pitchFamily="49" charset="-122"/>
                          <a:cs typeface="Times New Roman"/>
                        </a:rPr>
                        <a:t>500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en-US" sz="1600" b="1" kern="100" dirty="0">
                        <a:solidFill>
                          <a:srgbClr val="002060"/>
                        </a:solidFill>
                        <a:latin typeface="楷体" panose="02010609060101010101" pitchFamily="49" charset="-122"/>
                        <a:ea typeface="楷体" panose="02010609060101010101" pitchFamily="49" charset="-122"/>
                        <a:cs typeface="Times New Roman"/>
                      </a:endParaRPr>
                    </a:p>
                  </a:txBody>
                  <a:tcPr marL="52185" marR="521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71473" y="260350"/>
          <a:ext cx="8329641" cy="6351588"/>
        </p:xfrm>
        <a:graphic>
          <a:graphicData uri="http://schemas.openxmlformats.org/drawingml/2006/table">
            <a:tbl>
              <a:tblPr/>
              <a:tblGrid>
                <a:gridCol w="1357321"/>
                <a:gridCol w="5972196"/>
                <a:gridCol w="1000124"/>
              </a:tblGrid>
              <a:tr h="284551">
                <a:tc>
                  <a:txBody>
                    <a:bodyPr/>
                    <a:lstStyle/>
                    <a:p>
                      <a:pPr algn="just">
                        <a:spcAft>
                          <a:spcPts val="0"/>
                        </a:spcAft>
                      </a:pP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活动和项目</a:t>
                      </a:r>
                      <a:endParaRPr lang="zh-CN" altLang="en-US" sz="1400" b="1" kern="100" dirty="0" smtClean="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endParaRPr lang="en-US" sz="1600" b="1" kern="10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r h="731618">
                <a:tc>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学生社团活动</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创客</a:t>
                      </a:r>
                      <a:r>
                        <a:rPr lang="zh-CN" sz="1600" b="1" kern="100" dirty="0" smtClean="0">
                          <a:solidFill>
                            <a:srgbClr val="002060"/>
                          </a:solidFill>
                          <a:latin typeface="楷体" panose="02010609060101010101" pitchFamily="49" charset="-122"/>
                          <a:ea typeface="楷体" panose="02010609060101010101" pitchFamily="49" charset="-122"/>
                          <a:cs typeface="Times New Roman"/>
                        </a:rPr>
                        <a:t>空间</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，约</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300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en-US" altLang="zh-CN" sz="1600" b="1" kern="100" dirty="0" smtClean="0">
                        <a:solidFill>
                          <a:srgbClr val="002060"/>
                        </a:solidFill>
                        <a:latin typeface="楷体" panose="02010609060101010101" pitchFamily="49" charset="-122"/>
                        <a:ea typeface="楷体" panose="02010609060101010101" pitchFamily="49" charset="-122"/>
                        <a:cs typeface="Times New Roman"/>
                      </a:endParaRPr>
                    </a:p>
                    <a:p>
                      <a:pPr algn="just">
                        <a:spcAft>
                          <a:spcPts val="0"/>
                        </a:spcAft>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创新社，约</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30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兴趣</a:t>
                      </a:r>
                      <a:r>
                        <a:rPr lang="zh-CN" sz="1600" b="1" kern="100" dirty="0" smtClean="0">
                          <a:solidFill>
                            <a:srgbClr val="002060"/>
                          </a:solidFill>
                          <a:latin typeface="楷体" panose="02010609060101010101" pitchFamily="49" charset="-122"/>
                          <a:ea typeface="楷体" panose="02010609060101010101" pitchFamily="49" charset="-122"/>
                          <a:cs typeface="Times New Roman"/>
                        </a:rPr>
                        <a:t>团队</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，约</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50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约</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350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en-US" sz="1600" b="1" kern="100" dirty="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r h="2682599">
                <a:tc rowSpan="2">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校内合作</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院系创新人才培养和挑战性课程 </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钱学森</a:t>
                      </a:r>
                      <a:r>
                        <a:rPr lang="zh-CN" sz="1600" b="1" kern="100" dirty="0" smtClean="0">
                          <a:solidFill>
                            <a:srgbClr val="002060"/>
                          </a:solidFill>
                          <a:latin typeface="楷体" panose="02010609060101010101" pitchFamily="49" charset="-122"/>
                          <a:ea typeface="楷体" panose="02010609060101010101" pitchFamily="49" charset="-122"/>
                          <a:cs typeface="Times New Roman"/>
                        </a:rPr>
                        <a:t>力学</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班</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smtClean="0">
                          <a:solidFill>
                            <a:srgbClr val="002060"/>
                          </a:solidFill>
                          <a:latin typeface="楷体" panose="02010609060101010101" pitchFamily="49" charset="-122"/>
                          <a:ea typeface="楷体" panose="02010609060101010101" pitchFamily="49" charset="-122"/>
                          <a:cs typeface="Times New Roman"/>
                        </a:rPr>
                        <a:t>机械</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系</a:t>
                      </a:r>
                      <a:r>
                        <a:rPr lang="zh-CN" sz="1600" b="1" kern="100" dirty="0" smtClean="0">
                          <a:solidFill>
                            <a:srgbClr val="002060"/>
                          </a:solidFill>
                          <a:latin typeface="楷体" panose="02010609060101010101" pitchFamily="49" charset="-122"/>
                          <a:ea typeface="楷体" panose="02010609060101010101" pitchFamily="49" charset="-122"/>
                          <a:cs typeface="Times New Roman"/>
                        </a:rPr>
                        <a:t>创新</a:t>
                      </a:r>
                      <a:r>
                        <a:rPr lang="zh-CN" sz="1600" b="1" kern="100" dirty="0">
                          <a:solidFill>
                            <a:srgbClr val="002060"/>
                          </a:solidFill>
                          <a:latin typeface="楷体" panose="02010609060101010101" pitchFamily="49" charset="-122"/>
                          <a:ea typeface="楷体" panose="02010609060101010101" pitchFamily="49" charset="-122"/>
                          <a:cs typeface="Times New Roman"/>
                        </a:rPr>
                        <a:t>实验班</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工业工程系</a:t>
                      </a:r>
                      <a:r>
                        <a:rPr lang="en-US" sz="1600" b="1" kern="100" dirty="0" err="1">
                          <a:solidFill>
                            <a:srgbClr val="002060"/>
                          </a:solidFill>
                          <a:latin typeface="楷体" panose="02010609060101010101" pitchFamily="49" charset="-122"/>
                          <a:ea typeface="楷体" panose="02010609060101010101" pitchFamily="49" charset="-122"/>
                          <a:cs typeface="Times New Roman"/>
                        </a:rPr>
                        <a:t>Ipodia</a:t>
                      </a:r>
                      <a:r>
                        <a:rPr lang="en-US" sz="1600" b="1" kern="100" dirty="0">
                          <a:solidFill>
                            <a:srgbClr val="002060"/>
                          </a:solidFill>
                          <a:latin typeface="楷体" panose="02010609060101010101" pitchFamily="49" charset="-122"/>
                          <a:ea typeface="楷体" panose="02010609060101010101" pitchFamily="49" charset="-122"/>
                          <a:cs typeface="Times New Roman"/>
                        </a:rPr>
                        <a:t> </a:t>
                      </a:r>
                      <a:r>
                        <a:rPr lang="zh-CN" sz="1600" b="1" kern="100" dirty="0">
                          <a:solidFill>
                            <a:srgbClr val="002060"/>
                          </a:solidFill>
                          <a:latin typeface="楷体" panose="02010609060101010101" pitchFamily="49" charset="-122"/>
                          <a:ea typeface="楷体" panose="02010609060101010101" pitchFamily="49" charset="-122"/>
                          <a:cs typeface="Times New Roman"/>
                        </a:rPr>
                        <a:t>、</a:t>
                      </a:r>
                      <a:r>
                        <a:rPr lang="en-US" sz="1600" b="1" kern="100" dirty="0">
                          <a:solidFill>
                            <a:srgbClr val="002060"/>
                          </a:solidFill>
                          <a:latin typeface="楷体" panose="02010609060101010101" pitchFamily="49" charset="-122"/>
                          <a:ea typeface="楷体" panose="02010609060101010101" pitchFamily="49" charset="-122"/>
                          <a:cs typeface="Times New Roman"/>
                        </a:rPr>
                        <a:t>XLP</a:t>
                      </a:r>
                      <a:r>
                        <a:rPr lang="zh-CN" sz="1600" b="1" kern="100" dirty="0">
                          <a:solidFill>
                            <a:srgbClr val="002060"/>
                          </a:solidFill>
                          <a:latin typeface="楷体" panose="02010609060101010101" pitchFamily="49" charset="-122"/>
                          <a:ea typeface="楷体" panose="02010609060101010101" pitchFamily="49" charset="-122"/>
                          <a:cs typeface="Times New Roman"/>
                        </a:rPr>
                        <a:t>极限</a:t>
                      </a:r>
                      <a:r>
                        <a:rPr lang="zh-CN" sz="1600" b="1" kern="100" dirty="0" smtClean="0">
                          <a:solidFill>
                            <a:srgbClr val="002060"/>
                          </a:solidFill>
                          <a:latin typeface="楷体" panose="02010609060101010101" pitchFamily="49" charset="-122"/>
                          <a:ea typeface="楷体" panose="02010609060101010101" pitchFamily="49" charset="-122"/>
                          <a:cs typeface="Times New Roman"/>
                        </a:rPr>
                        <a:t>学习</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、新产品开发等</a:t>
                      </a:r>
                      <a:r>
                        <a:rPr lang="zh-CN" sz="1600" b="1" kern="100" dirty="0" smtClean="0">
                          <a:solidFill>
                            <a:srgbClr val="002060"/>
                          </a:solidFill>
                          <a:latin typeface="楷体" panose="02010609060101010101" pitchFamily="49" charset="-122"/>
                          <a:ea typeface="楷体" panose="02010609060101010101" pitchFamily="49" charset="-122"/>
                          <a:cs typeface="Times New Roman"/>
                        </a:rPr>
                        <a:t>课程</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smtClean="0">
                          <a:solidFill>
                            <a:srgbClr val="002060"/>
                          </a:solidFill>
                          <a:latin typeface="楷体" panose="02010609060101010101" pitchFamily="49" charset="-122"/>
                          <a:ea typeface="楷体" panose="02010609060101010101" pitchFamily="49" charset="-122"/>
                          <a:cs typeface="Times New Roman"/>
                        </a:rPr>
                        <a:t>机械</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学院</a:t>
                      </a:r>
                      <a:r>
                        <a:rPr lang="zh-CN" sz="1600" b="1" kern="100" dirty="0" smtClean="0">
                          <a:solidFill>
                            <a:srgbClr val="002060"/>
                          </a:solidFill>
                          <a:latin typeface="楷体" panose="02010609060101010101" pitchFamily="49" charset="-122"/>
                          <a:ea typeface="楷体" panose="02010609060101010101" pitchFamily="49" charset="-122"/>
                          <a:cs typeface="Times New Roman"/>
                        </a:rPr>
                        <a:t>机械</a:t>
                      </a:r>
                      <a:r>
                        <a:rPr lang="zh-CN" sz="1600" b="1" kern="100" dirty="0">
                          <a:solidFill>
                            <a:srgbClr val="002060"/>
                          </a:solidFill>
                          <a:latin typeface="楷体" panose="02010609060101010101" pitchFamily="49" charset="-122"/>
                          <a:ea typeface="楷体" panose="02010609060101010101" pitchFamily="49" charset="-122"/>
                          <a:cs typeface="Times New Roman"/>
                        </a:rPr>
                        <a:t>原理、机械设计</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信息学院数字逻辑电路设计</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生命学院</a:t>
                      </a:r>
                      <a:r>
                        <a:rPr lang="zh-CN" sz="1600" b="1" kern="100" dirty="0" smtClean="0">
                          <a:solidFill>
                            <a:srgbClr val="002060"/>
                          </a:solidFill>
                          <a:latin typeface="楷体" panose="02010609060101010101" pitchFamily="49" charset="-122"/>
                          <a:ea typeface="楷体" panose="02010609060101010101" pitchFamily="49" charset="-122"/>
                          <a:cs typeface="Times New Roman"/>
                        </a:rPr>
                        <a:t>生物医学测量</a:t>
                      </a:r>
                      <a:endParaRPr lang="en-US" altLang="zh-CN" sz="1600" b="1" kern="100" dirty="0" smtClean="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美术学院毕业设计</a:t>
                      </a:r>
                      <a:endParaRPr lang="en-US" altLang="zh-CN" sz="1600" b="1" kern="100" dirty="0" smtClean="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建筑学院毕业设计</a:t>
                      </a:r>
                      <a:endParaRPr lang="en-US" altLang="zh-CN" sz="1600" b="1" kern="100" dirty="0" smtClean="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a:t>
                      </a:r>
                    </a:p>
                    <a:p>
                      <a:pPr marL="342900" lvl="0" indent="-342900" algn="just">
                        <a:spcAft>
                          <a:spcPts val="0"/>
                        </a:spcAft>
                        <a:buFont typeface="Wingdings"/>
                        <a:buChar char=""/>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开放服务</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约</a:t>
                      </a:r>
                      <a:r>
                        <a:rPr lang="en-US" altLang="zh-CN" sz="1600" b="1" kern="100" dirty="0" smtClean="0">
                          <a:solidFill>
                            <a:srgbClr val="002060"/>
                          </a:solidFill>
                          <a:latin typeface="楷体" panose="02010609060101010101" pitchFamily="49" charset="-122"/>
                          <a:ea typeface="楷体" panose="02010609060101010101" pitchFamily="49" charset="-122"/>
                          <a:cs typeface="Times New Roman"/>
                        </a:rPr>
                        <a:t>300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人</a:t>
                      </a:r>
                      <a:endParaRPr lang="en-US" sz="1600" b="1" kern="100" dirty="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r h="518934">
                <a:tc vMerge="1">
                  <a:txBody>
                    <a:bodyPr/>
                    <a:lstStyle/>
                    <a:p>
                      <a:endParaRPr lang="zh-CN" altLang="en-US"/>
                    </a:p>
                  </a:txBody>
                  <a:tcPr/>
                </a:tc>
                <a:tc>
                  <a:txBody>
                    <a:bodyPr/>
                    <a:lstStyle/>
                    <a:p>
                      <a:pPr algn="just">
                        <a:spcAft>
                          <a:spcPts val="0"/>
                        </a:spcAft>
                      </a:pPr>
                      <a:r>
                        <a:rPr lang="en-US" sz="1600" b="1" kern="100" dirty="0">
                          <a:solidFill>
                            <a:srgbClr val="002060"/>
                          </a:solidFill>
                          <a:latin typeface="楷体" panose="02010609060101010101" pitchFamily="49" charset="-122"/>
                          <a:ea typeface="楷体" panose="02010609060101010101" pitchFamily="49" charset="-122"/>
                          <a:cs typeface="Times New Roman"/>
                        </a:rPr>
                        <a:t>X-lab</a:t>
                      </a:r>
                      <a:r>
                        <a:rPr lang="zh-CN" sz="1600" b="1" kern="100" dirty="0">
                          <a:solidFill>
                            <a:srgbClr val="002060"/>
                          </a:solidFill>
                          <a:latin typeface="楷体" panose="02010609060101010101" pitchFamily="49" charset="-122"/>
                          <a:ea typeface="楷体" panose="02010609060101010101" pitchFamily="49" charset="-122"/>
                          <a:cs typeface="Times New Roman"/>
                        </a:rPr>
                        <a:t>：</a:t>
                      </a:r>
                      <a:r>
                        <a:rPr lang="en-US" sz="1600" b="1" kern="100" dirty="0">
                          <a:solidFill>
                            <a:srgbClr val="002060"/>
                          </a:solidFill>
                          <a:latin typeface="楷体" panose="02010609060101010101" pitchFamily="49" charset="-122"/>
                          <a:ea typeface="楷体" panose="02010609060101010101" pitchFamily="49" charset="-122"/>
                          <a:cs typeface="Times New Roman"/>
                        </a:rPr>
                        <a:t>100</a:t>
                      </a:r>
                      <a:r>
                        <a:rPr lang="zh-CN" sz="1600" b="1" kern="100" dirty="0">
                          <a:solidFill>
                            <a:srgbClr val="002060"/>
                          </a:solidFill>
                          <a:latin typeface="楷体" panose="02010609060101010101" pitchFamily="49" charset="-122"/>
                          <a:ea typeface="楷体" panose="02010609060101010101" pitchFamily="49" charset="-122"/>
                          <a:cs typeface="Times New Roman"/>
                        </a:rPr>
                        <a:t>平米的制作空间</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校团委创业训练基地：</a:t>
                      </a:r>
                      <a:r>
                        <a:rPr lang="en-US" sz="1600" b="1" kern="100" dirty="0">
                          <a:solidFill>
                            <a:srgbClr val="002060"/>
                          </a:solidFill>
                          <a:latin typeface="楷体" panose="02010609060101010101" pitchFamily="49" charset="-122"/>
                          <a:ea typeface="楷体" panose="02010609060101010101" pitchFamily="49" charset="-122"/>
                          <a:cs typeface="Times New Roman"/>
                        </a:rPr>
                        <a:t>100</a:t>
                      </a:r>
                      <a:r>
                        <a:rPr lang="zh-CN" sz="1600" b="1" kern="100" dirty="0">
                          <a:solidFill>
                            <a:srgbClr val="002060"/>
                          </a:solidFill>
                          <a:latin typeface="楷体" panose="02010609060101010101" pitchFamily="49" charset="-122"/>
                          <a:ea typeface="楷体" panose="02010609060101010101" pitchFamily="49" charset="-122"/>
                          <a:cs typeface="Times New Roman"/>
                        </a:rPr>
                        <a:t>平米的空间</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endParaRPr lang="en-US" sz="1600" b="1" kern="10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r h="2133886">
                <a:tc>
                  <a:txBody>
                    <a:bodyPr/>
                    <a:lstStyle/>
                    <a:p>
                      <a:pPr algn="just">
                        <a:spcAft>
                          <a:spcPts val="0"/>
                        </a:spcAft>
                      </a:pPr>
                      <a:r>
                        <a:rPr lang="zh-CN" sz="1600" b="1" kern="100" dirty="0">
                          <a:solidFill>
                            <a:srgbClr val="002060"/>
                          </a:solidFill>
                          <a:latin typeface="楷体" panose="02010609060101010101" pitchFamily="49" charset="-122"/>
                          <a:ea typeface="楷体" panose="02010609060101010101" pitchFamily="49" charset="-122"/>
                          <a:cs typeface="Times New Roman"/>
                        </a:rPr>
                        <a:t>社会服务</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342900" lvl="0" indent="-342900" algn="just">
                        <a:spcAft>
                          <a:spcPts val="0"/>
                        </a:spcAft>
                        <a:buFont typeface="Wingdings"/>
                        <a:buChar char=""/>
                      </a:pPr>
                      <a:r>
                        <a:rPr lang="zh-CN" sz="1600" b="1" kern="100" dirty="0" smtClean="0">
                          <a:solidFill>
                            <a:srgbClr val="002060"/>
                          </a:solidFill>
                          <a:latin typeface="楷体" panose="02010609060101010101" pitchFamily="49" charset="-122"/>
                          <a:ea typeface="楷体" panose="02010609060101010101" pitchFamily="49" charset="-122"/>
                          <a:cs typeface="Times New Roman"/>
                        </a:rPr>
                        <a:t>招生办</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a:t>
                      </a:r>
                      <a:r>
                        <a:rPr lang="zh-CN" sz="1600" b="1" kern="100" dirty="0" smtClean="0">
                          <a:solidFill>
                            <a:srgbClr val="002060"/>
                          </a:solidFill>
                          <a:latin typeface="楷体" panose="02010609060101010101" pitchFamily="49" charset="-122"/>
                          <a:ea typeface="楷体" panose="02010609060101010101" pitchFamily="49" charset="-122"/>
                          <a:cs typeface="Times New Roman"/>
                        </a:rPr>
                        <a:t>暑期</a:t>
                      </a:r>
                      <a:r>
                        <a:rPr lang="zh-CN" sz="1600" b="1" kern="100" dirty="0">
                          <a:solidFill>
                            <a:srgbClr val="002060"/>
                          </a:solidFill>
                          <a:latin typeface="楷体" panose="02010609060101010101" pitchFamily="49" charset="-122"/>
                          <a:ea typeface="楷体" panose="02010609060101010101" pitchFamily="49" charset="-122"/>
                          <a:cs typeface="Times New Roman"/>
                        </a:rPr>
                        <a:t>学校约</a:t>
                      </a:r>
                      <a:r>
                        <a:rPr lang="en-US" sz="1600" b="1" kern="100" dirty="0">
                          <a:solidFill>
                            <a:srgbClr val="002060"/>
                          </a:solidFill>
                          <a:latin typeface="楷体" panose="02010609060101010101" pitchFamily="49" charset="-122"/>
                          <a:ea typeface="楷体" panose="02010609060101010101" pitchFamily="49" charset="-122"/>
                          <a:cs typeface="Times New Roman"/>
                        </a:rPr>
                        <a:t>1600</a:t>
                      </a:r>
                      <a:r>
                        <a:rPr lang="zh-CN" sz="1600" b="1" kern="100" dirty="0">
                          <a:solidFill>
                            <a:srgbClr val="002060"/>
                          </a:solidFill>
                          <a:latin typeface="楷体" panose="02010609060101010101" pitchFamily="49" charset="-122"/>
                          <a:ea typeface="楷体" panose="02010609060101010101" pitchFamily="49" charset="-122"/>
                          <a:cs typeface="Times New Roman"/>
                        </a:rPr>
                        <a:t>名中学生的创新实践活动，天津新华中学约</a:t>
                      </a:r>
                      <a:r>
                        <a:rPr lang="en-US" sz="1600" b="1" kern="100" dirty="0">
                          <a:solidFill>
                            <a:srgbClr val="002060"/>
                          </a:solidFill>
                          <a:latin typeface="楷体" panose="02010609060101010101" pitchFamily="49" charset="-122"/>
                          <a:ea typeface="楷体" panose="02010609060101010101" pitchFamily="49" charset="-122"/>
                          <a:cs typeface="Times New Roman"/>
                        </a:rPr>
                        <a:t>200</a:t>
                      </a:r>
                      <a:r>
                        <a:rPr lang="zh-CN" sz="1600" b="1" kern="100" dirty="0">
                          <a:solidFill>
                            <a:srgbClr val="002060"/>
                          </a:solidFill>
                          <a:latin typeface="楷体" panose="02010609060101010101" pitchFamily="49" charset="-122"/>
                          <a:ea typeface="楷体" panose="02010609060101010101" pitchFamily="49" charset="-122"/>
                          <a:cs typeface="Times New Roman"/>
                        </a:rPr>
                        <a:t>名高中生创新活动考察，。</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校</a:t>
                      </a:r>
                      <a:r>
                        <a:rPr lang="zh-CN" sz="1600" b="1" kern="100" dirty="0" smtClean="0">
                          <a:solidFill>
                            <a:srgbClr val="002060"/>
                          </a:solidFill>
                          <a:latin typeface="楷体" panose="02010609060101010101" pitchFamily="49" charset="-122"/>
                          <a:ea typeface="楷体" panose="02010609060101010101" pitchFamily="49" charset="-122"/>
                          <a:cs typeface="Times New Roman"/>
                        </a:rPr>
                        <a:t>团委</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a:t>
                      </a:r>
                      <a:r>
                        <a:rPr lang="zh-CN" sz="1600" b="1" kern="100" dirty="0" smtClean="0">
                          <a:solidFill>
                            <a:srgbClr val="002060"/>
                          </a:solidFill>
                          <a:latin typeface="楷体" panose="02010609060101010101" pitchFamily="49" charset="-122"/>
                          <a:ea typeface="楷体" panose="02010609060101010101" pitchFamily="49" charset="-122"/>
                          <a:cs typeface="Times New Roman"/>
                        </a:rPr>
                        <a:t>科技</a:t>
                      </a:r>
                      <a:r>
                        <a:rPr lang="zh-CN" sz="1600" b="1" kern="100" dirty="0">
                          <a:solidFill>
                            <a:srgbClr val="002060"/>
                          </a:solidFill>
                          <a:latin typeface="楷体" panose="02010609060101010101" pitchFamily="49" charset="-122"/>
                          <a:ea typeface="楷体" panose="02010609060101010101" pitchFamily="49" charset="-122"/>
                          <a:cs typeface="Times New Roman"/>
                        </a:rPr>
                        <a:t>创新营约</a:t>
                      </a:r>
                      <a:r>
                        <a:rPr lang="en-US" sz="1600" b="1" kern="100" dirty="0">
                          <a:solidFill>
                            <a:srgbClr val="002060"/>
                          </a:solidFill>
                          <a:latin typeface="楷体" panose="02010609060101010101" pitchFamily="49" charset="-122"/>
                          <a:ea typeface="楷体" panose="02010609060101010101" pitchFamily="49" charset="-122"/>
                          <a:cs typeface="Times New Roman"/>
                        </a:rPr>
                        <a:t>300</a:t>
                      </a:r>
                      <a:r>
                        <a:rPr lang="zh-CN" sz="1600" b="1" kern="100" dirty="0">
                          <a:solidFill>
                            <a:srgbClr val="002060"/>
                          </a:solidFill>
                          <a:latin typeface="楷体" panose="02010609060101010101" pitchFamily="49" charset="-122"/>
                          <a:ea typeface="楷体" panose="02010609060101010101" pitchFamily="49" charset="-122"/>
                          <a:cs typeface="Times New Roman"/>
                        </a:rPr>
                        <a:t>名中学生的创新实践活动。</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smtClean="0">
                          <a:solidFill>
                            <a:srgbClr val="002060"/>
                          </a:solidFill>
                          <a:latin typeface="楷体" panose="02010609060101010101" pitchFamily="49" charset="-122"/>
                          <a:ea typeface="楷体" panose="02010609060101010101" pitchFamily="49" charset="-122"/>
                          <a:cs typeface="Times New Roman"/>
                        </a:rPr>
                        <a:t>海淀</a:t>
                      </a:r>
                      <a:r>
                        <a:rPr lang="zh-CN" sz="1600" b="1" kern="100" dirty="0">
                          <a:solidFill>
                            <a:srgbClr val="002060"/>
                          </a:solidFill>
                          <a:latin typeface="楷体" panose="02010609060101010101" pitchFamily="49" charset="-122"/>
                          <a:ea typeface="楷体" panose="02010609060101010101" pitchFamily="49" charset="-122"/>
                          <a:cs typeface="Times New Roman"/>
                        </a:rPr>
                        <a:t>区教委校外大</a:t>
                      </a:r>
                      <a:r>
                        <a:rPr lang="zh-CN" sz="1600" b="1" kern="100" dirty="0" smtClean="0">
                          <a:solidFill>
                            <a:srgbClr val="002060"/>
                          </a:solidFill>
                          <a:latin typeface="楷体" panose="02010609060101010101" pitchFamily="49" charset="-122"/>
                          <a:ea typeface="楷体" panose="02010609060101010101" pitchFamily="49" charset="-122"/>
                          <a:cs typeface="Times New Roman"/>
                        </a:rPr>
                        <a:t>课堂</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a:t>
                      </a:r>
                      <a:r>
                        <a:rPr lang="zh-CN" sz="1600" b="1" kern="100" dirty="0" smtClean="0">
                          <a:solidFill>
                            <a:srgbClr val="002060"/>
                          </a:solidFill>
                          <a:latin typeface="楷体" panose="02010609060101010101" pitchFamily="49" charset="-122"/>
                          <a:ea typeface="楷体" panose="02010609060101010101" pitchFamily="49" charset="-122"/>
                          <a:cs typeface="Times New Roman"/>
                        </a:rPr>
                        <a:t>每年</a:t>
                      </a:r>
                      <a:r>
                        <a:rPr lang="zh-CN" sz="1600" b="1" kern="100" dirty="0">
                          <a:solidFill>
                            <a:srgbClr val="002060"/>
                          </a:solidFill>
                          <a:latin typeface="楷体" panose="02010609060101010101" pitchFamily="49" charset="-122"/>
                          <a:ea typeface="楷体" panose="02010609060101010101" pitchFamily="49" charset="-122"/>
                          <a:cs typeface="Times New Roman"/>
                        </a:rPr>
                        <a:t>开设</a:t>
                      </a:r>
                      <a:r>
                        <a:rPr lang="en-US" sz="1600" b="1" kern="100" dirty="0">
                          <a:solidFill>
                            <a:srgbClr val="002060"/>
                          </a:solidFill>
                          <a:latin typeface="楷体" panose="02010609060101010101" pitchFamily="49" charset="-122"/>
                          <a:ea typeface="楷体" panose="02010609060101010101" pitchFamily="49" charset="-122"/>
                          <a:cs typeface="Times New Roman"/>
                        </a:rPr>
                        <a:t>4</a:t>
                      </a:r>
                      <a:r>
                        <a:rPr lang="zh-CN" sz="1600" b="1" kern="100" dirty="0">
                          <a:solidFill>
                            <a:srgbClr val="002060"/>
                          </a:solidFill>
                          <a:latin typeface="楷体" panose="02010609060101010101" pitchFamily="49" charset="-122"/>
                          <a:ea typeface="楷体" panose="02010609060101010101" pitchFamily="49" charset="-122"/>
                          <a:cs typeface="Times New Roman"/>
                        </a:rPr>
                        <a:t>个创新实践项目，约</a:t>
                      </a:r>
                      <a:r>
                        <a:rPr lang="en-US" sz="1600" b="1" kern="100" dirty="0">
                          <a:solidFill>
                            <a:srgbClr val="002060"/>
                          </a:solidFill>
                          <a:latin typeface="楷体" panose="02010609060101010101" pitchFamily="49" charset="-122"/>
                          <a:ea typeface="楷体" panose="02010609060101010101" pitchFamily="49" charset="-122"/>
                          <a:cs typeface="Times New Roman"/>
                        </a:rPr>
                        <a:t>40</a:t>
                      </a:r>
                      <a:r>
                        <a:rPr lang="zh-CN" sz="1600" b="1" kern="100" dirty="0">
                          <a:solidFill>
                            <a:srgbClr val="002060"/>
                          </a:solidFill>
                          <a:latin typeface="楷体" panose="02010609060101010101" pitchFamily="49" charset="-122"/>
                          <a:ea typeface="楷体" panose="02010609060101010101" pitchFamily="49" charset="-122"/>
                          <a:cs typeface="Times New Roman"/>
                        </a:rPr>
                        <a:t>名中小学生参加</a:t>
                      </a:r>
                      <a:r>
                        <a:rPr lang="zh-CN" sz="1600" b="1" kern="100" dirty="0" smtClean="0">
                          <a:solidFill>
                            <a:srgbClr val="002060"/>
                          </a:solidFill>
                          <a:latin typeface="楷体" panose="02010609060101010101" pitchFamily="49" charset="-122"/>
                          <a:ea typeface="楷体" panose="02010609060101010101" pitchFamily="49" charset="-122"/>
                          <a:cs typeface="Times New Roman"/>
                        </a:rPr>
                        <a:t>。</a:t>
                      </a:r>
                      <a:endParaRPr lang="en-US" altLang="zh-CN" sz="1600" b="1" kern="100" dirty="0" smtClean="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altLang="en-US" sz="1400" b="1" kern="100" dirty="0" smtClean="0">
                          <a:solidFill>
                            <a:srgbClr val="002060"/>
                          </a:solidFill>
                          <a:latin typeface="楷体" panose="02010609060101010101" pitchFamily="49" charset="-122"/>
                          <a:ea typeface="楷体" panose="02010609060101010101" pitchFamily="49" charset="-122"/>
                          <a:cs typeface="Times New Roman"/>
                        </a:rPr>
                        <a:t>北京市 科普基地科普行活动，共计接待</a:t>
                      </a:r>
                      <a:r>
                        <a:rPr lang="en-US" altLang="zh-CN" sz="1400" b="1" kern="100" dirty="0" smtClean="0">
                          <a:solidFill>
                            <a:srgbClr val="002060"/>
                          </a:solidFill>
                          <a:latin typeface="楷体" panose="02010609060101010101" pitchFamily="49" charset="-122"/>
                          <a:ea typeface="楷体" panose="02010609060101010101" pitchFamily="49" charset="-122"/>
                          <a:cs typeface="Times New Roman"/>
                        </a:rPr>
                        <a:t>28</a:t>
                      </a:r>
                      <a:r>
                        <a:rPr lang="zh-CN" altLang="en-US" sz="1400" b="1" kern="100" dirty="0" smtClean="0">
                          <a:solidFill>
                            <a:srgbClr val="002060"/>
                          </a:solidFill>
                          <a:latin typeface="楷体" panose="02010609060101010101" pitchFamily="49" charset="-122"/>
                          <a:ea typeface="楷体" panose="02010609060101010101" pitchFamily="49" charset="-122"/>
                          <a:cs typeface="Times New Roman"/>
                        </a:rPr>
                        <a:t>批次，</a:t>
                      </a:r>
                      <a:r>
                        <a:rPr lang="en-US" altLang="zh-CN" sz="1400" b="1" kern="100" dirty="0" smtClean="0">
                          <a:solidFill>
                            <a:srgbClr val="002060"/>
                          </a:solidFill>
                          <a:latin typeface="楷体" panose="02010609060101010101" pitchFamily="49" charset="-122"/>
                          <a:ea typeface="楷体" panose="02010609060101010101" pitchFamily="49" charset="-122"/>
                          <a:cs typeface="Times New Roman"/>
                        </a:rPr>
                        <a:t>980</a:t>
                      </a:r>
                      <a:r>
                        <a:rPr lang="zh-CN" altLang="en-US" sz="1400" b="1" kern="100" dirty="0" smtClean="0">
                          <a:solidFill>
                            <a:srgbClr val="002060"/>
                          </a:solidFill>
                          <a:latin typeface="楷体" panose="02010609060101010101" pitchFamily="49" charset="-122"/>
                          <a:ea typeface="楷体" panose="02010609060101010101" pitchFamily="49" charset="-122"/>
                          <a:cs typeface="Times New Roman"/>
                        </a:rPr>
                        <a:t>人。</a:t>
                      </a:r>
                    </a:p>
                    <a:p>
                      <a:pPr marL="342900" lvl="0" indent="-342900" algn="just">
                        <a:spcAft>
                          <a:spcPts val="0"/>
                        </a:spcAft>
                        <a:buFont typeface="Wingdings"/>
                        <a:buChar char=""/>
                      </a:pPr>
                      <a:r>
                        <a:rPr lang="zh-CN" altLang="en-US" sz="1400" b="1" kern="100" dirty="0" smtClean="0">
                          <a:solidFill>
                            <a:srgbClr val="002060"/>
                          </a:solidFill>
                          <a:latin typeface="楷体" panose="02010609060101010101" pitchFamily="49" charset="-122"/>
                          <a:ea typeface="楷体" panose="02010609060101010101" pitchFamily="49" charset="-122"/>
                          <a:cs typeface="Times New Roman"/>
                        </a:rPr>
                        <a:t>市教委科技周活动，共计接待人数约</a:t>
                      </a:r>
                      <a:r>
                        <a:rPr lang="en-US" altLang="zh-CN" sz="1400" b="1" kern="100" dirty="0" smtClean="0">
                          <a:solidFill>
                            <a:srgbClr val="002060"/>
                          </a:solidFill>
                          <a:latin typeface="楷体" panose="02010609060101010101" pitchFamily="49" charset="-122"/>
                          <a:ea typeface="楷体" panose="02010609060101010101" pitchFamily="49" charset="-122"/>
                          <a:cs typeface="Times New Roman"/>
                        </a:rPr>
                        <a:t>900</a:t>
                      </a:r>
                      <a:r>
                        <a:rPr lang="zh-CN" altLang="en-US" sz="1400" b="1" kern="100" dirty="0" smtClean="0">
                          <a:solidFill>
                            <a:srgbClr val="002060"/>
                          </a:solidFill>
                          <a:latin typeface="楷体" panose="02010609060101010101" pitchFamily="49" charset="-122"/>
                          <a:ea typeface="楷体" panose="02010609060101010101" pitchFamily="49" charset="-122"/>
                          <a:cs typeface="Times New Roman"/>
                        </a:rPr>
                        <a:t>人。</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sz="1600" b="1" kern="100" dirty="0">
                          <a:solidFill>
                            <a:srgbClr val="002060"/>
                          </a:solidFill>
                          <a:latin typeface="楷体" panose="02010609060101010101" pitchFamily="49" charset="-122"/>
                          <a:ea typeface="楷体" panose="02010609060101010101" pitchFamily="49" charset="-122"/>
                          <a:cs typeface="Times New Roman"/>
                        </a:rPr>
                        <a:t>清华附中、清华附小、人大附中等课外活动</a:t>
                      </a:r>
                      <a:r>
                        <a:rPr lang="zh-CN" sz="1600" b="1" kern="100" dirty="0" smtClean="0">
                          <a:solidFill>
                            <a:srgbClr val="002060"/>
                          </a:solidFill>
                          <a:latin typeface="楷体" panose="02010609060101010101" pitchFamily="49" charset="-122"/>
                          <a:ea typeface="楷体" panose="02010609060101010101" pitchFamily="49" charset="-122"/>
                          <a:cs typeface="Times New Roman"/>
                        </a:rPr>
                        <a:t>基地</a:t>
                      </a:r>
                      <a:endParaRPr lang="en-US" altLang="zh-CN" sz="1600" b="1" kern="100" dirty="0" smtClean="0">
                        <a:solidFill>
                          <a:srgbClr val="002060"/>
                        </a:solidFill>
                        <a:latin typeface="楷体" panose="02010609060101010101" pitchFamily="49" charset="-122"/>
                        <a:ea typeface="楷体" panose="02010609060101010101" pitchFamily="49" charset="-122"/>
                        <a:cs typeface="Times New Roman"/>
                      </a:endParaRPr>
                    </a:p>
                    <a:p>
                      <a:pPr marL="342900" lvl="0" indent="-342900" algn="just">
                        <a:spcAft>
                          <a:spcPts val="0"/>
                        </a:spcAft>
                        <a:buFont typeface="Wingdings"/>
                        <a:buChar char=""/>
                      </a:pP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创客教育基地联盟</a:t>
                      </a:r>
                      <a:endParaRPr lang="zh-CN" sz="1400" b="1" kern="100" dirty="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just">
                        <a:spcAft>
                          <a:spcPts val="0"/>
                        </a:spcAft>
                      </a:pPr>
                      <a:r>
                        <a:rPr lang="en-US" sz="1600" b="1" kern="100" dirty="0" smtClean="0">
                          <a:solidFill>
                            <a:srgbClr val="002060"/>
                          </a:solidFill>
                          <a:latin typeface="楷体" panose="02010609060101010101" pitchFamily="49" charset="-122"/>
                          <a:ea typeface="楷体" panose="02010609060101010101" pitchFamily="49" charset="-122"/>
                          <a:cs typeface="Times New Roman"/>
                        </a:rPr>
                        <a:t>10000</a:t>
                      </a:r>
                      <a:r>
                        <a:rPr lang="zh-CN" altLang="en-US" sz="1600" b="1" kern="100" dirty="0" smtClean="0">
                          <a:solidFill>
                            <a:srgbClr val="002060"/>
                          </a:solidFill>
                          <a:latin typeface="楷体" panose="02010609060101010101" pitchFamily="49" charset="-122"/>
                          <a:ea typeface="楷体" panose="02010609060101010101" pitchFamily="49" charset="-122"/>
                          <a:cs typeface="Times New Roman"/>
                        </a:rPr>
                        <a:t>余人</a:t>
                      </a:r>
                      <a:endParaRPr lang="en-US" sz="1600" b="1" kern="100" dirty="0">
                        <a:solidFill>
                          <a:srgbClr val="002060"/>
                        </a:solidFill>
                        <a:latin typeface="楷体" panose="02010609060101010101" pitchFamily="49" charset="-122"/>
                        <a:ea typeface="楷体" panose="02010609060101010101" pitchFamily="49" charset="-122"/>
                        <a:cs typeface="Times New Roman"/>
                      </a:endParaRPr>
                    </a:p>
                  </a:txBody>
                  <a:tcPr marL="53387" marR="533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9650" y="115888"/>
            <a:ext cx="7758113" cy="720725"/>
          </a:xfrm>
        </p:spPr>
        <p:txBody>
          <a:bodyPr/>
          <a:lstStyle/>
          <a:p>
            <a:pPr algn="l">
              <a:defRPr/>
            </a:pPr>
            <a:r>
              <a:rPr lang="zh-CN" altLang="en-US" sz="4000" b="1" dirty="0" smtClean="0">
                <a:solidFill>
                  <a:srgbClr val="7030A0"/>
                </a:solidFill>
                <a:latin typeface="楷体" panose="02010609060101010101" pitchFamily="49" charset="-122"/>
                <a:ea typeface="楷体" panose="02010609060101010101" pitchFamily="49" charset="-122"/>
                <a:cs typeface="+mn-cs"/>
              </a:rPr>
              <a:t>创新工程训练模式</a:t>
            </a:r>
            <a:endParaRPr lang="zh-CN" altLang="en-US" b="1" dirty="0">
              <a:solidFill>
                <a:srgbClr val="7030A0"/>
              </a:solidFill>
              <a:latin typeface="楷体" panose="02010609060101010101" pitchFamily="49" charset="-122"/>
              <a:ea typeface="楷体" panose="02010609060101010101" pitchFamily="49" charset="-122"/>
            </a:endParaRPr>
          </a:p>
        </p:txBody>
      </p:sp>
      <p:graphicFrame>
        <p:nvGraphicFramePr>
          <p:cNvPr id="5" name="Group 203"/>
          <p:cNvGraphicFramePr>
            <a:graphicFrameLocks noGrp="1"/>
          </p:cNvGraphicFramePr>
          <p:nvPr/>
        </p:nvGraphicFramePr>
        <p:xfrm>
          <a:off x="214283" y="928670"/>
          <a:ext cx="8796367" cy="5735659"/>
        </p:xfrm>
        <a:graphic>
          <a:graphicData uri="http://schemas.openxmlformats.org/drawingml/2006/table">
            <a:tbl>
              <a:tblPr/>
              <a:tblGrid>
                <a:gridCol w="785817"/>
                <a:gridCol w="2714644"/>
                <a:gridCol w="5295906"/>
              </a:tblGrid>
              <a:tr h="30828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类型</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以前</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现在</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r h="74865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教学理念和模式转变</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以训练学生动手能力和传授工艺知识为主要目标。以教师课堂讲解，学生现场操作为主。</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以培养学生获取知识、运用知识的能力和创新思维为主要目标，以学生为主体、教师为辅助的教学模式，在过程中强调做中学及团队协作精神。</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r h="74865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教学内容转变</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课堂讲解各工种的基本概念和工艺知识，现场示范基本操作技术。</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以较复杂产品为驱动，涉及多种加工方式及加工工艺，通过基础训练、个人项目训练、团队项目训练进行各工种基本知识及操作技能的学习，靠近企业模式。</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r h="52846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教学体系转变</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以加工工艺和操作技术为基础的实践教学体系。</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以工程实践和创新实践为基础的实践教学体系。</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r h="52846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教学方法转变</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以机床基本操作技能为主线进行示范讲解，学生练习。</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重点推行基于问题、基于项目、基于案例的教学方法和学习方法，注重培养学生的能动意识。</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r h="52846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教学对象转变</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工科类本科生。</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工科类本科生、文理类本科生、研究生。</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r h="53367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教学环境转变</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传统金属加工机床和成形设备</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多种先进制造机床、智能制造单元、机床联网通讯与监控，近两年更增加了焊接机器人、</a:t>
                      </a:r>
                      <a:r>
                        <a:rPr kumimoji="0" lang="en-US" altLang="zh-CN"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3D</a:t>
                      </a: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打印机、精雕机和生产线。</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r h="52846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教学手段转变</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教学现场实际讲解</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教学现场实际讲解与多媒体教学课件相结合，实现网上资源共享与教学信息交流。</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r h="52846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教学功能转变</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培养学生具有一定的工艺知识</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建设助力学生、教师完成创新及科研项目的创新实践基地。</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r h="569119">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教学管理转变</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实习教学管理和安全操作管理</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latin typeface="楷体" panose="02010609060101010101" pitchFamily="49" charset="-122"/>
                          <a:ea typeface="楷体" panose="02010609060101010101" pitchFamily="49" charset="-122"/>
                          <a:cs typeface="Times New Roman" pitchFamily="18" charset="0"/>
                        </a:rPr>
                        <a:t>构建并实施包括工程训练安全保障、教学过程质量管理和组织管理的具有实践教学特色的教学质量保证体系。</a:t>
                      </a: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1116013" y="2246313"/>
            <a:ext cx="7188200" cy="4206875"/>
            <a:chOff x="691" y="960"/>
            <a:chExt cx="4877" cy="2832"/>
          </a:xfrm>
        </p:grpSpPr>
        <p:sp>
          <p:nvSpPr>
            <p:cNvPr id="117767" name="Freeform 7"/>
            <p:cNvSpPr>
              <a:spLocks noEditPoints="1"/>
            </p:cNvSpPr>
            <p:nvPr/>
          </p:nvSpPr>
          <p:spPr bwMode="gray">
            <a:xfrm>
              <a:off x="912" y="1247"/>
              <a:ext cx="3744" cy="2545"/>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w="0">
              <a:noFill/>
              <a:prstDash val="solid"/>
              <a:round/>
              <a:headEnd/>
              <a:tailEnd/>
            </a:ln>
            <a:effectLst>
              <a:outerShdw dist="206741" dir="8249373" algn="ctr" rotWithShape="0">
                <a:srgbClr val="C1D1D3">
                  <a:alpha val="50000"/>
                </a:srgbClr>
              </a:outerShdw>
            </a:effectLst>
          </p:spPr>
          <p:txBody>
            <a:bodyPr/>
            <a:lstStyle/>
            <a:p>
              <a:pPr>
                <a:defRPr/>
              </a:pPr>
              <a:endParaRPr lang="zh-CN" altLang="en-US">
                <a:latin typeface="Arial" charset="0"/>
                <a:ea typeface="宋体" charset="-122"/>
              </a:endParaRPr>
            </a:p>
          </p:txBody>
        </p:sp>
        <p:grpSp>
          <p:nvGrpSpPr>
            <p:cNvPr id="3" name="Group 8"/>
            <p:cNvGrpSpPr>
              <a:grpSpLocks/>
            </p:cNvGrpSpPr>
            <p:nvPr/>
          </p:nvGrpSpPr>
          <p:grpSpPr bwMode="auto">
            <a:xfrm>
              <a:off x="2160" y="2417"/>
              <a:ext cx="1248" cy="1279"/>
              <a:chOff x="1776" y="2417"/>
              <a:chExt cx="1248" cy="1279"/>
            </a:xfrm>
          </p:grpSpPr>
          <p:pic>
            <p:nvPicPr>
              <p:cNvPr id="24606" name="Picture 9" descr="Picture1"/>
              <p:cNvPicPr>
                <a:picLocks noChangeAspect="1" noChangeArrowheads="1"/>
              </p:cNvPicPr>
              <p:nvPr/>
            </p:nvPicPr>
            <p:blipFill>
              <a:blip r:embed="rId2"/>
              <a:srcRect/>
              <a:stretch>
                <a:fillRect/>
              </a:stretch>
            </p:blipFill>
            <p:spPr bwMode="auto">
              <a:xfrm>
                <a:off x="1776" y="3353"/>
                <a:ext cx="1248" cy="343"/>
              </a:xfrm>
              <a:prstGeom prst="rect">
                <a:avLst/>
              </a:prstGeom>
              <a:noFill/>
              <a:ln w="9525">
                <a:noFill/>
                <a:miter lim="800000"/>
                <a:headEnd/>
                <a:tailEnd/>
              </a:ln>
            </p:spPr>
          </p:pic>
          <p:sp>
            <p:nvSpPr>
              <p:cNvPr id="24607" name="Oval 10"/>
              <p:cNvSpPr>
                <a:spLocks noChangeArrowheads="1"/>
              </p:cNvSpPr>
              <p:nvPr/>
            </p:nvSpPr>
            <p:spPr bwMode="gray">
              <a:xfrm>
                <a:off x="1877" y="2417"/>
                <a:ext cx="1074" cy="107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24608" name="Oval 11"/>
              <p:cNvSpPr>
                <a:spLocks noChangeArrowheads="1"/>
              </p:cNvSpPr>
              <p:nvPr/>
            </p:nvSpPr>
            <p:spPr bwMode="gray">
              <a:xfrm>
                <a:off x="1890" y="2423"/>
                <a:ext cx="1049" cy="104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24609" name="Oval 12"/>
              <p:cNvSpPr>
                <a:spLocks noChangeArrowheads="1"/>
              </p:cNvSpPr>
              <p:nvPr/>
            </p:nvSpPr>
            <p:spPr bwMode="gray">
              <a:xfrm>
                <a:off x="1901" y="2433"/>
                <a:ext cx="998" cy="980"/>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24610" name="Oval 13"/>
              <p:cNvSpPr>
                <a:spLocks noChangeArrowheads="1"/>
              </p:cNvSpPr>
              <p:nvPr/>
            </p:nvSpPr>
            <p:spPr bwMode="gray">
              <a:xfrm>
                <a:off x="1959" y="2461"/>
                <a:ext cx="888" cy="795"/>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grpSp>
          <p:nvGrpSpPr>
            <p:cNvPr id="4" name="Group 14"/>
            <p:cNvGrpSpPr>
              <a:grpSpLocks/>
            </p:cNvGrpSpPr>
            <p:nvPr/>
          </p:nvGrpSpPr>
          <p:grpSpPr bwMode="auto">
            <a:xfrm>
              <a:off x="960" y="2188"/>
              <a:ext cx="1056" cy="1028"/>
              <a:chOff x="576" y="2188"/>
              <a:chExt cx="1056" cy="1028"/>
            </a:xfrm>
          </p:grpSpPr>
          <p:pic>
            <p:nvPicPr>
              <p:cNvPr id="24601" name="Picture 15" descr="Picture1"/>
              <p:cNvPicPr>
                <a:picLocks noChangeAspect="1" noChangeArrowheads="1"/>
              </p:cNvPicPr>
              <p:nvPr/>
            </p:nvPicPr>
            <p:blipFill>
              <a:blip r:embed="rId2"/>
              <a:srcRect/>
              <a:stretch>
                <a:fillRect/>
              </a:stretch>
            </p:blipFill>
            <p:spPr bwMode="auto">
              <a:xfrm>
                <a:off x="576" y="2924"/>
                <a:ext cx="1056" cy="292"/>
              </a:xfrm>
              <a:prstGeom prst="rect">
                <a:avLst/>
              </a:prstGeom>
              <a:noFill/>
              <a:ln w="9525">
                <a:noFill/>
                <a:miter lim="800000"/>
                <a:headEnd/>
                <a:tailEnd/>
              </a:ln>
            </p:spPr>
          </p:pic>
          <p:sp>
            <p:nvSpPr>
              <p:cNvPr id="24602" name="Oval 16"/>
              <p:cNvSpPr>
                <a:spLocks noChangeArrowheads="1"/>
              </p:cNvSpPr>
              <p:nvPr/>
            </p:nvSpPr>
            <p:spPr bwMode="gray">
              <a:xfrm>
                <a:off x="714" y="2188"/>
                <a:ext cx="860"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24603" name="Oval 17"/>
              <p:cNvSpPr>
                <a:spLocks noChangeArrowheads="1"/>
              </p:cNvSpPr>
              <p:nvPr/>
            </p:nvSpPr>
            <p:spPr bwMode="gray">
              <a:xfrm>
                <a:off x="725" y="2193"/>
                <a:ext cx="839"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24604" name="Oval 18"/>
              <p:cNvSpPr>
                <a:spLocks noChangeArrowheads="1"/>
              </p:cNvSpPr>
              <p:nvPr/>
            </p:nvSpPr>
            <p:spPr bwMode="gray">
              <a:xfrm>
                <a:off x="734" y="2201"/>
                <a:ext cx="798"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24605" name="Oval 19"/>
              <p:cNvSpPr>
                <a:spLocks noChangeArrowheads="1"/>
              </p:cNvSpPr>
              <p:nvPr/>
            </p:nvSpPr>
            <p:spPr bwMode="gray">
              <a:xfrm>
                <a:off x="780" y="2223"/>
                <a:ext cx="710"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grpSp>
          <p:nvGrpSpPr>
            <p:cNvPr id="5" name="Group 20"/>
            <p:cNvGrpSpPr>
              <a:grpSpLocks/>
            </p:cNvGrpSpPr>
            <p:nvPr/>
          </p:nvGrpSpPr>
          <p:grpSpPr bwMode="auto">
            <a:xfrm>
              <a:off x="816" y="1326"/>
              <a:ext cx="864" cy="759"/>
              <a:chOff x="432" y="1326"/>
              <a:chExt cx="864" cy="759"/>
            </a:xfrm>
          </p:grpSpPr>
          <p:pic>
            <p:nvPicPr>
              <p:cNvPr id="24596" name="Picture 21" descr="Picture1"/>
              <p:cNvPicPr>
                <a:picLocks noChangeAspect="1" noChangeArrowheads="1"/>
              </p:cNvPicPr>
              <p:nvPr/>
            </p:nvPicPr>
            <p:blipFill>
              <a:blip r:embed="rId2"/>
              <a:srcRect/>
              <a:stretch>
                <a:fillRect/>
              </a:stretch>
            </p:blipFill>
            <p:spPr bwMode="auto">
              <a:xfrm>
                <a:off x="432" y="1847"/>
                <a:ext cx="864" cy="238"/>
              </a:xfrm>
              <a:prstGeom prst="rect">
                <a:avLst/>
              </a:prstGeom>
              <a:noFill/>
              <a:ln w="9525">
                <a:noFill/>
                <a:miter lim="800000"/>
                <a:headEnd/>
                <a:tailEnd/>
              </a:ln>
            </p:spPr>
          </p:pic>
          <p:sp>
            <p:nvSpPr>
              <p:cNvPr id="24597" name="Oval 22"/>
              <p:cNvSpPr>
                <a:spLocks noChangeArrowheads="1"/>
              </p:cNvSpPr>
              <p:nvPr/>
            </p:nvSpPr>
            <p:spPr bwMode="gray">
              <a:xfrm>
                <a:off x="560" y="1326"/>
                <a:ext cx="645" cy="64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24598" name="Oval 23"/>
              <p:cNvSpPr>
                <a:spLocks noChangeArrowheads="1"/>
              </p:cNvSpPr>
              <p:nvPr/>
            </p:nvSpPr>
            <p:spPr bwMode="gray">
              <a:xfrm>
                <a:off x="568" y="1329"/>
                <a:ext cx="630" cy="63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24599" name="Oval 24"/>
              <p:cNvSpPr>
                <a:spLocks noChangeArrowheads="1"/>
              </p:cNvSpPr>
              <p:nvPr/>
            </p:nvSpPr>
            <p:spPr bwMode="gray">
              <a:xfrm>
                <a:off x="575" y="1336"/>
                <a:ext cx="599" cy="58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24600" name="Oval 25"/>
              <p:cNvSpPr>
                <a:spLocks noChangeArrowheads="1"/>
              </p:cNvSpPr>
              <p:nvPr/>
            </p:nvSpPr>
            <p:spPr bwMode="gray">
              <a:xfrm>
                <a:off x="609" y="1352"/>
                <a:ext cx="534" cy="47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grpSp>
          <p:nvGrpSpPr>
            <p:cNvPr id="6" name="Group 26"/>
            <p:cNvGrpSpPr>
              <a:grpSpLocks/>
            </p:cNvGrpSpPr>
            <p:nvPr/>
          </p:nvGrpSpPr>
          <p:grpSpPr bwMode="auto">
            <a:xfrm>
              <a:off x="1824" y="960"/>
              <a:ext cx="672" cy="522"/>
              <a:chOff x="1440" y="960"/>
              <a:chExt cx="672" cy="522"/>
            </a:xfrm>
          </p:grpSpPr>
          <p:pic>
            <p:nvPicPr>
              <p:cNvPr id="24591" name="Picture 27" descr="Picture1"/>
              <p:cNvPicPr>
                <a:picLocks noChangeAspect="1" noChangeArrowheads="1"/>
              </p:cNvPicPr>
              <p:nvPr/>
            </p:nvPicPr>
            <p:blipFill>
              <a:blip r:embed="rId2"/>
              <a:srcRect/>
              <a:stretch>
                <a:fillRect/>
              </a:stretch>
            </p:blipFill>
            <p:spPr bwMode="auto">
              <a:xfrm>
                <a:off x="1440" y="1296"/>
                <a:ext cx="672" cy="186"/>
              </a:xfrm>
              <a:prstGeom prst="rect">
                <a:avLst/>
              </a:prstGeom>
              <a:noFill/>
              <a:ln w="9525">
                <a:noFill/>
                <a:miter lim="800000"/>
                <a:headEnd/>
                <a:tailEnd/>
              </a:ln>
            </p:spPr>
          </p:pic>
          <p:sp>
            <p:nvSpPr>
              <p:cNvPr id="24592" name="Oval 28"/>
              <p:cNvSpPr>
                <a:spLocks noChangeArrowheads="1"/>
              </p:cNvSpPr>
              <p:nvPr/>
            </p:nvSpPr>
            <p:spPr bwMode="gray">
              <a:xfrm>
                <a:off x="1565" y="960"/>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24593" name="Oval 29"/>
              <p:cNvSpPr>
                <a:spLocks noChangeArrowheads="1"/>
              </p:cNvSpPr>
              <p:nvPr/>
            </p:nvSpPr>
            <p:spPr bwMode="gray">
              <a:xfrm>
                <a:off x="1571" y="962"/>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24594" name="Oval 30"/>
              <p:cNvSpPr>
                <a:spLocks noChangeArrowheads="1"/>
              </p:cNvSpPr>
              <p:nvPr/>
            </p:nvSpPr>
            <p:spPr bwMode="gray">
              <a:xfrm>
                <a:off x="1575" y="966"/>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24595" name="Oval 31"/>
              <p:cNvSpPr>
                <a:spLocks noChangeArrowheads="1"/>
              </p:cNvSpPr>
              <p:nvPr/>
            </p:nvSpPr>
            <p:spPr bwMode="gray">
              <a:xfrm>
                <a:off x="1598" y="978"/>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117792" name="Text Box 32"/>
            <p:cNvSpPr txBox="1">
              <a:spLocks noChangeArrowheads="1"/>
            </p:cNvSpPr>
            <p:nvPr/>
          </p:nvSpPr>
          <p:spPr bwMode="auto">
            <a:xfrm>
              <a:off x="1635" y="1060"/>
              <a:ext cx="1062" cy="247"/>
            </a:xfrm>
            <a:prstGeom prst="rect">
              <a:avLst/>
            </a:prstGeom>
            <a:noFill/>
            <a:ln w="9525" algn="ctr">
              <a:noFill/>
              <a:miter lim="800000"/>
              <a:headEnd/>
              <a:tailEnd/>
            </a:ln>
            <a:effectLst/>
          </p:spPr>
          <p:txBody>
            <a:bodyPr wrap="none">
              <a:spAutoFit/>
            </a:bodyPr>
            <a:lstStyle/>
            <a:p>
              <a:pPr>
                <a:defRPr/>
              </a:pPr>
              <a:r>
                <a:rPr lang="zh-CN" altLang="en-US" b="1">
                  <a:solidFill>
                    <a:srgbClr val="FF6600"/>
                  </a:solidFill>
                  <a:effectLst>
                    <a:outerShdw blurRad="38100" dist="38100" dir="2700000" algn="tl">
                      <a:srgbClr val="C0C0C0"/>
                    </a:outerShdw>
                  </a:effectLst>
                  <a:latin typeface="Arial" charset="0"/>
                  <a:ea typeface="宋体" charset="-122"/>
                </a:rPr>
                <a:t>工程基础训练</a:t>
              </a:r>
            </a:p>
          </p:txBody>
        </p:sp>
        <p:sp>
          <p:nvSpPr>
            <p:cNvPr id="117793" name="Text Box 33"/>
            <p:cNvSpPr txBox="1">
              <a:spLocks noChangeArrowheads="1"/>
            </p:cNvSpPr>
            <p:nvPr/>
          </p:nvSpPr>
          <p:spPr bwMode="auto">
            <a:xfrm>
              <a:off x="691" y="1521"/>
              <a:ext cx="1165" cy="267"/>
            </a:xfrm>
            <a:prstGeom prst="rect">
              <a:avLst/>
            </a:prstGeom>
            <a:noFill/>
            <a:ln w="9525" algn="ctr">
              <a:noFill/>
              <a:miter lim="800000"/>
              <a:headEnd/>
              <a:tailEnd/>
            </a:ln>
            <a:effectLst/>
          </p:spPr>
          <p:txBody>
            <a:bodyPr wrap="none">
              <a:spAutoFit/>
            </a:bodyPr>
            <a:lstStyle/>
            <a:p>
              <a:pPr>
                <a:defRPr/>
              </a:pPr>
              <a:r>
                <a:rPr lang="zh-CN" altLang="en-US" sz="2000" b="1">
                  <a:solidFill>
                    <a:srgbClr val="FF6600"/>
                  </a:solidFill>
                  <a:effectLst>
                    <a:outerShdw blurRad="38100" dist="38100" dir="2700000" algn="tl">
                      <a:srgbClr val="C0C0C0"/>
                    </a:outerShdw>
                  </a:effectLst>
                  <a:latin typeface="Arial" charset="0"/>
                  <a:ea typeface="宋体" charset="-122"/>
                </a:rPr>
                <a:t>制造技术训练</a:t>
              </a:r>
            </a:p>
          </p:txBody>
        </p:sp>
        <p:sp>
          <p:nvSpPr>
            <p:cNvPr id="117794" name="Text Box 34"/>
            <p:cNvSpPr txBox="1">
              <a:spLocks noChangeArrowheads="1"/>
            </p:cNvSpPr>
            <p:nvPr/>
          </p:nvSpPr>
          <p:spPr bwMode="auto">
            <a:xfrm>
              <a:off x="938" y="2513"/>
              <a:ext cx="1165" cy="267"/>
            </a:xfrm>
            <a:prstGeom prst="rect">
              <a:avLst/>
            </a:prstGeom>
            <a:noFill/>
            <a:ln w="9525" algn="ctr">
              <a:noFill/>
              <a:miter lim="800000"/>
              <a:headEnd/>
              <a:tailEnd/>
            </a:ln>
            <a:effectLst/>
          </p:spPr>
          <p:txBody>
            <a:bodyPr wrap="none">
              <a:spAutoFit/>
            </a:bodyPr>
            <a:lstStyle/>
            <a:p>
              <a:pPr>
                <a:defRPr/>
              </a:pPr>
              <a:r>
                <a:rPr lang="zh-CN" altLang="en-US" sz="2000" b="1">
                  <a:solidFill>
                    <a:srgbClr val="FF6600"/>
                  </a:solidFill>
                  <a:effectLst>
                    <a:outerShdw blurRad="38100" dist="38100" dir="2700000" algn="tl">
                      <a:srgbClr val="C0C0C0"/>
                    </a:outerShdw>
                  </a:effectLst>
                  <a:latin typeface="Arial" charset="0"/>
                  <a:ea typeface="宋体" charset="-122"/>
                </a:rPr>
                <a:t>创新实践训练</a:t>
              </a:r>
            </a:p>
          </p:txBody>
        </p:sp>
        <p:sp>
          <p:nvSpPr>
            <p:cNvPr id="117795" name="Text Box 35"/>
            <p:cNvSpPr txBox="1">
              <a:spLocks noChangeArrowheads="1"/>
            </p:cNvSpPr>
            <p:nvPr/>
          </p:nvSpPr>
          <p:spPr bwMode="auto">
            <a:xfrm>
              <a:off x="2114" y="2834"/>
              <a:ext cx="1372" cy="308"/>
            </a:xfrm>
            <a:prstGeom prst="rect">
              <a:avLst/>
            </a:prstGeom>
            <a:noFill/>
            <a:ln w="9525" algn="ctr">
              <a:noFill/>
              <a:miter lim="800000"/>
              <a:headEnd/>
              <a:tailEnd/>
            </a:ln>
            <a:effectLst/>
          </p:spPr>
          <p:txBody>
            <a:bodyPr wrap="none">
              <a:spAutoFit/>
            </a:bodyPr>
            <a:lstStyle/>
            <a:p>
              <a:pPr>
                <a:defRPr/>
              </a:pPr>
              <a:r>
                <a:rPr lang="zh-CN" altLang="en-US" sz="2400" b="1">
                  <a:solidFill>
                    <a:srgbClr val="FF6600"/>
                  </a:solidFill>
                  <a:effectLst>
                    <a:outerShdw blurRad="38100" dist="38100" dir="2700000" algn="tl">
                      <a:srgbClr val="C0C0C0"/>
                    </a:outerShdw>
                  </a:effectLst>
                  <a:latin typeface="Arial" charset="0"/>
                  <a:ea typeface="宋体" charset="-122"/>
                </a:rPr>
                <a:t>综合素质训练</a:t>
              </a:r>
            </a:p>
          </p:txBody>
        </p:sp>
        <p:sp>
          <p:nvSpPr>
            <p:cNvPr id="117796" name="Text Box 36"/>
            <p:cNvSpPr txBox="1">
              <a:spLocks noChangeArrowheads="1"/>
            </p:cNvSpPr>
            <p:nvPr/>
          </p:nvSpPr>
          <p:spPr bwMode="auto">
            <a:xfrm>
              <a:off x="3888" y="2352"/>
              <a:ext cx="1680" cy="559"/>
            </a:xfrm>
            <a:prstGeom prst="rect">
              <a:avLst/>
            </a:prstGeom>
            <a:noFill/>
            <a:ln w="9525" algn="ctr">
              <a:noFill/>
              <a:miter lim="800000"/>
              <a:headEnd/>
              <a:tailEnd/>
            </a:ln>
            <a:effectLst/>
          </p:spPr>
          <p:txBody>
            <a:bodyPr>
              <a:spAutoFit/>
            </a:bodyPr>
            <a:lstStyle/>
            <a:p>
              <a:pPr>
                <a:defRPr/>
              </a:pPr>
              <a:r>
                <a:rPr lang="zh-CN" altLang="en-US" sz="2400" dirty="0">
                  <a:solidFill>
                    <a:schemeClr val="tx2"/>
                  </a:solidFill>
                  <a:effectLst>
                    <a:outerShdw blurRad="38100" dist="38100" dir="2700000" algn="tl">
                      <a:srgbClr val="C0C0C0"/>
                    </a:outerShdw>
                  </a:effectLst>
                  <a:latin typeface="Arial" charset="0"/>
                  <a:ea typeface="宋体" charset="-122"/>
                </a:rPr>
                <a:t>        </a:t>
              </a:r>
              <a:r>
                <a:rPr lang="zh-CN" altLang="en-US" sz="2400" dirty="0">
                  <a:solidFill>
                    <a:schemeClr val="tx2"/>
                  </a:solidFill>
                  <a:effectLst>
                    <a:outerShdw blurRad="38100" dist="38100" dir="2700000" algn="tl">
                      <a:srgbClr val="C0C0C0"/>
                    </a:outerShdw>
                  </a:effectLst>
                  <a:latin typeface="黑体" pitchFamily="49" charset="-122"/>
                  <a:ea typeface="黑体" pitchFamily="49" charset="-122"/>
                </a:rPr>
                <a:t>工程训练</a:t>
              </a:r>
            </a:p>
            <a:p>
              <a:pPr>
                <a:defRPr/>
              </a:pPr>
              <a:r>
                <a:rPr lang="zh-CN" altLang="en-US" sz="2400" dirty="0">
                  <a:solidFill>
                    <a:schemeClr val="tx2"/>
                  </a:solidFill>
                  <a:effectLst>
                    <a:outerShdw blurRad="38100" dist="38100" dir="2700000" algn="tl">
                      <a:srgbClr val="C0C0C0"/>
                    </a:outerShdw>
                  </a:effectLst>
                  <a:latin typeface="黑体" pitchFamily="49" charset="-122"/>
                  <a:ea typeface="黑体" pitchFamily="49" charset="-122"/>
                </a:rPr>
                <a:t>     课程体系</a:t>
              </a:r>
              <a:endParaRPr lang="zh-CN" altLang="en-US" sz="2400" dirty="0">
                <a:solidFill>
                  <a:schemeClr val="tx2"/>
                </a:solidFill>
                <a:latin typeface="黑体" pitchFamily="49" charset="-122"/>
                <a:ea typeface="黑体" pitchFamily="49" charset="-122"/>
              </a:endParaRPr>
            </a:p>
          </p:txBody>
        </p:sp>
      </p:grpSp>
      <p:pic>
        <p:nvPicPr>
          <p:cNvPr id="24579" name="Picture 6"/>
          <p:cNvPicPr>
            <a:picLocks noChangeAspect="1" noChangeArrowheads="1"/>
          </p:cNvPicPr>
          <p:nvPr/>
        </p:nvPicPr>
        <p:blipFill>
          <a:blip r:embed="rId3"/>
          <a:srcRect/>
          <a:stretch>
            <a:fillRect/>
          </a:stretch>
        </p:blipFill>
        <p:spPr bwMode="auto">
          <a:xfrm>
            <a:off x="4572000" y="1773238"/>
            <a:ext cx="4321175" cy="2303462"/>
          </a:xfrm>
          <a:prstGeom prst="rect">
            <a:avLst/>
          </a:prstGeom>
          <a:noFill/>
          <a:ln w="9525">
            <a:noFill/>
            <a:miter lim="800000"/>
            <a:headEnd/>
            <a:tailEnd/>
          </a:ln>
        </p:spPr>
      </p:pic>
      <p:sp>
        <p:nvSpPr>
          <p:cNvPr id="34" name="标题 1"/>
          <p:cNvSpPr txBox="1">
            <a:spLocks/>
          </p:cNvSpPr>
          <p:nvPr/>
        </p:nvSpPr>
        <p:spPr bwMode="auto">
          <a:xfrm>
            <a:off x="428625" y="357188"/>
            <a:ext cx="6337300" cy="538162"/>
          </a:xfrm>
          <a:prstGeom prst="rect">
            <a:avLst/>
          </a:prstGeom>
          <a:noFill/>
          <a:ln w="9525">
            <a:noFill/>
            <a:miter lim="800000"/>
            <a:headEnd/>
            <a:tailEnd/>
          </a:ln>
        </p:spPr>
        <p:txBody>
          <a:bodyPr anchor="b"/>
          <a:lstStyle/>
          <a:p>
            <a:pPr algn="l">
              <a:defRPr/>
            </a:pPr>
            <a:r>
              <a:rPr lang="zh-CN" altLang="en-US" sz="2800" b="1" kern="0" dirty="0">
                <a:solidFill>
                  <a:srgbClr val="002060"/>
                </a:solidFill>
                <a:latin typeface="+mj-lt"/>
                <a:ea typeface="+mj-ea"/>
                <a:cs typeface="+mj-cs"/>
              </a:rPr>
              <a:t>工程训练系列课程建设</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b="1" smtClean="0">
                <a:solidFill>
                  <a:srgbClr val="002060"/>
                </a:solidFill>
              </a:rPr>
              <a:t>结合</a:t>
            </a:r>
            <a:r>
              <a:rPr lang="en-US" altLang="zh-CN" b="1" smtClean="0">
                <a:solidFill>
                  <a:srgbClr val="002060"/>
                </a:solidFill>
              </a:rPr>
              <a:t>ABET</a:t>
            </a:r>
            <a:r>
              <a:rPr lang="zh-CN" altLang="en-US" b="1" smtClean="0">
                <a:solidFill>
                  <a:srgbClr val="002060"/>
                </a:solidFill>
              </a:rPr>
              <a:t>认证，梳理培养目标</a:t>
            </a:r>
          </a:p>
        </p:txBody>
      </p:sp>
      <p:sp>
        <p:nvSpPr>
          <p:cNvPr id="25603" name="内容占位符 2"/>
          <p:cNvSpPr>
            <a:spLocks noGrp="1"/>
          </p:cNvSpPr>
          <p:nvPr>
            <p:ph idx="1"/>
          </p:nvPr>
        </p:nvSpPr>
        <p:spPr/>
        <p:txBody>
          <a:bodyPr/>
          <a:lstStyle/>
          <a:p>
            <a:endParaRPr lang="zh-CN" altLang="en-US" smtClean="0"/>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CB5B0949-2514-4098-8726-8B3F4349E890}" type="slidenum">
              <a:rPr lang="en-US" altLang="zh-CN" smtClean="0"/>
              <a:pPr>
                <a:defRPr/>
              </a:pPr>
              <a:t>16</a:t>
            </a:fld>
            <a:endParaRPr lang="en-US" altLang="zh-CN"/>
          </a:p>
        </p:txBody>
      </p:sp>
      <p:pic>
        <p:nvPicPr>
          <p:cNvPr id="2051" name="Picture 3"/>
          <p:cNvPicPr>
            <a:picLocks noChangeAspect="1" noChangeArrowheads="1"/>
          </p:cNvPicPr>
          <p:nvPr/>
        </p:nvPicPr>
        <p:blipFill>
          <a:blip r:embed="rId2"/>
          <a:srcRect/>
          <a:stretch>
            <a:fillRect/>
          </a:stretch>
        </p:blipFill>
        <p:spPr bwMode="auto">
          <a:xfrm>
            <a:off x="1928813" y="1000125"/>
            <a:ext cx="5105400" cy="563880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a:effec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endParaRPr lang="zh-CN" altLang="en-US" smtClean="0"/>
          </a:p>
        </p:txBody>
      </p:sp>
      <p:sp>
        <p:nvSpPr>
          <p:cNvPr id="26627" name="内容占位符 2"/>
          <p:cNvSpPr>
            <a:spLocks noGrp="1"/>
          </p:cNvSpPr>
          <p:nvPr>
            <p:ph idx="1"/>
          </p:nvPr>
        </p:nvSpPr>
        <p:spPr/>
        <p:txBody>
          <a:bodyPr/>
          <a:lstStyle/>
          <a:p>
            <a:endParaRPr lang="zh-CN" altLang="en-US" smtClean="0"/>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1C106816-4C08-4065-930E-B3D8B06080D9}" type="slidenum">
              <a:rPr lang="en-US" altLang="zh-CN" smtClean="0"/>
              <a:pPr>
                <a:defRPr/>
              </a:pPr>
              <a:t>17</a:t>
            </a:fld>
            <a:endParaRPr lang="en-US" altLang="zh-CN"/>
          </a:p>
        </p:txBody>
      </p:sp>
      <p:pic>
        <p:nvPicPr>
          <p:cNvPr id="3075" name="Picture 3"/>
          <p:cNvPicPr>
            <a:picLocks noChangeAspect="1" noChangeArrowheads="1"/>
          </p:cNvPicPr>
          <p:nvPr/>
        </p:nvPicPr>
        <p:blipFill>
          <a:blip r:embed="rId2"/>
          <a:srcRect/>
          <a:stretch>
            <a:fillRect/>
          </a:stretch>
        </p:blipFill>
        <p:spPr bwMode="auto">
          <a:xfrm>
            <a:off x="192088" y="1714500"/>
            <a:ext cx="8951912" cy="335756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a:effec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endParaRPr lang="zh-CN" altLang="en-US" smtClean="0"/>
          </a:p>
        </p:txBody>
      </p:sp>
      <p:sp>
        <p:nvSpPr>
          <p:cNvPr id="27651" name="内容占位符 2"/>
          <p:cNvSpPr>
            <a:spLocks noGrp="1"/>
          </p:cNvSpPr>
          <p:nvPr>
            <p:ph idx="1"/>
          </p:nvPr>
        </p:nvSpPr>
        <p:spPr/>
        <p:txBody>
          <a:bodyPr/>
          <a:lstStyle/>
          <a:p>
            <a:endParaRPr lang="zh-CN" altLang="en-US" smtClean="0"/>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EAC2DACF-A764-4414-AB4E-A4C814947995}" type="slidenum">
              <a:rPr lang="en-US" altLang="zh-CN" smtClean="0"/>
              <a:pPr>
                <a:defRPr/>
              </a:pPr>
              <a:t>18</a:t>
            </a:fld>
            <a:endParaRPr lang="en-US" altLang="zh-CN"/>
          </a:p>
        </p:txBody>
      </p:sp>
      <p:pic>
        <p:nvPicPr>
          <p:cNvPr id="4098" name="Picture 2"/>
          <p:cNvPicPr>
            <a:picLocks noChangeAspect="1" noChangeArrowheads="1"/>
          </p:cNvPicPr>
          <p:nvPr/>
        </p:nvPicPr>
        <p:blipFill>
          <a:blip r:embed="rId2"/>
          <a:srcRect/>
          <a:stretch>
            <a:fillRect/>
          </a:stretch>
        </p:blipFill>
        <p:spPr bwMode="auto">
          <a:xfrm>
            <a:off x="273050" y="941388"/>
            <a:ext cx="8728075" cy="570230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a:effec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14375" y="1044575"/>
            <a:ext cx="8229600" cy="1098550"/>
          </a:xfrm>
        </p:spPr>
        <p:txBody>
          <a:bodyPr/>
          <a:lstStyle/>
          <a:p>
            <a:r>
              <a:rPr lang="zh-CN" altLang="en-US" sz="2400" b="1" smtClean="0">
                <a:solidFill>
                  <a:srgbClr val="7030A0"/>
                </a:solidFill>
                <a:latin typeface="Times New Roman" pitchFamily="18" charset="0"/>
                <a:ea typeface="华文中宋" pitchFamily="2" charset="-122"/>
              </a:rPr>
              <a:t>课程内容体系体现现代制造的演变</a:t>
            </a:r>
            <a:r>
              <a:rPr lang="en-US" altLang="zh-CN" sz="2400" b="1" smtClean="0">
                <a:solidFill>
                  <a:srgbClr val="7030A0"/>
                </a:solidFill>
                <a:latin typeface="Times New Roman" pitchFamily="18" charset="0"/>
                <a:ea typeface="华文中宋" pitchFamily="2" charset="-122"/>
              </a:rPr>
              <a:t/>
            </a:r>
            <a:br>
              <a:rPr lang="en-US" altLang="zh-CN" sz="2400" b="1" smtClean="0">
                <a:solidFill>
                  <a:srgbClr val="7030A0"/>
                </a:solidFill>
                <a:latin typeface="Times New Roman" pitchFamily="18" charset="0"/>
                <a:ea typeface="华文中宋" pitchFamily="2" charset="-122"/>
              </a:rPr>
            </a:br>
            <a:r>
              <a:rPr lang="zh-CN" altLang="en-US" sz="2400" b="1" smtClean="0">
                <a:solidFill>
                  <a:srgbClr val="7030A0"/>
                </a:solidFill>
                <a:latin typeface="Times New Roman" pitchFamily="18" charset="0"/>
                <a:ea typeface="华文中宋" pitchFamily="2" charset="-122"/>
              </a:rPr>
              <a:t>产品从概念到实现的全生命周期</a:t>
            </a:r>
            <a:r>
              <a:rPr lang="en-US" altLang="zh-CN" sz="2400" b="1" smtClean="0">
                <a:solidFill>
                  <a:srgbClr val="7030A0"/>
                </a:solidFill>
                <a:latin typeface="Times New Roman" pitchFamily="18" charset="0"/>
                <a:ea typeface="华文中宋" pitchFamily="2" charset="-122"/>
              </a:rPr>
              <a:t/>
            </a:r>
            <a:br>
              <a:rPr lang="en-US" altLang="zh-CN" sz="2400" b="1" smtClean="0">
                <a:solidFill>
                  <a:srgbClr val="7030A0"/>
                </a:solidFill>
                <a:latin typeface="Times New Roman" pitchFamily="18" charset="0"/>
                <a:ea typeface="华文中宋" pitchFamily="2" charset="-122"/>
              </a:rPr>
            </a:br>
            <a:r>
              <a:rPr lang="en-US" altLang="zh-CN" sz="1800" b="1" smtClean="0">
                <a:solidFill>
                  <a:srgbClr val="7030A0"/>
                </a:solidFill>
                <a:latin typeface="Times New Roman" pitchFamily="18" charset="0"/>
                <a:ea typeface="华文中宋" pitchFamily="2" charset="-122"/>
              </a:rPr>
              <a:t>PLM</a:t>
            </a:r>
            <a:r>
              <a:rPr lang="zh-CN" altLang="en-US" sz="1800" b="1" smtClean="0">
                <a:solidFill>
                  <a:srgbClr val="7030A0"/>
                </a:solidFill>
                <a:latin typeface="Times New Roman" pitchFamily="18" charset="0"/>
                <a:ea typeface="华文中宋" pitchFamily="2" charset="-122"/>
              </a:rPr>
              <a:t>（</a:t>
            </a:r>
            <a:r>
              <a:rPr lang="en-US" altLang="zh-CN" sz="1800" b="1" smtClean="0">
                <a:solidFill>
                  <a:srgbClr val="7030A0"/>
                </a:solidFill>
                <a:latin typeface="Times New Roman" pitchFamily="18" charset="0"/>
                <a:ea typeface="华文中宋" pitchFamily="2" charset="-122"/>
              </a:rPr>
              <a:t>Product Lifecycle Management</a:t>
            </a:r>
            <a:r>
              <a:rPr lang="zh-CN" altLang="en-US" sz="1800" b="1" smtClean="0">
                <a:solidFill>
                  <a:srgbClr val="7030A0"/>
                </a:solidFill>
                <a:latin typeface="Times New Roman" pitchFamily="18" charset="0"/>
                <a:ea typeface="华文中宋" pitchFamily="2" charset="-122"/>
              </a:rPr>
              <a:t>）</a:t>
            </a:r>
            <a:endParaRPr lang="zh-CN" altLang="en-US" sz="2400" b="1" smtClean="0">
              <a:solidFill>
                <a:srgbClr val="7030A0"/>
              </a:solidFill>
              <a:latin typeface="Times New Roman" pitchFamily="18" charset="0"/>
              <a:ea typeface="华文中宋" pitchFamily="2" charset="-122"/>
            </a:endParaRPr>
          </a:p>
        </p:txBody>
      </p:sp>
      <p:pic>
        <p:nvPicPr>
          <p:cNvPr id="28675" name="Picture 2"/>
          <p:cNvPicPr>
            <a:picLocks noChangeAspect="1" noChangeArrowheads="1"/>
          </p:cNvPicPr>
          <p:nvPr/>
        </p:nvPicPr>
        <p:blipFill>
          <a:blip r:embed="rId2"/>
          <a:srcRect/>
          <a:stretch>
            <a:fillRect/>
          </a:stretch>
        </p:blipFill>
        <p:spPr bwMode="auto">
          <a:xfrm>
            <a:off x="1285875" y="2071688"/>
            <a:ext cx="6715125" cy="4394200"/>
          </a:xfrm>
          <a:prstGeom prst="rect">
            <a:avLst/>
          </a:prstGeom>
          <a:noFill/>
          <a:ln w="9525">
            <a:noFill/>
            <a:miter lim="800000"/>
            <a:headEnd/>
            <a:tailEnd/>
          </a:ln>
        </p:spPr>
      </p:pic>
      <p:sp>
        <p:nvSpPr>
          <p:cNvPr id="28676" name="矩形 3"/>
          <p:cNvSpPr>
            <a:spLocks noChangeArrowheads="1"/>
          </p:cNvSpPr>
          <p:nvPr/>
        </p:nvSpPr>
        <p:spPr bwMode="auto">
          <a:xfrm>
            <a:off x="2479675" y="3244850"/>
            <a:ext cx="4184650" cy="368300"/>
          </a:xfrm>
          <a:prstGeom prst="rect">
            <a:avLst/>
          </a:prstGeom>
          <a:noFill/>
          <a:ln w="9525">
            <a:noFill/>
            <a:miter lim="800000"/>
            <a:headEnd/>
            <a:tailEnd/>
          </a:ln>
        </p:spPr>
        <p:txBody>
          <a:bodyPr wrap="none">
            <a:spAutoFit/>
          </a:bodyPr>
          <a:lstStyle/>
          <a:p>
            <a:r>
              <a:rPr lang="zh-CN" altLang="en-US"/>
              <a:t>多次参加北京市科技周和“科普行</a:t>
            </a:r>
            <a:r>
              <a:rPr lang="en-US"/>
              <a:t>”</a:t>
            </a:r>
            <a:r>
              <a:rPr lang="zh-CN" altLang="en-US"/>
              <a:t>活动</a:t>
            </a:r>
          </a:p>
        </p:txBody>
      </p:sp>
      <p:sp>
        <p:nvSpPr>
          <p:cNvPr id="28677" name="矩形 4"/>
          <p:cNvSpPr>
            <a:spLocks noChangeArrowheads="1"/>
          </p:cNvSpPr>
          <p:nvPr/>
        </p:nvSpPr>
        <p:spPr bwMode="auto">
          <a:xfrm>
            <a:off x="2479675" y="3244850"/>
            <a:ext cx="4184650" cy="368300"/>
          </a:xfrm>
          <a:prstGeom prst="rect">
            <a:avLst/>
          </a:prstGeom>
          <a:noFill/>
          <a:ln w="9525">
            <a:noFill/>
            <a:miter lim="800000"/>
            <a:headEnd/>
            <a:tailEnd/>
          </a:ln>
        </p:spPr>
        <p:txBody>
          <a:bodyPr wrap="none">
            <a:spAutoFit/>
          </a:bodyPr>
          <a:lstStyle/>
          <a:p>
            <a:r>
              <a:rPr lang="zh-CN" altLang="en-US"/>
              <a:t>多次参加北京市科技周和“科普行</a:t>
            </a:r>
            <a:r>
              <a:rPr lang="en-US"/>
              <a:t>”</a:t>
            </a:r>
            <a:r>
              <a:rPr lang="zh-CN" altLang="en-US"/>
              <a:t>活动</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0125" y="1143000"/>
            <a:ext cx="7829550" cy="4786330"/>
          </a:xfrm>
        </p:spPr>
        <p:txBody>
          <a:bodyPr/>
          <a:lstStyle/>
          <a:p>
            <a:pPr>
              <a:defRPr/>
            </a:pPr>
            <a:r>
              <a:rPr lang="zh-CN" altLang="en-US" b="1" dirty="0" smtClean="0">
                <a:solidFill>
                  <a:srgbClr val="7030A0"/>
                </a:solidFill>
                <a:latin typeface="微软雅黑" pitchFamily="34" charset="-122"/>
                <a:ea typeface="微软雅黑" pitchFamily="34" charset="-122"/>
              </a:rPr>
              <a:t>一、传承创新，明确定位</a:t>
            </a:r>
            <a:endParaRPr lang="en-US" altLang="zh-CN" b="1" dirty="0" smtClean="0">
              <a:solidFill>
                <a:srgbClr val="7030A0"/>
              </a:solidFill>
              <a:latin typeface="微软雅黑" pitchFamily="34" charset="-122"/>
              <a:ea typeface="微软雅黑" pitchFamily="34" charset="-122"/>
            </a:endParaRPr>
          </a:p>
          <a:p>
            <a:pPr>
              <a:defRPr/>
            </a:pPr>
            <a:r>
              <a:rPr lang="zh-CN" altLang="en-US" b="1" dirty="0" smtClean="0">
                <a:solidFill>
                  <a:srgbClr val="7030A0"/>
                </a:solidFill>
                <a:latin typeface="微软雅黑" pitchFamily="34" charset="-122"/>
                <a:ea typeface="微软雅黑" pitchFamily="34" charset="-122"/>
              </a:rPr>
              <a:t>二、课程建设，三位一体</a:t>
            </a:r>
            <a:endParaRPr lang="en-US" altLang="zh-CN" b="1" dirty="0" smtClean="0">
              <a:solidFill>
                <a:srgbClr val="7030A0"/>
              </a:solidFill>
              <a:latin typeface="微软雅黑" pitchFamily="34" charset="-122"/>
              <a:ea typeface="微软雅黑" pitchFamily="34" charset="-122"/>
            </a:endParaRPr>
          </a:p>
          <a:p>
            <a:pPr>
              <a:defRPr/>
            </a:pPr>
            <a:r>
              <a:rPr lang="zh-CN" altLang="en-US" b="1" dirty="0" smtClean="0">
                <a:solidFill>
                  <a:srgbClr val="7030A0"/>
                </a:solidFill>
                <a:latin typeface="微软雅黑" pitchFamily="34" charset="-122"/>
                <a:ea typeface="微软雅黑" pitchFamily="34" charset="-122"/>
              </a:rPr>
              <a:t>三、条件建设，营造环境</a:t>
            </a:r>
            <a:endParaRPr lang="en-US" altLang="zh-CN" b="1" dirty="0" smtClean="0">
              <a:solidFill>
                <a:srgbClr val="7030A0"/>
              </a:solidFill>
              <a:latin typeface="微软雅黑" pitchFamily="34" charset="-122"/>
              <a:ea typeface="微软雅黑" pitchFamily="34" charset="-122"/>
            </a:endParaRPr>
          </a:p>
          <a:p>
            <a:pPr>
              <a:defRPr/>
            </a:pPr>
            <a:r>
              <a:rPr lang="zh-CN" altLang="en-US" b="1" dirty="0" smtClean="0">
                <a:solidFill>
                  <a:srgbClr val="7030A0"/>
                </a:solidFill>
                <a:latin typeface="微软雅黑" pitchFamily="34" charset="-122"/>
                <a:ea typeface="微软雅黑" pitchFamily="34" charset="-122"/>
              </a:rPr>
              <a:t>四、队伍建设，制度保障</a:t>
            </a:r>
            <a:endParaRPr lang="en-US" altLang="zh-CN" b="1" dirty="0" smtClean="0">
              <a:solidFill>
                <a:srgbClr val="7030A0"/>
              </a:solidFill>
              <a:latin typeface="微软雅黑" pitchFamily="34" charset="-122"/>
              <a:ea typeface="微软雅黑" pitchFamily="34" charset="-122"/>
            </a:endParaRPr>
          </a:p>
          <a:p>
            <a:pPr>
              <a:defRPr/>
            </a:pPr>
            <a:r>
              <a:rPr lang="zh-CN" altLang="en-US" b="1" dirty="0" smtClean="0">
                <a:solidFill>
                  <a:srgbClr val="7030A0"/>
                </a:solidFill>
                <a:latin typeface="微软雅黑" pitchFamily="34" charset="-122"/>
                <a:ea typeface="微软雅黑" pitchFamily="34" charset="-122"/>
              </a:rPr>
              <a:t>五、社会服务，示范辐射</a:t>
            </a:r>
            <a:endParaRPr lang="en-US" altLang="zh-CN" b="1" dirty="0" smtClean="0">
              <a:solidFill>
                <a:srgbClr val="7030A0"/>
              </a:solidFill>
              <a:latin typeface="微软雅黑" pitchFamily="34" charset="-122"/>
              <a:ea typeface="微软雅黑" pitchFamily="34" charset="-122"/>
            </a:endParaRPr>
          </a:p>
          <a:p>
            <a:pPr>
              <a:defRPr/>
            </a:pPr>
            <a:r>
              <a:rPr lang="zh-CN" altLang="en-US" b="1" dirty="0" smtClean="0">
                <a:solidFill>
                  <a:srgbClr val="7030A0"/>
                </a:solidFill>
                <a:latin typeface="微软雅黑" pitchFamily="34" charset="-122"/>
                <a:ea typeface="微软雅黑" pitchFamily="34" charset="-122"/>
              </a:rPr>
              <a:t>六、近三年成果一览</a:t>
            </a:r>
            <a:endParaRPr lang="en-US" altLang="zh-CN" b="1" dirty="0" smtClean="0">
              <a:solidFill>
                <a:srgbClr val="7030A0"/>
              </a:solidFill>
              <a:latin typeface="微软雅黑" pitchFamily="34" charset="-122"/>
              <a:ea typeface="微软雅黑" pitchFamily="34" charset="-122"/>
            </a:endParaRPr>
          </a:p>
          <a:p>
            <a:pPr>
              <a:defRPr/>
            </a:pPr>
            <a:r>
              <a:rPr lang="zh-CN" altLang="en-US" b="1" dirty="0" smtClean="0">
                <a:solidFill>
                  <a:srgbClr val="7030A0"/>
                </a:solidFill>
                <a:latin typeface="微软雅黑" pitchFamily="34" charset="-122"/>
                <a:ea typeface="微软雅黑" pitchFamily="34" charset="-122"/>
              </a:rPr>
              <a:t>七、实验教学</a:t>
            </a:r>
            <a:r>
              <a:rPr lang="zh-CN" b="1" dirty="0" smtClean="0">
                <a:solidFill>
                  <a:srgbClr val="7030A0"/>
                </a:solidFill>
                <a:latin typeface="微软雅黑" pitchFamily="34" charset="-122"/>
                <a:ea typeface="微软雅黑" pitchFamily="34" charset="-122"/>
              </a:rPr>
              <a:t>特色</a:t>
            </a:r>
            <a:endParaRPr lang="en-US" altLang="zh-CN" b="1" dirty="0" smtClean="0">
              <a:solidFill>
                <a:srgbClr val="7030A0"/>
              </a:solidFill>
              <a:latin typeface="微软雅黑" pitchFamily="34" charset="-122"/>
              <a:ea typeface="微软雅黑" pitchFamily="34" charset="-122"/>
            </a:endParaRPr>
          </a:p>
          <a:p>
            <a:pPr>
              <a:defRPr/>
            </a:pPr>
            <a:r>
              <a:rPr lang="zh-CN" altLang="en-US" b="1" dirty="0" smtClean="0">
                <a:solidFill>
                  <a:srgbClr val="7030A0"/>
                </a:solidFill>
                <a:latin typeface="微软雅黑" pitchFamily="34" charset="-122"/>
                <a:ea typeface="微软雅黑" pitchFamily="34" charset="-122"/>
              </a:rPr>
              <a:t>八、</a:t>
            </a:r>
            <a:r>
              <a:rPr lang="zh-CN" b="1" dirty="0" smtClean="0">
                <a:solidFill>
                  <a:srgbClr val="7030A0"/>
                </a:solidFill>
                <a:latin typeface="微软雅黑" pitchFamily="34" charset="-122"/>
                <a:ea typeface="微软雅黑" pitchFamily="34" charset="-122"/>
              </a:rPr>
              <a:t>建设发展思路与规划</a:t>
            </a:r>
            <a:endParaRPr lang="en-US" altLang="zh-CN" b="1" dirty="0" smtClean="0">
              <a:solidFill>
                <a:srgbClr val="7030A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p:cNvSpPr>
          <p:nvPr>
            <p:ph type="title" idx="4294967295"/>
          </p:nvPr>
        </p:nvSpPr>
        <p:spPr>
          <a:xfrm>
            <a:off x="357158" y="428604"/>
            <a:ext cx="4602167" cy="52228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lIns="0" tIns="0" rIns="0" bIns="0">
            <a:normAutofit/>
          </a:bodyPr>
          <a:lstStyle/>
          <a:p>
            <a:pPr algn="l" eaLnBrk="1"/>
            <a:r>
              <a:rPr lang="zh-CN" sz="2800" b="1" dirty="0" smtClean="0">
                <a:solidFill>
                  <a:srgbClr val="7030A0"/>
                </a:solidFill>
                <a:latin typeface="黑体" pitchFamily="49" charset="-122"/>
                <a:sym typeface="黑体" pitchFamily="49" charset="-122"/>
              </a:rPr>
              <a:t>消失模</a:t>
            </a:r>
            <a:r>
              <a:rPr lang="zh-CN" altLang="en-US" sz="2800" b="1" dirty="0" smtClean="0">
                <a:solidFill>
                  <a:srgbClr val="7030A0"/>
                </a:solidFill>
                <a:latin typeface="黑体" pitchFamily="49" charset="-122"/>
                <a:sym typeface="黑体" pitchFamily="49" charset="-122"/>
              </a:rPr>
              <a:t>铸造实践</a:t>
            </a:r>
            <a:r>
              <a:rPr lang="zh-CN" sz="2800" b="1" dirty="0" smtClean="0">
                <a:solidFill>
                  <a:srgbClr val="7030A0"/>
                </a:solidFill>
                <a:latin typeface="黑体" pitchFamily="49" charset="-122"/>
                <a:sym typeface="黑体" pitchFamily="49" charset="-122"/>
              </a:rPr>
              <a:t>教学改革</a:t>
            </a:r>
            <a:endParaRPr lang="zh-CN" sz="2800" b="1" dirty="0" smtClean="0">
              <a:solidFill>
                <a:srgbClr val="000000"/>
              </a:solidFill>
              <a:ea typeface="宋体" pitchFamily="2" charset="-122"/>
            </a:endParaRPr>
          </a:p>
        </p:txBody>
      </p:sp>
      <p:sp>
        <p:nvSpPr>
          <p:cNvPr id="6147" name="Rectangle 2"/>
          <p:cNvSpPr>
            <a:spLocks noGrp="1"/>
          </p:cNvSpPr>
          <p:nvPr>
            <p:ph type="body" idx="4294967295"/>
          </p:nvPr>
        </p:nvSpPr>
        <p:spPr>
          <a:xfrm>
            <a:off x="506443" y="1142984"/>
            <a:ext cx="8351837" cy="5327650"/>
          </a:xfrm>
          <a:prstGeom prst="rect">
            <a:avLst/>
          </a:prstGeom>
        </p:spPr>
        <p:txBody>
          <a:bodyPr lIns="0" tIns="0" rIns="0" bIns="0"/>
          <a:lstStyle/>
          <a:p>
            <a:pPr eaLnBrk="1">
              <a:spcBef>
                <a:spcPts val="600"/>
              </a:spcBef>
              <a:buFont typeface="Wingdings" pitchFamily="2" charset="2"/>
              <a:buNone/>
            </a:pPr>
            <a:r>
              <a:rPr lang="en-US" altLang="zh-CN" sz="2800" b="1" dirty="0" smtClean="0">
                <a:solidFill>
                  <a:srgbClr val="002060"/>
                </a:solidFill>
                <a:latin typeface="楷体" pitchFamily="49" charset="-122"/>
                <a:ea typeface="楷体" pitchFamily="49" charset="-122"/>
              </a:rPr>
              <a:t>  </a:t>
            </a:r>
            <a:r>
              <a:rPr lang="zh-CN" altLang="zh-CN" sz="2800" b="1" dirty="0" smtClean="0">
                <a:solidFill>
                  <a:srgbClr val="002060"/>
                </a:solidFill>
                <a:latin typeface="楷体" pitchFamily="49" charset="-122"/>
                <a:ea typeface="楷体" pitchFamily="49" charset="-122"/>
              </a:rPr>
              <a:t>a.</a:t>
            </a:r>
            <a:r>
              <a:rPr lang="zh-CN" sz="1800" b="1" dirty="0" smtClean="0">
                <a:solidFill>
                  <a:srgbClr val="002060"/>
                </a:solidFill>
                <a:latin typeface="楷体" pitchFamily="49" charset="-122"/>
                <a:ea typeface="楷体" pitchFamily="49" charset="-122"/>
                <a:sym typeface="楷体" pitchFamily="49" charset="-122"/>
              </a:rPr>
              <a:t>相对于</a:t>
            </a:r>
            <a:r>
              <a:rPr lang="zh-CN" altLang="en-US" sz="1800" b="1" dirty="0" smtClean="0">
                <a:solidFill>
                  <a:srgbClr val="002060"/>
                </a:solidFill>
                <a:latin typeface="楷体" pitchFamily="49" charset="-122"/>
                <a:ea typeface="楷体" pitchFamily="49" charset="-122"/>
                <a:sym typeface="楷体" pitchFamily="49" charset="-122"/>
              </a:rPr>
              <a:t>传统砂型铸造</a:t>
            </a:r>
            <a:r>
              <a:rPr lang="zh-CN" sz="1800" b="1" dirty="0" smtClean="0">
                <a:solidFill>
                  <a:srgbClr val="002060"/>
                </a:solidFill>
                <a:latin typeface="楷体" pitchFamily="49" charset="-122"/>
                <a:ea typeface="楷体" pitchFamily="49" charset="-122"/>
                <a:sym typeface="楷体" pitchFamily="49" charset="-122"/>
              </a:rPr>
              <a:t>，</a:t>
            </a:r>
            <a:r>
              <a:rPr lang="zh-CN" altLang="en-US" sz="1800" b="1" dirty="0" smtClean="0">
                <a:solidFill>
                  <a:srgbClr val="002060"/>
                </a:solidFill>
                <a:latin typeface="楷体" pitchFamily="49" charset="-122"/>
                <a:ea typeface="楷体" pitchFamily="49" charset="-122"/>
                <a:sym typeface="楷体" pitchFamily="49" charset="-122"/>
              </a:rPr>
              <a:t>消失模铸造的模样设计</a:t>
            </a:r>
            <a:r>
              <a:rPr lang="zh-CN" sz="1800" b="1" dirty="0" smtClean="0">
                <a:solidFill>
                  <a:srgbClr val="002060"/>
                </a:solidFill>
                <a:latin typeface="楷体" pitchFamily="49" charset="-122"/>
                <a:ea typeface="楷体" pitchFamily="49" charset="-122"/>
                <a:sym typeface="楷体" pitchFamily="49" charset="-122"/>
              </a:rPr>
              <a:t>更加灵活自由，对使用泡沫数量上不做过多要求，且尺寸上也有较大改变。</a:t>
            </a:r>
            <a:endParaRPr lang="zh-CN" sz="1800" b="1" dirty="0" smtClean="0">
              <a:solidFill>
                <a:srgbClr val="002060"/>
              </a:solidFill>
              <a:latin typeface="楷体" pitchFamily="49" charset="-122"/>
              <a:ea typeface="楷体" pitchFamily="49" charset="-122"/>
            </a:endParaRPr>
          </a:p>
          <a:p>
            <a:pPr eaLnBrk="1">
              <a:buFont typeface="Wingdings" pitchFamily="2" charset="2"/>
              <a:buNone/>
            </a:pPr>
            <a:endParaRPr lang="zh-CN" sz="2800" b="1" dirty="0" smtClean="0">
              <a:solidFill>
                <a:srgbClr val="002060"/>
              </a:solidFill>
              <a:latin typeface="楷体" pitchFamily="49" charset="-122"/>
              <a:ea typeface="楷体" pitchFamily="49" charset="-122"/>
            </a:endParaRPr>
          </a:p>
          <a:p>
            <a:pPr eaLnBrk="1">
              <a:buFont typeface="Wingdings" pitchFamily="2" charset="2"/>
              <a:buNone/>
            </a:pPr>
            <a:endParaRPr lang="zh-CN" sz="2800" b="1" dirty="0" smtClean="0">
              <a:solidFill>
                <a:srgbClr val="002060"/>
              </a:solidFill>
              <a:latin typeface="楷体" pitchFamily="49" charset="-122"/>
              <a:ea typeface="楷体" pitchFamily="49" charset="-122"/>
            </a:endParaRPr>
          </a:p>
          <a:p>
            <a:pPr eaLnBrk="1">
              <a:buFont typeface="Wingdings" pitchFamily="2" charset="2"/>
              <a:buNone/>
            </a:pPr>
            <a:endParaRPr lang="zh-CN" sz="2800" b="1" dirty="0" smtClean="0">
              <a:solidFill>
                <a:srgbClr val="002060"/>
              </a:solidFill>
              <a:latin typeface="楷体" pitchFamily="49" charset="-122"/>
              <a:ea typeface="楷体" pitchFamily="49" charset="-122"/>
            </a:endParaRPr>
          </a:p>
          <a:p>
            <a:pPr eaLnBrk="1">
              <a:buFont typeface="Wingdings" pitchFamily="2" charset="2"/>
              <a:buNone/>
            </a:pPr>
            <a:endParaRPr lang="zh-CN" sz="2800" b="1" dirty="0" smtClean="0">
              <a:solidFill>
                <a:srgbClr val="002060"/>
              </a:solidFill>
              <a:latin typeface="楷体" pitchFamily="49" charset="-122"/>
              <a:ea typeface="楷体" pitchFamily="49" charset="-122"/>
            </a:endParaRPr>
          </a:p>
          <a:p>
            <a:pPr eaLnBrk="1">
              <a:buFont typeface="Wingdings" pitchFamily="2" charset="2"/>
              <a:buNone/>
            </a:pPr>
            <a:endParaRPr lang="zh-CN" sz="2800" b="1" dirty="0" smtClean="0">
              <a:solidFill>
                <a:srgbClr val="002060"/>
              </a:solidFill>
              <a:latin typeface="楷体" pitchFamily="49" charset="-122"/>
              <a:ea typeface="楷体" pitchFamily="49" charset="-122"/>
            </a:endParaRPr>
          </a:p>
          <a:p>
            <a:pPr eaLnBrk="1">
              <a:spcBef>
                <a:spcPts val="400"/>
              </a:spcBef>
              <a:buFont typeface="Wingdings" pitchFamily="2" charset="2"/>
              <a:buNone/>
            </a:pPr>
            <a:r>
              <a:rPr lang="zh-CN" sz="1800" b="1" dirty="0" smtClean="0">
                <a:solidFill>
                  <a:srgbClr val="002060"/>
                </a:solidFill>
                <a:latin typeface="楷体" pitchFamily="49" charset="-122"/>
                <a:ea typeface="楷体" pitchFamily="49" charset="-122"/>
              </a:rPr>
              <a:t>                     </a:t>
            </a:r>
            <a:r>
              <a:rPr lang="zh-CN" altLang="en-US" sz="1800" b="1" dirty="0" smtClean="0">
                <a:solidFill>
                  <a:srgbClr val="002060"/>
                </a:solidFill>
                <a:latin typeface="楷体" pitchFamily="49" charset="-122"/>
                <a:ea typeface="楷体" pitchFamily="49" charset="-122"/>
              </a:rPr>
              <a:t>单体作品</a:t>
            </a:r>
            <a:r>
              <a:rPr lang="zh-CN" sz="1800" b="1" dirty="0" smtClean="0">
                <a:solidFill>
                  <a:srgbClr val="002060"/>
                </a:solidFill>
                <a:latin typeface="楷体" pitchFamily="49" charset="-122"/>
                <a:ea typeface="楷体" pitchFamily="49" charset="-122"/>
                <a:sym typeface="楷体" pitchFamily="49" charset="-122"/>
              </a:rPr>
              <a:t>                              </a:t>
            </a:r>
            <a:r>
              <a:rPr lang="zh-CN" altLang="en-US" sz="1800" b="1" dirty="0" smtClean="0">
                <a:solidFill>
                  <a:srgbClr val="002060"/>
                </a:solidFill>
                <a:latin typeface="楷体" pitchFamily="49" charset="-122"/>
                <a:ea typeface="楷体" pitchFamily="49" charset="-122"/>
                <a:sym typeface="楷体" pitchFamily="49" charset="-122"/>
              </a:rPr>
              <a:t>组合作品</a:t>
            </a:r>
            <a:endParaRPr lang="zh-CN" sz="1800" b="1" dirty="0" smtClean="0">
              <a:solidFill>
                <a:srgbClr val="002060"/>
              </a:solidFill>
              <a:latin typeface="楷体" pitchFamily="49" charset="-122"/>
              <a:ea typeface="楷体" pitchFamily="49" charset="-122"/>
            </a:endParaRPr>
          </a:p>
          <a:p>
            <a:pPr eaLnBrk="1">
              <a:spcBef>
                <a:spcPts val="600"/>
              </a:spcBef>
              <a:buFont typeface="Wingdings" pitchFamily="2" charset="2"/>
              <a:buNone/>
            </a:pPr>
            <a:r>
              <a:rPr lang="en-US" altLang="zh-CN" sz="2800" b="1" dirty="0" smtClean="0">
                <a:solidFill>
                  <a:srgbClr val="002060"/>
                </a:solidFill>
                <a:latin typeface="楷体" pitchFamily="49" charset="-122"/>
                <a:ea typeface="楷体" pitchFamily="49" charset="-122"/>
              </a:rPr>
              <a:t>  </a:t>
            </a:r>
            <a:r>
              <a:rPr lang="zh-CN" altLang="zh-CN" sz="2800" b="1" dirty="0" smtClean="0">
                <a:solidFill>
                  <a:srgbClr val="002060"/>
                </a:solidFill>
                <a:latin typeface="楷体" pitchFamily="49" charset="-122"/>
                <a:ea typeface="楷体" pitchFamily="49" charset="-122"/>
              </a:rPr>
              <a:t>b.</a:t>
            </a:r>
            <a:r>
              <a:rPr lang="zh-CN" altLang="en-US" sz="1800" b="1" dirty="0" smtClean="0">
                <a:solidFill>
                  <a:srgbClr val="002060"/>
                </a:solidFill>
                <a:latin typeface="楷体" pitchFamily="49" charset="-122"/>
                <a:ea typeface="楷体" pitchFamily="49" charset="-122"/>
                <a:sym typeface="楷体" pitchFamily="49" charset="-122"/>
              </a:rPr>
              <a:t>为使铸造作品更加</a:t>
            </a:r>
            <a:r>
              <a:rPr lang="zh-CN" sz="1800" b="1" dirty="0" smtClean="0">
                <a:solidFill>
                  <a:srgbClr val="002060"/>
                </a:solidFill>
                <a:latin typeface="楷体" pitchFamily="49" charset="-122"/>
                <a:ea typeface="楷体" pitchFamily="49" charset="-122"/>
                <a:sym typeface="楷体" pitchFamily="49" charset="-122"/>
              </a:rPr>
              <a:t>美观，对不同铸件喷涂不同颜色的漆或涂刷不同颜色的石英砂。</a:t>
            </a:r>
            <a:endParaRPr lang="zh-CN" sz="1800" b="1" dirty="0" smtClean="0">
              <a:solidFill>
                <a:srgbClr val="002060"/>
              </a:solidFill>
              <a:latin typeface="楷体" pitchFamily="49" charset="-122"/>
              <a:ea typeface="楷体" pitchFamily="49" charset="-122"/>
            </a:endParaRPr>
          </a:p>
          <a:p>
            <a:pPr eaLnBrk="1">
              <a:spcBef>
                <a:spcPts val="600"/>
              </a:spcBef>
              <a:buFont typeface="Wingdings" pitchFamily="2" charset="2"/>
              <a:buNone/>
            </a:pPr>
            <a:r>
              <a:rPr lang="en-US" altLang="zh-CN" sz="2800" b="1" dirty="0" smtClean="0">
                <a:solidFill>
                  <a:srgbClr val="002060"/>
                </a:solidFill>
                <a:latin typeface="楷体" pitchFamily="49" charset="-122"/>
                <a:ea typeface="楷体" pitchFamily="49" charset="-122"/>
              </a:rPr>
              <a:t>  </a:t>
            </a:r>
            <a:r>
              <a:rPr lang="zh-CN" altLang="zh-CN" sz="2800" b="1" dirty="0" smtClean="0">
                <a:solidFill>
                  <a:srgbClr val="002060"/>
                </a:solidFill>
                <a:latin typeface="楷体" pitchFamily="49" charset="-122"/>
                <a:ea typeface="楷体" pitchFamily="49" charset="-122"/>
              </a:rPr>
              <a:t>c.</a:t>
            </a:r>
            <a:r>
              <a:rPr lang="zh-CN" sz="1800" b="1" dirty="0" smtClean="0">
                <a:solidFill>
                  <a:srgbClr val="002060"/>
                </a:solidFill>
                <a:latin typeface="楷体" pitchFamily="49" charset="-122"/>
                <a:ea typeface="楷体" pitchFamily="49" charset="-122"/>
                <a:sym typeface="楷体" pitchFamily="49" charset="-122"/>
              </a:rPr>
              <a:t>消失模作品完成后，利用</a:t>
            </a:r>
            <a:r>
              <a:rPr lang="zh-CN" altLang="zh-CN" sz="1800" b="1" dirty="0" smtClean="0">
                <a:solidFill>
                  <a:srgbClr val="002060"/>
                </a:solidFill>
                <a:latin typeface="楷体" pitchFamily="49" charset="-122"/>
                <a:ea typeface="楷体" pitchFamily="49" charset="-122"/>
              </a:rPr>
              <a:t>30</a:t>
            </a:r>
            <a:r>
              <a:rPr lang="zh-CN" sz="1800" b="1" dirty="0" smtClean="0">
                <a:solidFill>
                  <a:srgbClr val="002060"/>
                </a:solidFill>
                <a:latin typeface="楷体" pitchFamily="49" charset="-122"/>
                <a:ea typeface="楷体" pitchFamily="49" charset="-122"/>
                <a:sym typeface="楷体" pitchFamily="49" charset="-122"/>
              </a:rPr>
              <a:t>分钟时间进行小组探讨与交流总结，找出不足，分析原因，取长补短。</a:t>
            </a:r>
            <a:endParaRPr lang="zh-CN" sz="1800" b="1" dirty="0" smtClean="0">
              <a:solidFill>
                <a:srgbClr val="002060"/>
              </a:solidFill>
              <a:latin typeface="楷体" pitchFamily="49" charset="-122"/>
              <a:ea typeface="楷体" pitchFamily="49" charset="-122"/>
            </a:endParaRPr>
          </a:p>
        </p:txBody>
      </p:sp>
      <p:pic>
        <p:nvPicPr>
          <p:cNvPr id="6148" name="Picture 3" descr="兔2.jpg"/>
          <p:cNvPicPr>
            <a:picLocks noChangeAspect="1"/>
          </p:cNvPicPr>
          <p:nvPr/>
        </p:nvPicPr>
        <p:blipFill>
          <a:blip r:embed="rId2"/>
          <a:srcRect/>
          <a:stretch>
            <a:fillRect/>
          </a:stretch>
        </p:blipFill>
        <p:spPr bwMode="auto">
          <a:xfrm>
            <a:off x="1403350" y="2060575"/>
            <a:ext cx="2082800" cy="2376488"/>
          </a:xfrm>
          <a:prstGeom prst="rect">
            <a:avLst/>
          </a:prstGeom>
          <a:noFill/>
          <a:ln w="12700">
            <a:noFill/>
            <a:miter lim="0"/>
            <a:headEnd/>
            <a:tailEnd/>
          </a:ln>
        </p:spPr>
      </p:pic>
      <p:pic>
        <p:nvPicPr>
          <p:cNvPr id="6149" name="Picture 4" descr="QQ图片20150728202311.jpg"/>
          <p:cNvPicPr>
            <a:picLocks noChangeAspect="1"/>
          </p:cNvPicPr>
          <p:nvPr/>
        </p:nvPicPr>
        <p:blipFill>
          <a:blip r:embed="rId3"/>
          <a:srcRect/>
          <a:stretch>
            <a:fillRect/>
          </a:stretch>
        </p:blipFill>
        <p:spPr bwMode="auto">
          <a:xfrm>
            <a:off x="4787900" y="2060575"/>
            <a:ext cx="3671888" cy="2305050"/>
          </a:xfrm>
          <a:prstGeom prst="rect">
            <a:avLst/>
          </a:prstGeom>
          <a:noFill/>
          <a:ln w="12700">
            <a:noFill/>
            <a:miter lim="0"/>
            <a:headEnd/>
            <a:tailEnd/>
          </a:ln>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a:spLocks noEditPoints="1"/>
          </p:cNvSpPr>
          <p:nvPr/>
        </p:nvSpPr>
        <p:spPr bwMode="auto">
          <a:xfrm>
            <a:off x="71406" y="2428868"/>
            <a:ext cx="6553200" cy="4397375"/>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20"/>
              <a:gd name="T145" fmla="*/ 0 h 2912"/>
              <a:gd name="T146" fmla="*/ 2820 w 2820"/>
              <a:gd name="T147" fmla="*/ 2912 h 2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hlink"/>
              </a:gs>
              <a:gs pos="100000">
                <a:schemeClr val="accent1"/>
              </a:gs>
            </a:gsLst>
            <a:lin ang="5400000" scaled="1"/>
          </a:gradFill>
          <a:ln w="0" cmpd="sng">
            <a:solidFill>
              <a:srgbClr val="000000"/>
            </a:solidFill>
            <a:miter lim="800000"/>
            <a:headEnd/>
            <a:tailEnd/>
          </a:ln>
          <a:effectLst>
            <a:outerShdw dist="206741" dir="8249373" algn="ctr" rotWithShape="0">
              <a:srgbClr val="C1D1D3">
                <a:alpha val="50000"/>
              </a:srgbClr>
            </a:outerShdw>
          </a:effectLst>
        </p:spPr>
        <p:txBody>
          <a:bodyPr/>
          <a:lstStyle/>
          <a:p>
            <a:pPr>
              <a:defRPr/>
            </a:pPr>
            <a:endParaRPr lang="zh-CN" altLang="en-US"/>
          </a:p>
        </p:txBody>
      </p:sp>
      <p:sp>
        <p:nvSpPr>
          <p:cNvPr id="5" name="Rectangle 31"/>
          <p:cNvSpPr>
            <a:spLocks noChangeArrowheads="1"/>
          </p:cNvSpPr>
          <p:nvPr/>
        </p:nvSpPr>
        <p:spPr bwMode="auto">
          <a:xfrm rot="5400000">
            <a:off x="5824506" y="3406767"/>
            <a:ext cx="488950" cy="92075"/>
          </a:xfrm>
          <a:prstGeom prst="rect">
            <a:avLst/>
          </a:prstGeom>
          <a:noFill/>
          <a:ln w="9525">
            <a:noFill/>
            <a:miter lim="800000"/>
            <a:headEnd/>
            <a:tailEnd/>
          </a:ln>
        </p:spPr>
        <p:txBody>
          <a:bodyPr rot="10800000" vert="eaVert" wrap="none">
            <a:spAutoFit/>
          </a:bodyPr>
          <a:lstStyle/>
          <a:p>
            <a:endParaRPr lang="zh-CN" altLang="en-US" sz="2000" b="1">
              <a:ea typeface="楷体_GB2312" pitchFamily="1" charset="-122"/>
            </a:endParaRPr>
          </a:p>
        </p:txBody>
      </p:sp>
      <p:pic>
        <p:nvPicPr>
          <p:cNvPr id="6" name="Picture 32" descr="QQ图片20130719191934"/>
          <p:cNvPicPr>
            <a:picLocks noChangeAspect="1" noChangeArrowheads="1"/>
          </p:cNvPicPr>
          <p:nvPr/>
        </p:nvPicPr>
        <p:blipFill>
          <a:blip r:embed="rId2">
            <a:lum bright="40000" contrast="-40000"/>
          </a:blip>
          <a:srcRect/>
          <a:stretch>
            <a:fillRect/>
          </a:stretch>
        </p:blipFill>
        <p:spPr bwMode="auto">
          <a:xfrm>
            <a:off x="1955758" y="2943208"/>
            <a:ext cx="3143250" cy="2076450"/>
          </a:xfrm>
          <a:prstGeom prst="rect">
            <a:avLst/>
          </a:prstGeom>
          <a:noFill/>
          <a:ln w="9525">
            <a:noFill/>
            <a:miter lim="800000"/>
            <a:headEnd/>
            <a:tailEnd/>
          </a:ln>
        </p:spPr>
      </p:pic>
      <p:pic>
        <p:nvPicPr>
          <p:cNvPr id="7" name="Picture 8" descr="a_看图王"/>
          <p:cNvPicPr>
            <a:picLocks noChangeAspect="1" noChangeArrowheads="1"/>
          </p:cNvPicPr>
          <p:nvPr/>
        </p:nvPicPr>
        <p:blipFill>
          <a:blip r:embed="rId3"/>
          <a:srcRect/>
          <a:stretch>
            <a:fillRect/>
          </a:stretch>
        </p:blipFill>
        <p:spPr bwMode="auto">
          <a:xfrm>
            <a:off x="1873218" y="2357430"/>
            <a:ext cx="625475" cy="574675"/>
          </a:xfrm>
          <a:prstGeom prst="rect">
            <a:avLst/>
          </a:prstGeom>
          <a:gradFill rotWithShape="0">
            <a:gsLst>
              <a:gs pos="0">
                <a:schemeClr val="accent1">
                  <a:alpha val="0"/>
                </a:schemeClr>
              </a:gs>
              <a:gs pos="50000">
                <a:schemeClr val="accent1">
                  <a:gamma/>
                  <a:shade val="45882"/>
                  <a:invGamma/>
                </a:schemeClr>
              </a:gs>
              <a:gs pos="100000">
                <a:schemeClr val="accent1">
                  <a:alpha val="0"/>
                </a:schemeClr>
              </a:gs>
            </a:gsLst>
            <a:lin ang="5400000" scaled="1"/>
          </a:gradFill>
          <a:ln w="9525" cap="flat" cmpd="sng">
            <a:solidFill>
              <a:schemeClr val="bg1"/>
            </a:solidFill>
            <a:miter lim="800000"/>
            <a:headEnd/>
            <a:tailEnd/>
          </a:ln>
          <a:effectLst>
            <a:outerShdw dist="53882" dir="2700000" algn="ctr" rotWithShape="0">
              <a:srgbClr val="808080"/>
            </a:outerShdw>
          </a:effectLst>
        </p:spPr>
      </p:pic>
      <p:pic>
        <p:nvPicPr>
          <p:cNvPr id="8" name="Picture 9" descr="739121664237375165_看图王"/>
          <p:cNvPicPr>
            <a:picLocks noChangeAspect="1" noChangeArrowheads="1"/>
          </p:cNvPicPr>
          <p:nvPr/>
        </p:nvPicPr>
        <p:blipFill>
          <a:blip r:embed="rId4"/>
          <a:srcRect/>
          <a:stretch>
            <a:fillRect/>
          </a:stretch>
        </p:blipFill>
        <p:spPr bwMode="auto">
          <a:xfrm>
            <a:off x="647668" y="2860668"/>
            <a:ext cx="922338" cy="649287"/>
          </a:xfrm>
          <a:prstGeom prst="rect">
            <a:avLst/>
          </a:prstGeom>
          <a:noFill/>
          <a:ln w="9525">
            <a:noFill/>
            <a:miter lim="800000"/>
            <a:headEnd/>
            <a:tailEnd/>
          </a:ln>
        </p:spPr>
      </p:pic>
      <p:pic>
        <p:nvPicPr>
          <p:cNvPr id="9" name="Picture 10" descr="260898267888247834"/>
          <p:cNvPicPr>
            <a:picLocks noChangeAspect="1" noChangeArrowheads="1"/>
          </p:cNvPicPr>
          <p:nvPr/>
        </p:nvPicPr>
        <p:blipFill>
          <a:blip r:embed="rId5"/>
          <a:srcRect/>
          <a:stretch>
            <a:fillRect/>
          </a:stretch>
        </p:blipFill>
        <p:spPr bwMode="auto">
          <a:xfrm>
            <a:off x="72993" y="3868730"/>
            <a:ext cx="946150" cy="711200"/>
          </a:xfrm>
          <a:prstGeom prst="rect">
            <a:avLst/>
          </a:prstGeom>
          <a:noFill/>
          <a:ln w="9525">
            <a:noFill/>
            <a:miter lim="800000"/>
            <a:headEnd/>
            <a:tailEnd/>
          </a:ln>
        </p:spPr>
      </p:pic>
      <p:pic>
        <p:nvPicPr>
          <p:cNvPr id="10" name="Picture 11" descr="663617142873633738"/>
          <p:cNvPicPr>
            <a:picLocks noChangeAspect="1" noChangeArrowheads="1"/>
          </p:cNvPicPr>
          <p:nvPr/>
        </p:nvPicPr>
        <p:blipFill>
          <a:blip r:embed="rId6"/>
          <a:srcRect/>
          <a:stretch>
            <a:fillRect/>
          </a:stretch>
        </p:blipFill>
        <p:spPr bwMode="auto">
          <a:xfrm>
            <a:off x="2089118" y="5308593"/>
            <a:ext cx="1209675" cy="908050"/>
          </a:xfrm>
          <a:prstGeom prst="rect">
            <a:avLst/>
          </a:prstGeom>
          <a:noFill/>
          <a:ln w="9525">
            <a:noFill/>
            <a:miter lim="800000"/>
            <a:headEnd/>
            <a:tailEnd/>
          </a:ln>
        </p:spPr>
      </p:pic>
      <p:pic>
        <p:nvPicPr>
          <p:cNvPr id="11" name="Picture 12" descr="34495286482197715_看图王"/>
          <p:cNvPicPr>
            <a:picLocks noChangeAspect="1" noChangeArrowheads="1"/>
          </p:cNvPicPr>
          <p:nvPr/>
        </p:nvPicPr>
        <p:blipFill>
          <a:blip r:embed="rId7"/>
          <a:srcRect/>
          <a:stretch>
            <a:fillRect/>
          </a:stretch>
        </p:blipFill>
        <p:spPr bwMode="auto">
          <a:xfrm>
            <a:off x="3528981" y="5308593"/>
            <a:ext cx="1296987" cy="1079500"/>
          </a:xfrm>
          <a:prstGeom prst="rect">
            <a:avLst/>
          </a:prstGeom>
          <a:noFill/>
          <a:ln w="9525">
            <a:noFill/>
            <a:miter lim="800000"/>
            <a:headEnd/>
            <a:tailEnd/>
          </a:ln>
        </p:spPr>
      </p:pic>
      <p:pic>
        <p:nvPicPr>
          <p:cNvPr id="12" name="Picture 13" descr="666423133497386860_看图王"/>
          <p:cNvPicPr>
            <a:picLocks noChangeAspect="1" noChangeArrowheads="1"/>
          </p:cNvPicPr>
          <p:nvPr/>
        </p:nvPicPr>
        <p:blipFill>
          <a:blip r:embed="rId8"/>
          <a:srcRect/>
          <a:stretch>
            <a:fillRect/>
          </a:stretch>
        </p:blipFill>
        <p:spPr bwMode="auto">
          <a:xfrm>
            <a:off x="5041868" y="5237155"/>
            <a:ext cx="1120775" cy="865188"/>
          </a:xfrm>
          <a:prstGeom prst="rect">
            <a:avLst/>
          </a:prstGeom>
          <a:noFill/>
          <a:ln w="9525">
            <a:noFill/>
            <a:miter lim="800000"/>
            <a:headEnd/>
            <a:tailEnd/>
          </a:ln>
        </p:spPr>
      </p:pic>
      <p:pic>
        <p:nvPicPr>
          <p:cNvPr id="13" name="Picture 14" descr="794747824829240803_看图王"/>
          <p:cNvPicPr>
            <a:picLocks noChangeAspect="1" noChangeArrowheads="1"/>
          </p:cNvPicPr>
          <p:nvPr/>
        </p:nvPicPr>
        <p:blipFill>
          <a:blip r:embed="rId9"/>
          <a:srcRect/>
          <a:stretch>
            <a:fillRect/>
          </a:stretch>
        </p:blipFill>
        <p:spPr bwMode="auto">
          <a:xfrm>
            <a:off x="863568" y="4732330"/>
            <a:ext cx="962025" cy="981075"/>
          </a:xfrm>
          <a:prstGeom prst="rect">
            <a:avLst/>
          </a:prstGeom>
          <a:noFill/>
          <a:ln w="9525">
            <a:noFill/>
            <a:miter lim="800000"/>
            <a:headEnd/>
            <a:tailEnd/>
          </a:ln>
        </p:spPr>
      </p:pic>
      <p:sp>
        <p:nvSpPr>
          <p:cNvPr id="7170" name="Rectangle 1"/>
          <p:cNvSpPr>
            <a:spLocks noGrp="1"/>
          </p:cNvSpPr>
          <p:nvPr>
            <p:ph type="body" idx="4294967295"/>
          </p:nvPr>
        </p:nvSpPr>
        <p:spPr>
          <a:xfrm>
            <a:off x="4786314" y="2071678"/>
            <a:ext cx="3929090" cy="2857520"/>
          </a:xfrm>
          <a:prstGeom prst="rect">
            <a:avLst/>
          </a:prstGeom>
        </p:spPr>
        <p:txBody>
          <a:bodyPr lIns="0" tIns="0" rIns="0" bIns="0">
            <a:noAutofit/>
          </a:bodyPr>
          <a:lstStyle/>
          <a:p>
            <a:pPr marL="688975" indent="-688975" defTabSz="885825">
              <a:spcBef>
                <a:spcPts val="600"/>
              </a:spcBef>
              <a:buNone/>
            </a:pPr>
            <a:r>
              <a:rPr lang="zh-CN" sz="1400" b="1" dirty="0" smtClean="0">
                <a:solidFill>
                  <a:srgbClr val="7030A0"/>
                </a:solidFill>
                <a:latin typeface="楷体" pitchFamily="49" charset="-122"/>
                <a:ea typeface="楷体" pitchFamily="49" charset="-122"/>
                <a:sym typeface="楷体" pitchFamily="49" charset="-122"/>
              </a:rPr>
              <a:t>所用设备：</a:t>
            </a:r>
            <a:r>
              <a:rPr lang="zh-CN" altLang="en-US" sz="1400" b="1" dirty="0" smtClean="0">
                <a:solidFill>
                  <a:srgbClr val="7030A0"/>
                </a:solidFill>
                <a:latin typeface="楷体" pitchFamily="49" charset="-122"/>
                <a:ea typeface="楷体" pitchFamily="49" charset="-122"/>
                <a:sym typeface="楷体" pitchFamily="49" charset="-122"/>
              </a:rPr>
              <a:t>剪床、数控冲床</a:t>
            </a:r>
            <a:r>
              <a:rPr lang="zh-CN" sz="1400" b="1" dirty="0" smtClean="0">
                <a:solidFill>
                  <a:srgbClr val="7030A0"/>
                </a:solidFill>
                <a:latin typeface="楷体" pitchFamily="49" charset="-122"/>
                <a:ea typeface="楷体" pitchFamily="49" charset="-122"/>
                <a:sym typeface="楷体" pitchFamily="49" charset="-122"/>
              </a:rPr>
              <a:t>、</a:t>
            </a:r>
            <a:r>
              <a:rPr lang="zh-CN" altLang="en-US" sz="1400" b="1" dirty="0" smtClean="0">
                <a:solidFill>
                  <a:srgbClr val="7030A0"/>
                </a:solidFill>
                <a:latin typeface="楷体" pitchFamily="49" charset="-122"/>
                <a:ea typeface="楷体" pitchFamily="49" charset="-122"/>
                <a:sym typeface="楷体" pitchFamily="49" charset="-122"/>
              </a:rPr>
              <a:t>板料折弯机、钨极氩弧焊机</a:t>
            </a:r>
            <a:r>
              <a:rPr lang="zh-CN" sz="1400" b="1" dirty="0" smtClean="0">
                <a:solidFill>
                  <a:srgbClr val="7030A0"/>
                </a:solidFill>
                <a:latin typeface="楷体" pitchFamily="49" charset="-122"/>
                <a:ea typeface="楷体" pitchFamily="49" charset="-122"/>
                <a:sym typeface="楷体" pitchFamily="49" charset="-122"/>
              </a:rPr>
              <a:t>。</a:t>
            </a:r>
          </a:p>
          <a:p>
            <a:pPr marL="688975" indent="-688975" defTabSz="885825">
              <a:spcBef>
                <a:spcPts val="600"/>
              </a:spcBef>
              <a:buNone/>
            </a:pPr>
            <a:r>
              <a:rPr lang="zh-CN" sz="1400" b="1" dirty="0" smtClean="0">
                <a:solidFill>
                  <a:srgbClr val="7030A0"/>
                </a:solidFill>
                <a:latin typeface="楷体" pitchFamily="49" charset="-122"/>
                <a:ea typeface="楷体" pitchFamily="49" charset="-122"/>
                <a:sym typeface="楷体" pitchFamily="49" charset="-122"/>
              </a:rPr>
              <a:t>成本消耗：</a:t>
            </a:r>
            <a:r>
              <a:rPr lang="zh-CN" altLang="en-US" sz="1400" b="1" dirty="0" smtClean="0">
                <a:solidFill>
                  <a:srgbClr val="7030A0"/>
                </a:solidFill>
                <a:latin typeface="楷体" pitchFamily="49" charset="-122"/>
                <a:ea typeface="楷体" pitchFamily="49" charset="-122"/>
                <a:sym typeface="楷体" pitchFamily="49" charset="-122"/>
              </a:rPr>
              <a:t>不锈钢或铝合金薄板、不锈钢或铝合金焊丝</a:t>
            </a:r>
            <a:r>
              <a:rPr lang="zh-CN" sz="1400" b="1" dirty="0" smtClean="0">
                <a:solidFill>
                  <a:srgbClr val="7030A0"/>
                </a:solidFill>
                <a:latin typeface="楷体" pitchFamily="49" charset="-122"/>
                <a:ea typeface="楷体" pitchFamily="49" charset="-122"/>
                <a:sym typeface="楷体" pitchFamily="49" charset="-122"/>
              </a:rPr>
              <a:t>＋水电费</a:t>
            </a:r>
          </a:p>
          <a:p>
            <a:pPr marL="688975" indent="-688975" defTabSz="885825">
              <a:spcBef>
                <a:spcPts val="600"/>
              </a:spcBef>
              <a:buNone/>
            </a:pPr>
            <a:r>
              <a:rPr lang="zh-CN" sz="1400" b="1" dirty="0" smtClean="0">
                <a:solidFill>
                  <a:srgbClr val="7030A0"/>
                </a:solidFill>
                <a:latin typeface="楷体" pitchFamily="49" charset="-122"/>
                <a:ea typeface="楷体" pitchFamily="49" charset="-122"/>
                <a:sym typeface="楷体" pitchFamily="49" charset="-122"/>
              </a:rPr>
              <a:t>教学亮点：学生构思设计</a:t>
            </a:r>
            <a:r>
              <a:rPr lang="zh-CN" altLang="en-US" sz="1400" b="1" dirty="0" smtClean="0">
                <a:solidFill>
                  <a:srgbClr val="7030A0"/>
                </a:solidFill>
                <a:latin typeface="楷体" pitchFamily="49" charset="-122"/>
                <a:ea typeface="楷体" pitchFamily="49" charset="-122"/>
                <a:sym typeface="楷体" pitchFamily="49" charset="-122"/>
              </a:rPr>
              <a:t>方盒并制定冲压和焊接加工工艺，根据优化的工艺完成盒体的制造</a:t>
            </a:r>
            <a:r>
              <a:rPr lang="zh-CN" sz="1400" b="1" dirty="0" smtClean="0">
                <a:solidFill>
                  <a:srgbClr val="7030A0"/>
                </a:solidFill>
                <a:latin typeface="楷体" pitchFamily="49" charset="-122"/>
                <a:ea typeface="楷体" pitchFamily="49" charset="-122"/>
                <a:sym typeface="楷体" pitchFamily="49" charset="-122"/>
              </a:rPr>
              <a:t>。</a:t>
            </a:r>
          </a:p>
          <a:p>
            <a:pPr marL="688975" indent="-688975" defTabSz="885825">
              <a:spcBef>
                <a:spcPts val="600"/>
              </a:spcBef>
              <a:buNone/>
            </a:pPr>
            <a:r>
              <a:rPr lang="zh-CN" altLang="en-US" sz="1400" b="1" dirty="0" smtClean="0">
                <a:solidFill>
                  <a:srgbClr val="7030A0"/>
                </a:solidFill>
                <a:latin typeface="楷体" pitchFamily="49" charset="-122"/>
                <a:ea typeface="楷体" pitchFamily="49" charset="-122"/>
                <a:sym typeface="楷体" pitchFamily="49" charset="-122"/>
              </a:rPr>
              <a:t>教学</a:t>
            </a:r>
            <a:r>
              <a:rPr lang="zh-CN" sz="1400" b="1" dirty="0" smtClean="0">
                <a:solidFill>
                  <a:srgbClr val="7030A0"/>
                </a:solidFill>
                <a:latin typeface="楷体" pitchFamily="49" charset="-122"/>
                <a:ea typeface="楷体" pitchFamily="49" charset="-122"/>
                <a:sym typeface="楷体" pitchFamily="49" charset="-122"/>
              </a:rPr>
              <a:t>效果：</a:t>
            </a:r>
            <a:r>
              <a:rPr lang="zh-CN" altLang="en-US" sz="1400" b="1" dirty="0" smtClean="0">
                <a:solidFill>
                  <a:srgbClr val="7030A0"/>
                </a:solidFill>
                <a:latin typeface="楷体" pitchFamily="49" charset="-122"/>
                <a:ea typeface="楷体" pitchFamily="49" charset="-122"/>
                <a:sym typeface="楷体" pitchFamily="49" charset="-122"/>
              </a:rPr>
              <a:t>学生了解了冲压和焊接加工方法及工艺，并大幅度调动了学生的主观能动性，教学方案的改革获</a:t>
            </a:r>
            <a:r>
              <a:rPr lang="zh-CN" sz="1400" b="1" dirty="0" smtClean="0">
                <a:solidFill>
                  <a:srgbClr val="7030A0"/>
                </a:solidFill>
                <a:latin typeface="楷体" pitchFamily="49" charset="-122"/>
                <a:ea typeface="楷体" pitchFamily="49" charset="-122"/>
                <a:sym typeface="楷体" pitchFamily="49" charset="-122"/>
              </a:rPr>
              <a:t>得学生</a:t>
            </a:r>
            <a:r>
              <a:rPr lang="zh-CN" altLang="zh-CN" sz="1400" b="1" dirty="0" smtClean="0">
                <a:solidFill>
                  <a:srgbClr val="7030A0"/>
                </a:solidFill>
                <a:latin typeface="楷体" pitchFamily="49" charset="-122"/>
                <a:ea typeface="楷体" pitchFamily="49" charset="-122"/>
                <a:sym typeface="楷体" pitchFamily="49" charset="-122"/>
              </a:rPr>
              <a:t>的</a:t>
            </a:r>
            <a:r>
              <a:rPr lang="zh-CN" sz="1400" b="1" dirty="0" smtClean="0">
                <a:solidFill>
                  <a:srgbClr val="7030A0"/>
                </a:solidFill>
                <a:latin typeface="楷体" pitchFamily="49" charset="-122"/>
                <a:ea typeface="楷体" pitchFamily="49" charset="-122"/>
                <a:sym typeface="楷体" pitchFamily="49" charset="-122"/>
              </a:rPr>
              <a:t>一致</a:t>
            </a:r>
            <a:r>
              <a:rPr lang="zh-CN" altLang="en-US" sz="1400" b="1" dirty="0" smtClean="0">
                <a:solidFill>
                  <a:srgbClr val="7030A0"/>
                </a:solidFill>
                <a:latin typeface="楷体" pitchFamily="49" charset="-122"/>
                <a:ea typeface="楷体" pitchFamily="49" charset="-122"/>
                <a:sym typeface="楷体" pitchFamily="49" charset="-122"/>
              </a:rPr>
              <a:t>好评</a:t>
            </a:r>
            <a:r>
              <a:rPr lang="zh-CN" sz="1400" b="1" dirty="0" smtClean="0">
                <a:solidFill>
                  <a:srgbClr val="7030A0"/>
                </a:solidFill>
                <a:latin typeface="楷体" pitchFamily="49" charset="-122"/>
                <a:ea typeface="楷体" pitchFamily="49" charset="-122"/>
                <a:sym typeface="楷体" pitchFamily="49" charset="-122"/>
              </a:rPr>
              <a:t>。</a:t>
            </a:r>
          </a:p>
          <a:p>
            <a:pPr marL="688975" indent="-688975" defTabSz="885825">
              <a:spcBef>
                <a:spcPts val="600"/>
              </a:spcBef>
              <a:buNone/>
            </a:pPr>
            <a:r>
              <a:rPr lang="zh-CN" sz="1400" b="1" dirty="0" smtClean="0">
                <a:solidFill>
                  <a:srgbClr val="7030A0"/>
                </a:solidFill>
                <a:latin typeface="楷体" pitchFamily="49" charset="-122"/>
                <a:ea typeface="楷体" pitchFamily="49" charset="-122"/>
                <a:sym typeface="楷体" pitchFamily="49" charset="-122"/>
              </a:rPr>
              <a:t>学生体会：</a:t>
            </a:r>
            <a:r>
              <a:rPr lang="zh-CN" altLang="en-US" sz="1400" b="1" dirty="0" smtClean="0">
                <a:solidFill>
                  <a:srgbClr val="7030A0"/>
                </a:solidFill>
                <a:latin typeface="楷体" pitchFamily="49" charset="-122"/>
                <a:ea typeface="楷体" pitchFamily="49" charset="-122"/>
                <a:sym typeface="楷体" pitchFamily="49" charset="-122"/>
              </a:rPr>
              <a:t>看似简单的盒体，将它做出来并符合技术要求真真不简单</a:t>
            </a:r>
            <a:r>
              <a:rPr lang="zh-CN" sz="1400" b="1" dirty="0" smtClean="0">
                <a:solidFill>
                  <a:srgbClr val="7030A0"/>
                </a:solidFill>
                <a:latin typeface="楷体" pitchFamily="49" charset="-122"/>
                <a:ea typeface="楷体" pitchFamily="49" charset="-122"/>
                <a:sym typeface="楷体" pitchFamily="49" charset="-122"/>
              </a:rPr>
              <a:t>。（摘自学生对</a:t>
            </a:r>
            <a:r>
              <a:rPr lang="zh-CN" altLang="en-US" sz="1400" b="1" dirty="0" smtClean="0">
                <a:solidFill>
                  <a:srgbClr val="7030A0"/>
                </a:solidFill>
                <a:latin typeface="楷体" pitchFamily="49" charset="-122"/>
                <a:ea typeface="楷体" pitchFamily="49" charset="-122"/>
                <a:sym typeface="楷体" pitchFamily="49" charset="-122"/>
              </a:rPr>
              <a:t>焊接、冲压综合实训</a:t>
            </a:r>
            <a:r>
              <a:rPr lang="zh-CN" sz="1400" b="1" dirty="0" smtClean="0">
                <a:solidFill>
                  <a:srgbClr val="7030A0"/>
                </a:solidFill>
                <a:latin typeface="楷体" pitchFamily="49" charset="-122"/>
                <a:ea typeface="楷体" pitchFamily="49" charset="-122"/>
                <a:sym typeface="楷体" pitchFamily="49" charset="-122"/>
              </a:rPr>
              <a:t>体会小结）</a:t>
            </a:r>
            <a:endParaRPr lang="zh-CN" sz="2000" b="1" dirty="0" smtClean="0">
              <a:solidFill>
                <a:srgbClr val="7030A0"/>
              </a:solidFill>
              <a:latin typeface="楷体" pitchFamily="49" charset="-122"/>
              <a:ea typeface="楷体" pitchFamily="49" charset="-122"/>
              <a:sym typeface="楷体" pitchFamily="49" charset="-122"/>
            </a:endParaRPr>
          </a:p>
        </p:txBody>
      </p:sp>
      <p:sp>
        <p:nvSpPr>
          <p:cNvPr id="7171" name="Rectangle 2"/>
          <p:cNvSpPr>
            <a:spLocks noGrp="1"/>
          </p:cNvSpPr>
          <p:nvPr>
            <p:ph type="title" idx="4294967295"/>
          </p:nvPr>
        </p:nvSpPr>
        <p:spPr>
          <a:xfrm>
            <a:off x="214282" y="142852"/>
            <a:ext cx="6140450" cy="50165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lIns="0" tIns="0" rIns="0" bIns="0">
            <a:normAutofit/>
          </a:bodyPr>
          <a:lstStyle/>
          <a:p>
            <a:pPr algn="l" eaLnBrk="1"/>
            <a:r>
              <a:rPr lang="zh-CN" altLang="en-US" sz="2800" b="1" dirty="0" smtClean="0">
                <a:solidFill>
                  <a:srgbClr val="7030A0"/>
                </a:solidFill>
                <a:latin typeface="黑体" pitchFamily="49" charset="-122"/>
                <a:sym typeface="黑体" pitchFamily="49" charset="-122"/>
              </a:rPr>
              <a:t>焊接、冲压实践</a:t>
            </a:r>
            <a:r>
              <a:rPr lang="zh-CN" altLang="zh-CN" sz="2800" b="1" dirty="0" smtClean="0">
                <a:solidFill>
                  <a:srgbClr val="7030A0"/>
                </a:solidFill>
                <a:latin typeface="黑体" pitchFamily="49" charset="-122"/>
                <a:sym typeface="黑体" pitchFamily="49" charset="-122"/>
              </a:rPr>
              <a:t>教学改革</a:t>
            </a:r>
            <a:endParaRPr lang="zh-CN" altLang="zh-CN" sz="2800" b="1" dirty="0" smtClean="0">
              <a:solidFill>
                <a:srgbClr val="7030A0"/>
              </a:solidFill>
              <a:ea typeface="宋体" pitchFamily="2" charset="-122"/>
            </a:endParaRPr>
          </a:p>
        </p:txBody>
      </p:sp>
      <p:sp>
        <p:nvSpPr>
          <p:cNvPr id="14" name="矩形 13"/>
          <p:cNvSpPr/>
          <p:nvPr/>
        </p:nvSpPr>
        <p:spPr>
          <a:xfrm>
            <a:off x="285720" y="714356"/>
            <a:ext cx="8358246" cy="1477328"/>
          </a:xfrm>
          <a:prstGeom prst="rect">
            <a:avLst/>
          </a:prstGeom>
        </p:spPr>
        <p:txBody>
          <a:bodyPr wrap="square">
            <a:spAutoFit/>
          </a:bodyPr>
          <a:lstStyle/>
          <a:p>
            <a:pPr marL="688975" indent="-688975" defTabSz="885825">
              <a:spcBef>
                <a:spcPts val="600"/>
              </a:spcBef>
            </a:pPr>
            <a:r>
              <a:rPr lang="zh-CN" altLang="en-US" sz="1600" b="1" dirty="0" smtClean="0">
                <a:solidFill>
                  <a:srgbClr val="002060"/>
                </a:solidFill>
                <a:latin typeface="楷体" pitchFamily="49" charset="-122"/>
                <a:ea typeface="楷体" pitchFamily="49" charset="-122"/>
              </a:rPr>
              <a:t>教学内容：焊接、冲压综合实训</a:t>
            </a:r>
          </a:p>
          <a:p>
            <a:pPr marL="688975" indent="-688975" defTabSz="885825">
              <a:spcBef>
                <a:spcPts val="600"/>
              </a:spcBef>
            </a:pPr>
            <a:r>
              <a:rPr lang="zh-CN" altLang="en-US" sz="1600" b="1" dirty="0" smtClean="0">
                <a:solidFill>
                  <a:srgbClr val="002060"/>
                </a:solidFill>
                <a:latin typeface="楷体" pitchFamily="49" charset="-122"/>
                <a:ea typeface="楷体" pitchFamily="49" charset="-122"/>
              </a:rPr>
              <a:t>教学目标：使学生了解焊接和冲压的基本方法和加工工艺，将两种方法结合完成一个合格制件，开发学生的</a:t>
            </a:r>
            <a:r>
              <a:rPr lang="zh-CN" altLang="zh-CN" sz="1600" b="1" dirty="0" smtClean="0">
                <a:solidFill>
                  <a:srgbClr val="002060"/>
                </a:solidFill>
                <a:latin typeface="楷体" pitchFamily="49" charset="-122"/>
                <a:ea typeface="楷体" pitchFamily="49" charset="-122"/>
              </a:rPr>
              <a:t>创新思维</a:t>
            </a:r>
            <a:r>
              <a:rPr lang="zh-CN" altLang="en-US" sz="1600" b="1" dirty="0" smtClean="0">
                <a:solidFill>
                  <a:srgbClr val="002060"/>
                </a:solidFill>
                <a:latin typeface="楷体" pitchFamily="49" charset="-122"/>
                <a:ea typeface="楷体" pitchFamily="49" charset="-122"/>
              </a:rPr>
              <a:t>，培养学生的</a:t>
            </a:r>
            <a:r>
              <a:rPr lang="zh-CN" altLang="zh-CN" sz="1600" b="1" dirty="0" smtClean="0">
                <a:solidFill>
                  <a:srgbClr val="002060"/>
                </a:solidFill>
                <a:latin typeface="楷体" pitchFamily="49" charset="-122"/>
                <a:ea typeface="楷体" pitchFamily="49" charset="-122"/>
              </a:rPr>
              <a:t>创新</a:t>
            </a:r>
            <a:r>
              <a:rPr lang="zh-CN" altLang="en-US" sz="1600" b="1" dirty="0" smtClean="0">
                <a:solidFill>
                  <a:srgbClr val="002060"/>
                </a:solidFill>
                <a:latin typeface="楷体" pitchFamily="49" charset="-122"/>
                <a:ea typeface="楷体" pitchFamily="49" charset="-122"/>
              </a:rPr>
              <a:t>意识、工程实践能力和团队协作能力。</a:t>
            </a:r>
          </a:p>
          <a:p>
            <a:pPr marL="688975" indent="-688975" defTabSz="885825">
              <a:spcBef>
                <a:spcPts val="600"/>
              </a:spcBef>
            </a:pPr>
            <a:r>
              <a:rPr lang="zh-CN" altLang="en-US" sz="1600" b="1" dirty="0" smtClean="0">
                <a:solidFill>
                  <a:srgbClr val="002060"/>
                </a:solidFill>
                <a:latin typeface="楷体" pitchFamily="49" charset="-122"/>
                <a:ea typeface="楷体" pitchFamily="49" charset="-122"/>
                <a:sym typeface="楷体" pitchFamily="49" charset="-122"/>
              </a:rPr>
              <a:t>教学方案：</a:t>
            </a:r>
            <a:r>
              <a:rPr lang="zh-CN" altLang="zh-CN" sz="1600" b="1" dirty="0" smtClean="0">
                <a:solidFill>
                  <a:srgbClr val="002060"/>
                </a:solidFill>
                <a:latin typeface="楷体" pitchFamily="49" charset="-122"/>
                <a:ea typeface="楷体" pitchFamily="49" charset="-122"/>
                <a:sym typeface="楷体" pitchFamily="49" charset="-122"/>
              </a:rPr>
              <a:t>C</a:t>
            </a:r>
            <a:r>
              <a:rPr lang="zh-CN" altLang="en-US" sz="1600" b="1" dirty="0" smtClean="0">
                <a:solidFill>
                  <a:srgbClr val="002060"/>
                </a:solidFill>
                <a:latin typeface="楷体" pitchFamily="49" charset="-122"/>
                <a:ea typeface="楷体" pitchFamily="49" charset="-122"/>
                <a:sym typeface="楷体" pitchFamily="49" charset="-122"/>
              </a:rPr>
              <a:t>（构思盒体作品）＋</a:t>
            </a:r>
            <a:r>
              <a:rPr lang="zh-CN" altLang="zh-CN" sz="1600" b="1" dirty="0" smtClean="0">
                <a:solidFill>
                  <a:srgbClr val="002060"/>
                </a:solidFill>
                <a:latin typeface="楷体" pitchFamily="49" charset="-122"/>
                <a:ea typeface="楷体" pitchFamily="49" charset="-122"/>
                <a:sym typeface="楷体" pitchFamily="49" charset="-122"/>
              </a:rPr>
              <a:t>D</a:t>
            </a:r>
            <a:r>
              <a:rPr lang="zh-CN" altLang="en-US" sz="1600" b="1" dirty="0" smtClean="0">
                <a:solidFill>
                  <a:srgbClr val="002060"/>
                </a:solidFill>
                <a:latin typeface="楷体" pitchFamily="49" charset="-122"/>
                <a:ea typeface="楷体" pitchFamily="49" charset="-122"/>
                <a:sym typeface="楷体" pitchFamily="49" charset="-122"/>
              </a:rPr>
              <a:t>（设计盒体制造工艺）＋</a:t>
            </a:r>
            <a:r>
              <a:rPr lang="zh-CN" altLang="zh-CN" sz="1600" b="1" dirty="0" smtClean="0">
                <a:solidFill>
                  <a:srgbClr val="002060"/>
                </a:solidFill>
                <a:latin typeface="楷体" pitchFamily="49" charset="-122"/>
                <a:ea typeface="楷体" pitchFamily="49" charset="-122"/>
                <a:sym typeface="楷体" pitchFamily="49" charset="-122"/>
              </a:rPr>
              <a:t>I</a:t>
            </a:r>
            <a:r>
              <a:rPr lang="zh-CN" altLang="en-US" sz="1600" b="1" dirty="0" smtClean="0">
                <a:solidFill>
                  <a:srgbClr val="002060"/>
                </a:solidFill>
                <a:latin typeface="楷体" pitchFamily="49" charset="-122"/>
                <a:ea typeface="楷体" pitchFamily="49" charset="-122"/>
                <a:sym typeface="楷体" pitchFamily="49" charset="-122"/>
              </a:rPr>
              <a:t>（实现盒体制件）＋</a:t>
            </a:r>
            <a:r>
              <a:rPr lang="zh-CN" altLang="zh-CN" sz="1600" b="1" dirty="0" smtClean="0">
                <a:solidFill>
                  <a:srgbClr val="002060"/>
                </a:solidFill>
                <a:latin typeface="楷体" pitchFamily="49" charset="-122"/>
                <a:ea typeface="楷体" pitchFamily="49" charset="-122"/>
                <a:sym typeface="楷体" pitchFamily="49" charset="-122"/>
              </a:rPr>
              <a:t>O</a:t>
            </a:r>
            <a:r>
              <a:rPr lang="zh-CN" altLang="en-US" sz="1600" b="1" dirty="0" smtClean="0">
                <a:solidFill>
                  <a:srgbClr val="002060"/>
                </a:solidFill>
                <a:latin typeface="楷体" pitchFamily="49" charset="-122"/>
                <a:ea typeface="楷体" pitchFamily="49" charset="-122"/>
                <a:sym typeface="楷体" pitchFamily="49" charset="-122"/>
              </a:rPr>
              <a:t>（合作、分析、讨论、答辩）</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a:xfrm>
            <a:off x="457200" y="285728"/>
            <a:ext cx="4900618" cy="582594"/>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normAutofit/>
          </a:bodyPr>
          <a:lstStyle/>
          <a:p>
            <a:pPr algn="l"/>
            <a:r>
              <a:rPr lang="zh-CN" altLang="en-US" sz="2800" b="1" dirty="0" smtClean="0">
                <a:solidFill>
                  <a:srgbClr val="002060"/>
                </a:solidFill>
              </a:rPr>
              <a:t>机械加工环节的</a:t>
            </a:r>
            <a:r>
              <a:rPr lang="en-US" altLang="zh-CN" sz="2800" b="1" dirty="0" smtClean="0">
                <a:solidFill>
                  <a:srgbClr val="002060"/>
                </a:solidFill>
              </a:rPr>
              <a:t>CDIO</a:t>
            </a:r>
            <a:r>
              <a:rPr lang="zh-CN" altLang="en-US" sz="2800" b="1" dirty="0" smtClean="0">
                <a:solidFill>
                  <a:srgbClr val="002060"/>
                </a:solidFill>
              </a:rPr>
              <a:t>模式</a:t>
            </a:r>
          </a:p>
        </p:txBody>
      </p:sp>
      <p:sp>
        <p:nvSpPr>
          <p:cNvPr id="4099" name="内容占位符 2"/>
          <p:cNvSpPr>
            <a:spLocks noGrp="1"/>
          </p:cNvSpPr>
          <p:nvPr>
            <p:ph idx="1"/>
          </p:nvPr>
        </p:nvSpPr>
        <p:spPr>
          <a:xfrm>
            <a:off x="468313" y="1000108"/>
            <a:ext cx="8207375" cy="428628"/>
          </a:xfrm>
        </p:spPr>
        <p:txBody>
          <a:bodyPr>
            <a:noAutofit/>
          </a:bodyPr>
          <a:lstStyle/>
          <a:p>
            <a:pPr>
              <a:buFont typeface="Wingdings" pitchFamily="2" charset="2"/>
              <a:buNone/>
            </a:pPr>
            <a:r>
              <a:rPr lang="en-US" altLang="zh-CN" sz="2400" b="1" dirty="0" smtClean="0">
                <a:solidFill>
                  <a:srgbClr val="002060"/>
                </a:solidFill>
                <a:latin typeface="Times New Roman" pitchFamily="18" charset="0"/>
                <a:ea typeface="楷体" pitchFamily="49" charset="-122"/>
                <a:cs typeface="Times New Roman" pitchFamily="18" charset="0"/>
              </a:rPr>
              <a:t>8+x</a:t>
            </a:r>
            <a:r>
              <a:rPr lang="zh-CN" altLang="en-US" sz="2400" b="1" dirty="0" smtClean="0">
                <a:solidFill>
                  <a:srgbClr val="002060"/>
                </a:solidFill>
                <a:latin typeface="Times New Roman" pitchFamily="18" charset="0"/>
                <a:ea typeface="楷体" pitchFamily="49" charset="-122"/>
                <a:cs typeface="Times New Roman" pitchFamily="18" charset="0"/>
              </a:rPr>
              <a:t>，做中学，团队合作，“工程文化”内涵</a:t>
            </a:r>
          </a:p>
          <a:p>
            <a:pPr>
              <a:buFont typeface="Wingdings" pitchFamily="2" charset="2"/>
              <a:buNone/>
            </a:pPr>
            <a:endParaRPr lang="zh-CN" altLang="en-US" sz="2400" b="1" dirty="0" smtClean="0">
              <a:solidFill>
                <a:srgbClr val="002060"/>
              </a:solidFill>
              <a:latin typeface="Times New Roman" pitchFamily="18" charset="0"/>
              <a:ea typeface="楷体" pitchFamily="49" charset="-122"/>
              <a:cs typeface="Times New Roman" pitchFamily="18" charset="0"/>
            </a:endParaRPr>
          </a:p>
          <a:p>
            <a:pPr>
              <a:buFont typeface="Wingdings" pitchFamily="2" charset="2"/>
              <a:buNone/>
            </a:pPr>
            <a:endParaRPr lang="zh-CN" altLang="en-US" sz="2400" b="1" dirty="0" smtClean="0">
              <a:solidFill>
                <a:srgbClr val="002060"/>
              </a:solidFill>
              <a:latin typeface="Times New Roman" pitchFamily="18" charset="0"/>
              <a:ea typeface="楷体" pitchFamily="49" charset="-122"/>
              <a:cs typeface="Times New Roman" pitchFamily="18" charset="0"/>
            </a:endParaRPr>
          </a:p>
        </p:txBody>
      </p:sp>
      <p:sp>
        <p:nvSpPr>
          <p:cNvPr id="4100" name="灯片编号占位符 4"/>
          <p:cNvSpPr>
            <a:spLocks noGrp="1"/>
          </p:cNvSpPr>
          <p:nvPr>
            <p:ph type="sldNum" sz="quarter" idx="4294967295"/>
          </p:nvPr>
        </p:nvSpPr>
        <p:spPr>
          <a:xfrm>
            <a:off x="6553200" y="6356350"/>
            <a:ext cx="2133600" cy="365125"/>
          </a:xfrm>
          <a:prstGeom prst="rect">
            <a:avLst/>
          </a:prstGeom>
          <a:noFill/>
        </p:spPr>
        <p:txBody>
          <a:bodyPr/>
          <a:lstStyle/>
          <a:p>
            <a:fld id="{8A6D937F-84D2-44B8-813D-4C23F483A168}" type="slidenum">
              <a:rPr lang="en-US" altLang="zh-CN"/>
              <a:pPr/>
              <a:t>22</a:t>
            </a:fld>
            <a:endParaRPr lang="en-US" altLang="zh-CN"/>
          </a:p>
        </p:txBody>
      </p:sp>
      <p:pic>
        <p:nvPicPr>
          <p:cNvPr id="5" name="内容占位符 1"/>
          <p:cNvPicPr>
            <a:picLocks noChangeAspect="1"/>
          </p:cNvPicPr>
          <p:nvPr/>
        </p:nvPicPr>
        <p:blipFill>
          <a:blip r:embed="rId2"/>
          <a:srcRect/>
          <a:stretch>
            <a:fillRect/>
          </a:stretch>
        </p:blipFill>
        <p:spPr>
          <a:xfrm>
            <a:off x="450880" y="1592286"/>
            <a:ext cx="1860550" cy="2043112"/>
          </a:xfrm>
          <a:prstGeom prst="rect">
            <a:avLst/>
          </a:prstGeom>
        </p:spPr>
      </p:pic>
      <p:pic>
        <p:nvPicPr>
          <p:cNvPr id="6" name="图片 2"/>
          <p:cNvPicPr>
            <a:picLocks noChangeAspect="1"/>
          </p:cNvPicPr>
          <p:nvPr/>
        </p:nvPicPr>
        <p:blipFill>
          <a:blip r:embed="rId3"/>
          <a:srcRect/>
          <a:stretch>
            <a:fillRect/>
          </a:stretch>
        </p:blipFill>
        <p:spPr bwMode="auto">
          <a:xfrm>
            <a:off x="4754592" y="1593873"/>
            <a:ext cx="1884363" cy="2043113"/>
          </a:xfrm>
          <a:prstGeom prst="rect">
            <a:avLst/>
          </a:prstGeom>
          <a:noFill/>
          <a:ln w="9525">
            <a:noFill/>
            <a:miter lim="800000"/>
            <a:headEnd/>
            <a:tailEnd/>
          </a:ln>
        </p:spPr>
      </p:pic>
      <p:pic>
        <p:nvPicPr>
          <p:cNvPr id="7" name="图片 2"/>
          <p:cNvPicPr>
            <a:picLocks noChangeAspect="1"/>
          </p:cNvPicPr>
          <p:nvPr/>
        </p:nvPicPr>
        <p:blipFill>
          <a:blip r:embed="rId4"/>
          <a:srcRect/>
          <a:stretch>
            <a:fillRect/>
          </a:stretch>
        </p:blipFill>
        <p:spPr bwMode="auto">
          <a:xfrm>
            <a:off x="6865967" y="1592286"/>
            <a:ext cx="1992313" cy="2016125"/>
          </a:xfrm>
          <a:prstGeom prst="rect">
            <a:avLst/>
          </a:prstGeom>
          <a:noFill/>
          <a:ln w="9525">
            <a:noFill/>
            <a:miter lim="800000"/>
            <a:headEnd/>
            <a:tailEnd/>
          </a:ln>
        </p:spPr>
      </p:pic>
      <p:pic>
        <p:nvPicPr>
          <p:cNvPr id="8" name="图片 5"/>
          <p:cNvPicPr>
            <a:picLocks noChangeAspect="1"/>
          </p:cNvPicPr>
          <p:nvPr/>
        </p:nvPicPr>
        <p:blipFill>
          <a:blip r:embed="rId5"/>
          <a:srcRect l="31471" t="7654" r="18542"/>
          <a:stretch>
            <a:fillRect/>
          </a:stretch>
        </p:blipFill>
        <p:spPr bwMode="auto">
          <a:xfrm>
            <a:off x="450880" y="4257698"/>
            <a:ext cx="1944687" cy="2127250"/>
          </a:xfrm>
          <a:prstGeom prst="rect">
            <a:avLst/>
          </a:prstGeom>
          <a:noFill/>
          <a:ln w="9525">
            <a:noFill/>
            <a:miter lim="800000"/>
            <a:headEnd/>
            <a:tailEnd/>
          </a:ln>
        </p:spPr>
      </p:pic>
      <p:pic>
        <p:nvPicPr>
          <p:cNvPr id="9" name="图片 6"/>
          <p:cNvPicPr>
            <a:picLocks noChangeAspect="1"/>
          </p:cNvPicPr>
          <p:nvPr/>
        </p:nvPicPr>
        <p:blipFill>
          <a:blip r:embed="rId6" cstate="print"/>
          <a:srcRect l="13335" t="13429" r="6656"/>
          <a:stretch>
            <a:fillRect/>
          </a:stretch>
        </p:blipFill>
        <p:spPr bwMode="auto">
          <a:xfrm>
            <a:off x="6924705" y="4257698"/>
            <a:ext cx="1728787" cy="2127250"/>
          </a:xfrm>
          <a:prstGeom prst="rect">
            <a:avLst/>
          </a:prstGeom>
          <a:noFill/>
          <a:ln w="9525">
            <a:noFill/>
            <a:miter lim="800000"/>
            <a:headEnd/>
            <a:tailEnd/>
          </a:ln>
        </p:spPr>
      </p:pic>
      <p:pic>
        <p:nvPicPr>
          <p:cNvPr id="10" name="图片 7"/>
          <p:cNvPicPr>
            <a:picLocks noChangeAspect="1"/>
          </p:cNvPicPr>
          <p:nvPr/>
        </p:nvPicPr>
        <p:blipFill>
          <a:blip r:embed="rId7" cstate="print"/>
          <a:srcRect l="18433" r="11560"/>
          <a:stretch>
            <a:fillRect/>
          </a:stretch>
        </p:blipFill>
        <p:spPr bwMode="auto">
          <a:xfrm>
            <a:off x="4829205" y="4257698"/>
            <a:ext cx="1816100" cy="2127250"/>
          </a:xfrm>
          <a:prstGeom prst="rect">
            <a:avLst/>
          </a:prstGeom>
          <a:noFill/>
          <a:ln w="9525">
            <a:noFill/>
            <a:miter lim="800000"/>
            <a:headEnd/>
            <a:tailEnd/>
          </a:ln>
        </p:spPr>
      </p:pic>
      <p:pic>
        <p:nvPicPr>
          <p:cNvPr id="11" name="图片 8"/>
          <p:cNvPicPr>
            <a:picLocks noChangeAspect="1"/>
          </p:cNvPicPr>
          <p:nvPr/>
        </p:nvPicPr>
        <p:blipFill>
          <a:blip r:embed="rId8" cstate="print"/>
          <a:srcRect l="13734" t="5338" r="9590" b="14655"/>
          <a:stretch>
            <a:fillRect/>
          </a:stretch>
        </p:blipFill>
        <p:spPr bwMode="auto">
          <a:xfrm>
            <a:off x="2827367" y="4281511"/>
            <a:ext cx="1597025" cy="2103437"/>
          </a:xfrm>
          <a:prstGeom prst="rect">
            <a:avLst/>
          </a:prstGeom>
          <a:noFill/>
          <a:ln w="9525">
            <a:noFill/>
            <a:miter lim="800000"/>
            <a:headEnd/>
            <a:tailEnd/>
          </a:ln>
        </p:spPr>
      </p:pic>
      <p:sp>
        <p:nvSpPr>
          <p:cNvPr id="12" name="文本框 10"/>
          <p:cNvSpPr txBox="1">
            <a:spLocks noChangeArrowheads="1"/>
          </p:cNvSpPr>
          <p:nvPr/>
        </p:nvSpPr>
        <p:spPr bwMode="auto">
          <a:xfrm>
            <a:off x="595342" y="3762398"/>
            <a:ext cx="1439863" cy="338554"/>
          </a:xfrm>
          <a:prstGeom prst="rect">
            <a:avLst/>
          </a:prstGeom>
          <a:noFill/>
          <a:ln w="9525">
            <a:noFill/>
            <a:miter lim="800000"/>
            <a:headEnd/>
            <a:tailEnd/>
          </a:ln>
        </p:spPr>
        <p:txBody>
          <a:bodyPr>
            <a:spAutoFit/>
          </a:bodyPr>
          <a:lstStyle/>
          <a:p>
            <a:pPr algn="ctr"/>
            <a:r>
              <a:rPr lang="zh-CN" altLang="en-US" sz="1600" b="1"/>
              <a:t>构思</a:t>
            </a:r>
          </a:p>
        </p:txBody>
      </p:sp>
      <p:sp>
        <p:nvSpPr>
          <p:cNvPr id="13" name="文本框 16"/>
          <p:cNvSpPr txBox="1">
            <a:spLocks noChangeArrowheads="1"/>
          </p:cNvSpPr>
          <p:nvPr/>
        </p:nvSpPr>
        <p:spPr bwMode="auto">
          <a:xfrm>
            <a:off x="2716242" y="3762398"/>
            <a:ext cx="1441450" cy="338554"/>
          </a:xfrm>
          <a:prstGeom prst="rect">
            <a:avLst/>
          </a:prstGeom>
          <a:noFill/>
          <a:ln w="9525">
            <a:noFill/>
            <a:miter lim="800000"/>
            <a:headEnd/>
            <a:tailEnd/>
          </a:ln>
        </p:spPr>
        <p:txBody>
          <a:bodyPr>
            <a:spAutoFit/>
          </a:bodyPr>
          <a:lstStyle/>
          <a:p>
            <a:pPr algn="ctr"/>
            <a:r>
              <a:rPr lang="zh-CN" altLang="en-US" sz="1600" b="1"/>
              <a:t>设计</a:t>
            </a:r>
          </a:p>
        </p:txBody>
      </p:sp>
      <p:sp>
        <p:nvSpPr>
          <p:cNvPr id="14" name="文本框 17"/>
          <p:cNvSpPr txBox="1">
            <a:spLocks noChangeArrowheads="1"/>
          </p:cNvSpPr>
          <p:nvPr/>
        </p:nvSpPr>
        <p:spPr bwMode="auto">
          <a:xfrm>
            <a:off x="4929217" y="3762398"/>
            <a:ext cx="1439863" cy="338554"/>
          </a:xfrm>
          <a:prstGeom prst="rect">
            <a:avLst/>
          </a:prstGeom>
          <a:noFill/>
          <a:ln w="9525">
            <a:noFill/>
            <a:miter lim="800000"/>
            <a:headEnd/>
            <a:tailEnd/>
          </a:ln>
        </p:spPr>
        <p:txBody>
          <a:bodyPr>
            <a:spAutoFit/>
          </a:bodyPr>
          <a:lstStyle/>
          <a:p>
            <a:pPr algn="ctr"/>
            <a:r>
              <a:rPr lang="zh-CN" altLang="en-US" sz="1600" b="1"/>
              <a:t>加工</a:t>
            </a:r>
          </a:p>
        </p:txBody>
      </p:sp>
      <p:sp>
        <p:nvSpPr>
          <p:cNvPr id="15" name="文本框 19"/>
          <p:cNvSpPr txBox="1">
            <a:spLocks noChangeArrowheads="1"/>
          </p:cNvSpPr>
          <p:nvPr/>
        </p:nvSpPr>
        <p:spPr bwMode="auto">
          <a:xfrm>
            <a:off x="7142192" y="3762398"/>
            <a:ext cx="1439863" cy="338554"/>
          </a:xfrm>
          <a:prstGeom prst="rect">
            <a:avLst/>
          </a:prstGeom>
          <a:noFill/>
          <a:ln w="9525">
            <a:noFill/>
            <a:miter lim="800000"/>
            <a:headEnd/>
            <a:tailEnd/>
          </a:ln>
        </p:spPr>
        <p:txBody>
          <a:bodyPr>
            <a:spAutoFit/>
          </a:bodyPr>
          <a:lstStyle/>
          <a:p>
            <a:pPr algn="ctr"/>
            <a:r>
              <a:rPr lang="zh-CN" altLang="en-US" sz="1600" b="1"/>
              <a:t>展示</a:t>
            </a:r>
          </a:p>
        </p:txBody>
      </p:sp>
      <p:sp>
        <p:nvSpPr>
          <p:cNvPr id="16" name="文本框 20"/>
          <p:cNvSpPr txBox="1">
            <a:spLocks noChangeArrowheads="1"/>
          </p:cNvSpPr>
          <p:nvPr/>
        </p:nvSpPr>
        <p:spPr bwMode="auto">
          <a:xfrm>
            <a:off x="595342" y="6407173"/>
            <a:ext cx="1439863" cy="338554"/>
          </a:xfrm>
          <a:prstGeom prst="rect">
            <a:avLst/>
          </a:prstGeom>
          <a:noFill/>
          <a:ln w="9525">
            <a:noFill/>
            <a:miter lim="800000"/>
            <a:headEnd/>
            <a:tailEnd/>
          </a:ln>
        </p:spPr>
        <p:txBody>
          <a:bodyPr>
            <a:spAutoFit/>
          </a:bodyPr>
          <a:lstStyle/>
          <a:p>
            <a:pPr algn="ctr"/>
            <a:r>
              <a:rPr lang="zh-CN" altLang="en-US" sz="1600" b="1"/>
              <a:t>车工作品</a:t>
            </a:r>
          </a:p>
        </p:txBody>
      </p:sp>
      <p:sp>
        <p:nvSpPr>
          <p:cNvPr id="17" name="文本框 21"/>
          <p:cNvSpPr txBox="1">
            <a:spLocks noChangeArrowheads="1"/>
          </p:cNvSpPr>
          <p:nvPr/>
        </p:nvSpPr>
        <p:spPr bwMode="auto">
          <a:xfrm>
            <a:off x="2906742" y="6418286"/>
            <a:ext cx="1439863" cy="338554"/>
          </a:xfrm>
          <a:prstGeom prst="rect">
            <a:avLst/>
          </a:prstGeom>
          <a:noFill/>
          <a:ln w="9525">
            <a:noFill/>
            <a:miter lim="800000"/>
            <a:headEnd/>
            <a:tailEnd/>
          </a:ln>
        </p:spPr>
        <p:txBody>
          <a:bodyPr>
            <a:spAutoFit/>
          </a:bodyPr>
          <a:lstStyle/>
          <a:p>
            <a:pPr algn="ctr"/>
            <a:r>
              <a:rPr lang="zh-CN" altLang="en-US" sz="1600" b="1"/>
              <a:t>铣工作品</a:t>
            </a:r>
          </a:p>
        </p:txBody>
      </p:sp>
      <p:sp>
        <p:nvSpPr>
          <p:cNvPr id="18" name="文本框 22"/>
          <p:cNvSpPr txBox="1">
            <a:spLocks noChangeArrowheads="1"/>
          </p:cNvSpPr>
          <p:nvPr/>
        </p:nvSpPr>
        <p:spPr bwMode="auto">
          <a:xfrm>
            <a:off x="5018117" y="6418286"/>
            <a:ext cx="1439863" cy="338554"/>
          </a:xfrm>
          <a:prstGeom prst="rect">
            <a:avLst/>
          </a:prstGeom>
          <a:noFill/>
          <a:ln w="9525">
            <a:noFill/>
            <a:miter lim="800000"/>
            <a:headEnd/>
            <a:tailEnd/>
          </a:ln>
        </p:spPr>
        <p:txBody>
          <a:bodyPr>
            <a:spAutoFit/>
          </a:bodyPr>
          <a:lstStyle/>
          <a:p>
            <a:pPr algn="ctr"/>
            <a:r>
              <a:rPr lang="zh-CN" altLang="en-US" sz="1600" b="1"/>
              <a:t>钳工作品</a:t>
            </a:r>
          </a:p>
        </p:txBody>
      </p:sp>
      <p:sp>
        <p:nvSpPr>
          <p:cNvPr id="19" name="文本框 23"/>
          <p:cNvSpPr txBox="1">
            <a:spLocks noChangeArrowheads="1"/>
          </p:cNvSpPr>
          <p:nvPr/>
        </p:nvSpPr>
        <p:spPr bwMode="auto">
          <a:xfrm>
            <a:off x="7142192" y="6418286"/>
            <a:ext cx="1439863" cy="338554"/>
          </a:xfrm>
          <a:prstGeom prst="rect">
            <a:avLst/>
          </a:prstGeom>
          <a:noFill/>
          <a:ln w="9525">
            <a:noFill/>
            <a:miter lim="800000"/>
            <a:headEnd/>
            <a:tailEnd/>
          </a:ln>
        </p:spPr>
        <p:txBody>
          <a:bodyPr>
            <a:spAutoFit/>
          </a:bodyPr>
          <a:lstStyle/>
          <a:p>
            <a:pPr algn="ctr"/>
            <a:r>
              <a:rPr lang="zh-CN" altLang="en-US" sz="1600" b="1"/>
              <a:t>车工作品</a:t>
            </a:r>
          </a:p>
        </p:txBody>
      </p:sp>
      <p:pic>
        <p:nvPicPr>
          <p:cNvPr id="20" name="图片 11"/>
          <p:cNvPicPr>
            <a:picLocks noChangeAspect="1"/>
          </p:cNvPicPr>
          <p:nvPr/>
        </p:nvPicPr>
        <p:blipFill>
          <a:blip r:embed="rId9"/>
          <a:srcRect l="9134"/>
          <a:stretch>
            <a:fillRect/>
          </a:stretch>
        </p:blipFill>
        <p:spPr bwMode="auto">
          <a:xfrm>
            <a:off x="2467005" y="1592286"/>
            <a:ext cx="2060575" cy="20431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3"/>
          <p:cNvPicPr>
            <a:picLocks noGrp="1" noChangeAspect="1"/>
          </p:cNvPicPr>
          <p:nvPr>
            <p:ph idx="1"/>
          </p:nvPr>
        </p:nvPicPr>
        <p:blipFill rotWithShape="1">
          <a:blip r:embed="rId2"/>
          <a:srcRect l="6177" t="11166"/>
          <a:stretch/>
        </p:blipFill>
        <p:spPr>
          <a:xfrm>
            <a:off x="51098" y="3071810"/>
            <a:ext cx="5306720" cy="3157109"/>
          </a:xfrm>
          <a:prstGeom prst="rect">
            <a:avLst/>
          </a:prstGeom>
        </p:spPr>
      </p:pic>
      <p:sp>
        <p:nvSpPr>
          <p:cNvPr id="4" name="文本框 3"/>
          <p:cNvSpPr txBox="1"/>
          <p:nvPr/>
        </p:nvSpPr>
        <p:spPr>
          <a:xfrm>
            <a:off x="17145" y="840849"/>
            <a:ext cx="5912177" cy="2031325"/>
          </a:xfrm>
          <a:prstGeom prst="rect">
            <a:avLst/>
          </a:prstGeom>
          <a:noFill/>
        </p:spPr>
        <p:txBody>
          <a:bodyPr wrap="square" rtlCol="0">
            <a:spAutoFit/>
          </a:bodyPr>
          <a:lstStyle/>
          <a:p>
            <a:r>
              <a:rPr lang="zh-CN" altLang="en-US" sz="1400" b="1" dirty="0" smtClean="0">
                <a:solidFill>
                  <a:srgbClr val="002060"/>
                </a:solidFill>
              </a:rPr>
              <a:t>     根据以问题为导向学习方法（</a:t>
            </a:r>
            <a:r>
              <a:rPr lang="en-US" altLang="zh-CN" sz="1400" b="1" dirty="0" smtClean="0">
                <a:solidFill>
                  <a:srgbClr val="002060"/>
                </a:solidFill>
              </a:rPr>
              <a:t>PBL</a:t>
            </a:r>
            <a:r>
              <a:rPr lang="zh-CN" altLang="en-US" sz="1400" b="1" dirty="0" smtClean="0">
                <a:solidFill>
                  <a:srgbClr val="002060"/>
                </a:solidFill>
              </a:rPr>
              <a:t>）的形式，将数控加工设备和先进制造设备多个不同单元的教学内容组织在一起，形成了项目驱动工程训练环节的创新。</a:t>
            </a:r>
            <a:endParaRPr lang="en-US" altLang="zh-CN" sz="1400" b="1" dirty="0" smtClean="0">
              <a:solidFill>
                <a:srgbClr val="002060"/>
              </a:solidFill>
            </a:endParaRPr>
          </a:p>
          <a:p>
            <a:pPr marL="285750" indent="-285750">
              <a:buFont typeface="Arial" panose="020B0604020202020204" pitchFamily="34" charset="0"/>
              <a:buChar char="•"/>
            </a:pPr>
            <a:r>
              <a:rPr lang="zh-CN" altLang="en-US" sz="1400" b="1" dirty="0" smtClean="0">
                <a:solidFill>
                  <a:srgbClr val="002060"/>
                </a:solidFill>
              </a:rPr>
              <a:t>项目工艺环节：数控加工技术（数车及数铣）、</a:t>
            </a:r>
            <a:r>
              <a:rPr lang="zh-CN" altLang="en-US" sz="1400" b="1" dirty="0">
                <a:solidFill>
                  <a:srgbClr val="002060"/>
                </a:solidFill>
              </a:rPr>
              <a:t>现代</a:t>
            </a:r>
            <a:r>
              <a:rPr lang="zh-CN" altLang="en-US" sz="1400" b="1" dirty="0" smtClean="0">
                <a:solidFill>
                  <a:srgbClr val="002060"/>
                </a:solidFill>
              </a:rPr>
              <a:t>加工技术（激光加工、电火花线切割、快速成型）；</a:t>
            </a:r>
            <a:endParaRPr lang="en-US" altLang="zh-CN" sz="1400" b="1" dirty="0" smtClean="0">
              <a:solidFill>
                <a:srgbClr val="002060"/>
              </a:solidFill>
            </a:endParaRPr>
          </a:p>
          <a:p>
            <a:pPr marL="285750" indent="-285750">
              <a:buFont typeface="Arial" panose="020B0604020202020204" pitchFamily="34" charset="0"/>
              <a:buChar char="•"/>
            </a:pPr>
            <a:r>
              <a:rPr lang="zh-CN" altLang="en-US" sz="1400" b="1" dirty="0" smtClean="0">
                <a:solidFill>
                  <a:srgbClr val="002060"/>
                </a:solidFill>
              </a:rPr>
              <a:t>项目学习内容：加工工艺、加工精度、装配与调试、现场管理（</a:t>
            </a:r>
            <a:r>
              <a:rPr lang="en-US" altLang="zh-CN" sz="1400" b="1" dirty="0" smtClean="0">
                <a:solidFill>
                  <a:srgbClr val="002060"/>
                </a:solidFill>
              </a:rPr>
              <a:t>6S</a:t>
            </a:r>
            <a:r>
              <a:rPr lang="zh-CN" altLang="en-US" sz="1400" b="1" dirty="0" smtClean="0">
                <a:solidFill>
                  <a:srgbClr val="002060"/>
                </a:solidFill>
              </a:rPr>
              <a:t>管理方法）；</a:t>
            </a:r>
            <a:endParaRPr lang="en-US" altLang="zh-CN" sz="1400" b="1" dirty="0" smtClean="0">
              <a:solidFill>
                <a:srgbClr val="002060"/>
              </a:solidFill>
            </a:endParaRPr>
          </a:p>
          <a:p>
            <a:pPr marL="285750" indent="-285750">
              <a:buFont typeface="Arial" panose="020B0604020202020204" pitchFamily="34" charset="0"/>
              <a:buChar char="•"/>
            </a:pPr>
            <a:r>
              <a:rPr lang="zh-CN" altLang="en-US" sz="1400" b="1" dirty="0" smtClean="0">
                <a:solidFill>
                  <a:srgbClr val="002060"/>
                </a:solidFill>
              </a:rPr>
              <a:t>教学方法：除了团队合作、理论知识、工艺培训之外，我们尝试了新的教学方法：</a:t>
            </a:r>
            <a:r>
              <a:rPr lang="zh-CN" altLang="en-US" sz="1400" b="1" dirty="0" smtClean="0">
                <a:solidFill>
                  <a:srgbClr val="7030A0"/>
                </a:solidFill>
                <a:effectLst>
                  <a:outerShdw blurRad="38100" dist="38100" dir="2700000" algn="tl">
                    <a:srgbClr val="000000">
                      <a:alpha val="43137"/>
                    </a:srgbClr>
                  </a:outerShdw>
                </a:effectLst>
              </a:rPr>
              <a:t>分解工艺，整合工具；</a:t>
            </a:r>
            <a:r>
              <a:rPr lang="zh-CN" altLang="en-US" sz="1400" b="1" dirty="0">
                <a:solidFill>
                  <a:srgbClr val="7030A0"/>
                </a:solidFill>
                <a:effectLst>
                  <a:outerShdw blurRad="38100" dist="38100" dir="2700000" algn="tl">
                    <a:srgbClr val="000000">
                      <a:alpha val="43137"/>
                    </a:srgbClr>
                  </a:outerShdw>
                </a:effectLst>
              </a:rPr>
              <a:t>矩阵</a:t>
            </a:r>
            <a:r>
              <a:rPr lang="zh-CN" altLang="en-US" sz="1400" b="1" dirty="0" smtClean="0">
                <a:solidFill>
                  <a:srgbClr val="7030A0"/>
                </a:solidFill>
                <a:effectLst>
                  <a:outerShdw blurRad="38100" dist="38100" dir="2700000" algn="tl">
                    <a:srgbClr val="000000">
                      <a:alpha val="43137"/>
                    </a:srgbClr>
                  </a:outerShdw>
                </a:effectLst>
              </a:rPr>
              <a:t>团队</a:t>
            </a:r>
            <a:r>
              <a:rPr lang="zh-CN" altLang="en-US" sz="1400" b="1" dirty="0">
                <a:solidFill>
                  <a:srgbClr val="7030A0"/>
                </a:solidFill>
                <a:effectLst>
                  <a:outerShdw blurRad="38100" dist="38100" dir="2700000" algn="tl">
                    <a:srgbClr val="000000">
                      <a:alpha val="43137"/>
                    </a:srgbClr>
                  </a:outerShdw>
                </a:effectLst>
              </a:rPr>
              <a:t>，形成</a:t>
            </a:r>
            <a:r>
              <a:rPr lang="zh-CN" altLang="en-US" sz="1400" b="1" dirty="0" smtClean="0">
                <a:solidFill>
                  <a:srgbClr val="7030A0"/>
                </a:solidFill>
                <a:effectLst>
                  <a:outerShdw blurRad="38100" dist="38100" dir="2700000" algn="tl">
                    <a:srgbClr val="000000">
                      <a:alpha val="43137"/>
                    </a:srgbClr>
                  </a:outerShdw>
                </a:effectLst>
              </a:rPr>
              <a:t>链条。</a:t>
            </a:r>
            <a:endParaRPr lang="zh-CN" altLang="en-US" sz="1400" b="1" dirty="0">
              <a:solidFill>
                <a:srgbClr val="7030A0"/>
              </a:solidFill>
              <a:effectLst>
                <a:outerShdw blurRad="38100" dist="38100" dir="2700000" algn="tl">
                  <a:srgbClr val="000000">
                    <a:alpha val="43137"/>
                  </a:srgbClr>
                </a:outerShdw>
              </a:effectLst>
            </a:endParaRPr>
          </a:p>
        </p:txBody>
      </p:sp>
      <p:sp>
        <p:nvSpPr>
          <p:cNvPr id="10" name="文本框 9"/>
          <p:cNvSpPr txBox="1"/>
          <p:nvPr/>
        </p:nvSpPr>
        <p:spPr>
          <a:xfrm>
            <a:off x="5143504" y="3571876"/>
            <a:ext cx="3902202" cy="3108543"/>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400" b="1" dirty="0" smtClean="0">
                <a:solidFill>
                  <a:srgbClr val="002060"/>
                </a:solidFill>
              </a:rPr>
              <a:t>形成链条：以一个发动机生产厂商和发动机制造厂商的交互关系为导引，将学生分布在供应链的两个环节上：制造与销售。</a:t>
            </a:r>
            <a:endParaRPr lang="en-US" altLang="zh-CN" sz="1400" b="1" dirty="0" smtClean="0">
              <a:solidFill>
                <a:srgbClr val="002060"/>
              </a:solidFill>
            </a:endParaRPr>
          </a:p>
          <a:p>
            <a:pPr marL="285750" indent="-285750">
              <a:buFont typeface="Wingdings" panose="05000000000000000000" pitchFamily="2" charset="2"/>
              <a:buChar char="Ø"/>
            </a:pPr>
            <a:r>
              <a:rPr lang="zh-CN" altLang="en-US" sz="1400" b="1" dirty="0" smtClean="0">
                <a:solidFill>
                  <a:srgbClr val="002060"/>
                </a:solidFill>
              </a:rPr>
              <a:t>矩阵式团队组织形式（</a:t>
            </a:r>
            <a:r>
              <a:rPr lang="en-US" altLang="zh-CN" sz="1400" b="1" dirty="0" smtClean="0">
                <a:solidFill>
                  <a:srgbClr val="002060"/>
                </a:solidFill>
              </a:rPr>
              <a:t>Matrix group</a:t>
            </a:r>
            <a:r>
              <a:rPr lang="zh-CN" altLang="en-US" sz="1400" b="1" dirty="0" smtClean="0">
                <a:solidFill>
                  <a:srgbClr val="002060"/>
                </a:solidFill>
              </a:rPr>
              <a:t>）：</a:t>
            </a:r>
            <a:r>
              <a:rPr lang="en-US" altLang="zh-CN" sz="1400" b="1" dirty="0" smtClean="0">
                <a:solidFill>
                  <a:srgbClr val="002060"/>
                </a:solidFill>
              </a:rPr>
              <a:t>60</a:t>
            </a:r>
            <a:r>
              <a:rPr lang="zh-CN" altLang="zh-CN" sz="1400" b="1" dirty="0" smtClean="0">
                <a:solidFill>
                  <a:srgbClr val="002060"/>
                </a:solidFill>
              </a:rPr>
              <a:t>名学生分为</a:t>
            </a:r>
            <a:r>
              <a:rPr lang="en-US" altLang="zh-CN" sz="1400" b="1" dirty="0" smtClean="0">
                <a:solidFill>
                  <a:srgbClr val="002060"/>
                </a:solidFill>
              </a:rPr>
              <a:t>5</a:t>
            </a:r>
            <a:r>
              <a:rPr lang="zh-CN" altLang="zh-CN" sz="1400" b="1" dirty="0" smtClean="0">
                <a:solidFill>
                  <a:srgbClr val="002060"/>
                </a:solidFill>
              </a:rPr>
              <a:t>个产品品牌组，各完成一套斯特林发动机的加工和装配调试。</a:t>
            </a:r>
            <a:r>
              <a:rPr lang="zh-CN" altLang="en-US" sz="1400" b="1" dirty="0">
                <a:solidFill>
                  <a:srgbClr val="002060"/>
                </a:solidFill>
              </a:rPr>
              <a:t>学习</a:t>
            </a:r>
            <a:r>
              <a:rPr lang="zh-CN" altLang="en-US" sz="1400" b="1" dirty="0" smtClean="0">
                <a:solidFill>
                  <a:srgbClr val="002060"/>
                </a:solidFill>
              </a:rPr>
              <a:t>品牌运营环节。</a:t>
            </a:r>
            <a:endParaRPr lang="en-US" altLang="zh-CN" sz="1400" b="1" dirty="0" smtClean="0">
              <a:solidFill>
                <a:srgbClr val="002060"/>
              </a:solidFill>
            </a:endParaRPr>
          </a:p>
          <a:p>
            <a:pPr marL="285750" indent="-285750">
              <a:buFont typeface="Wingdings" panose="05000000000000000000" pitchFamily="2" charset="2"/>
              <a:buChar char="Ø"/>
            </a:pPr>
            <a:r>
              <a:rPr lang="zh-CN" altLang="en-US" sz="1400" b="1" dirty="0" smtClean="0">
                <a:solidFill>
                  <a:srgbClr val="002060"/>
                </a:solidFill>
              </a:rPr>
              <a:t>工艺与工具</a:t>
            </a:r>
            <a:r>
              <a:rPr lang="en-US" altLang="zh-CN" sz="1400" b="1" dirty="0" smtClean="0">
                <a:solidFill>
                  <a:srgbClr val="002060"/>
                </a:solidFill>
              </a:rPr>
              <a:t>-</a:t>
            </a:r>
            <a:r>
              <a:rPr lang="zh-CN" altLang="en-US" sz="1400" b="1" dirty="0" smtClean="0">
                <a:solidFill>
                  <a:srgbClr val="002060"/>
                </a:solidFill>
              </a:rPr>
              <a:t>学习与实践：</a:t>
            </a:r>
            <a:r>
              <a:rPr lang="zh-CN" altLang="zh-CN" sz="1400" b="1" dirty="0" smtClean="0">
                <a:solidFill>
                  <a:srgbClr val="002060"/>
                </a:solidFill>
              </a:rPr>
              <a:t>品牌组内学生还分为</a:t>
            </a:r>
            <a:r>
              <a:rPr lang="zh-CN" altLang="zh-CN" sz="1400" b="1" u="sng" dirty="0" smtClean="0">
                <a:solidFill>
                  <a:srgbClr val="002060"/>
                </a:solidFill>
              </a:rPr>
              <a:t>产品经理、现场管理员、物料管理员、装配工程师，</a:t>
            </a:r>
            <a:r>
              <a:rPr lang="zh-CN" altLang="zh-CN" sz="1400" b="1" dirty="0" smtClean="0">
                <a:solidFill>
                  <a:srgbClr val="002060"/>
                </a:solidFill>
              </a:rPr>
              <a:t>并包含</a:t>
            </a:r>
            <a:r>
              <a:rPr lang="en-US" altLang="zh-CN" sz="1400" b="1" dirty="0" smtClean="0">
                <a:solidFill>
                  <a:srgbClr val="002060"/>
                </a:solidFill>
              </a:rPr>
              <a:t>5</a:t>
            </a:r>
            <a:r>
              <a:rPr lang="zh-CN" altLang="zh-CN" sz="1400" b="1" dirty="0" smtClean="0">
                <a:solidFill>
                  <a:srgbClr val="002060"/>
                </a:solidFill>
              </a:rPr>
              <a:t>个加工工艺的制造专员：</a:t>
            </a:r>
            <a:r>
              <a:rPr lang="zh-CN" altLang="zh-CN" sz="1400" b="1" u="sng" dirty="0" smtClean="0">
                <a:solidFill>
                  <a:srgbClr val="002060"/>
                </a:solidFill>
              </a:rPr>
              <a:t>激光切割、</a:t>
            </a:r>
            <a:r>
              <a:rPr lang="en-US" altLang="zh-CN" sz="1400" b="1" u="sng" dirty="0" smtClean="0">
                <a:solidFill>
                  <a:srgbClr val="002060"/>
                </a:solidFill>
              </a:rPr>
              <a:t>3D</a:t>
            </a:r>
            <a:r>
              <a:rPr lang="zh-CN" altLang="zh-CN" sz="1400" b="1" u="sng" dirty="0" smtClean="0">
                <a:solidFill>
                  <a:srgbClr val="002060"/>
                </a:solidFill>
              </a:rPr>
              <a:t>打印、数控铣、数控车，以及金属线切割，</a:t>
            </a:r>
            <a:r>
              <a:rPr lang="zh-CN" altLang="zh-CN" sz="1400" b="1" dirty="0" smtClean="0">
                <a:solidFill>
                  <a:srgbClr val="002060"/>
                </a:solidFill>
              </a:rPr>
              <a:t>在各个制造车间进行学习（</a:t>
            </a:r>
            <a:r>
              <a:rPr lang="en-US" altLang="zh-CN" sz="1400" b="1" dirty="0" smtClean="0">
                <a:solidFill>
                  <a:srgbClr val="002060"/>
                </a:solidFill>
              </a:rPr>
              <a:t>learning</a:t>
            </a:r>
            <a:r>
              <a:rPr lang="zh-CN" altLang="zh-CN" sz="1400" b="1" dirty="0" smtClean="0">
                <a:solidFill>
                  <a:srgbClr val="002060"/>
                </a:solidFill>
              </a:rPr>
              <a:t>）和实践（</a:t>
            </a:r>
            <a:r>
              <a:rPr lang="en-US" altLang="zh-CN" sz="1400" b="1" dirty="0" smtClean="0">
                <a:solidFill>
                  <a:srgbClr val="002060"/>
                </a:solidFill>
              </a:rPr>
              <a:t>experimenting</a:t>
            </a:r>
            <a:r>
              <a:rPr lang="zh-CN" altLang="zh-CN" sz="1400" b="1" dirty="0" smtClean="0">
                <a:solidFill>
                  <a:srgbClr val="002060"/>
                </a:solidFill>
              </a:rPr>
              <a:t>）。</a:t>
            </a:r>
            <a:r>
              <a:rPr lang="zh-CN" altLang="en-US" sz="1400" b="1" dirty="0" smtClean="0">
                <a:solidFill>
                  <a:srgbClr val="002060"/>
                </a:solidFill>
              </a:rPr>
              <a:t>了解生产制造环节。</a:t>
            </a:r>
            <a:endParaRPr lang="zh-CN" altLang="en-US" sz="1400" b="1" dirty="0">
              <a:solidFill>
                <a:srgbClr val="002060"/>
              </a:solidFill>
            </a:endParaRPr>
          </a:p>
        </p:txBody>
      </p:sp>
      <p:sp>
        <p:nvSpPr>
          <p:cNvPr id="14" name="剪去对角的矩形 13"/>
          <p:cNvSpPr/>
          <p:nvPr/>
        </p:nvSpPr>
        <p:spPr>
          <a:xfrm>
            <a:off x="0" y="111886"/>
            <a:ext cx="6143636" cy="531032"/>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项目名称：斯特林发动机的制造与调试</a:t>
            </a:r>
          </a:p>
        </p:txBody>
      </p:sp>
      <p:sp>
        <p:nvSpPr>
          <p:cNvPr id="8" name="剪去对角的矩形 7"/>
          <p:cNvSpPr/>
          <p:nvPr/>
        </p:nvSpPr>
        <p:spPr>
          <a:xfrm>
            <a:off x="5644134" y="2951311"/>
            <a:ext cx="3440430" cy="477689"/>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学生根据实验资料绘制渲染的运动仿真图</a:t>
            </a:r>
            <a:endParaRPr lang="zh-CN" altLang="en-US" b="1" dirty="0"/>
          </a:p>
        </p:txBody>
      </p:sp>
      <p:sp>
        <p:nvSpPr>
          <p:cNvPr id="9" name="剪去对角的矩形 8"/>
          <p:cNvSpPr/>
          <p:nvPr/>
        </p:nvSpPr>
        <p:spPr>
          <a:xfrm>
            <a:off x="0" y="6380312"/>
            <a:ext cx="5000628" cy="477689"/>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学生完成训练后总结提炼的链条流程图</a:t>
            </a:r>
            <a:endParaRPr lang="zh-CN" altLang="en-US" sz="2000" b="1" dirty="0"/>
          </a:p>
        </p:txBody>
      </p:sp>
      <p:pic>
        <p:nvPicPr>
          <p:cNvPr id="1027" name="Picture 3"/>
          <p:cNvPicPr>
            <a:picLocks noChangeAspect="1" noChangeArrowheads="1"/>
          </p:cNvPicPr>
          <p:nvPr/>
        </p:nvPicPr>
        <p:blipFill>
          <a:blip r:embed="rId3"/>
          <a:srcRect/>
          <a:stretch>
            <a:fillRect/>
          </a:stretch>
        </p:blipFill>
        <p:spPr bwMode="auto">
          <a:xfrm>
            <a:off x="6000760" y="570811"/>
            <a:ext cx="2928958" cy="2251214"/>
          </a:xfrm>
          <a:prstGeom prst="rect">
            <a:avLst/>
          </a:prstGeom>
          <a:noFill/>
          <a:ln w="9525">
            <a:noFill/>
            <a:miter lim="800000"/>
            <a:headEnd/>
            <a:tailEnd/>
          </a:ln>
          <a:effectLst/>
        </p:spPr>
      </p:pic>
    </p:spTree>
    <p:extLst>
      <p:ext uri="{BB962C8B-B14F-4D97-AF65-F5344CB8AC3E}">
        <p14:creationId xmlns="" xmlns:p14="http://schemas.microsoft.com/office/powerpoint/2010/main" val="1262272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500042"/>
            <a:ext cx="7043758" cy="582594"/>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rtlCol="0">
            <a:normAutofit/>
          </a:bodyPr>
          <a:lstStyle/>
          <a:p>
            <a:pPr algn="l" eaLnBrk="1" fontAlgn="auto" hangingPunct="1">
              <a:spcAft>
                <a:spcPts val="0"/>
              </a:spcAft>
              <a:defRPr/>
            </a:pPr>
            <a:r>
              <a:rPr lang="zh-CN" altLang="en-US" sz="2800" b="1" dirty="0" smtClean="0"/>
              <a:t>因材施教的多模块</a:t>
            </a:r>
            <a:r>
              <a:rPr lang="en-US" altLang="zh-CN" sz="2800" b="1" dirty="0" smtClean="0"/>
              <a:t>EDA</a:t>
            </a:r>
            <a:r>
              <a:rPr lang="zh-CN" altLang="en-US" sz="2800" b="1" dirty="0" smtClean="0"/>
              <a:t>实践教学平台</a:t>
            </a:r>
          </a:p>
        </p:txBody>
      </p:sp>
      <p:sp>
        <p:nvSpPr>
          <p:cNvPr id="3" name="内容占位符 2"/>
          <p:cNvSpPr>
            <a:spLocks noGrp="1"/>
          </p:cNvSpPr>
          <p:nvPr>
            <p:ph idx="1"/>
          </p:nvPr>
        </p:nvSpPr>
        <p:spPr>
          <a:xfrm>
            <a:off x="571472" y="1214423"/>
            <a:ext cx="7786742" cy="1500197"/>
          </a:xfrm>
        </p:spPr>
        <p:txBody>
          <a:bodyPr rtlCol="0">
            <a:noAutofit/>
          </a:bodyPr>
          <a:lstStyle/>
          <a:p>
            <a:pPr>
              <a:defRPr/>
            </a:pPr>
            <a:r>
              <a:rPr lang="zh-CN" altLang="en-US" sz="1800" b="1" dirty="0" smtClean="0">
                <a:solidFill>
                  <a:srgbClr val="002060"/>
                </a:solidFill>
                <a:latin typeface="楷体" pitchFamily="49" charset="-122"/>
                <a:ea typeface="楷体" pitchFamily="49" charset="-122"/>
              </a:rPr>
              <a:t>具备明确的教学目标，即掌握电子产品的设计、制造的流程和基本方法、具备简单电子产品原型样机的设计和制造能力、培养和锻炼工程意识和科学作风；</a:t>
            </a:r>
            <a:endParaRPr lang="en-US" altLang="zh-CN" sz="1800" b="1" dirty="0" smtClean="0">
              <a:solidFill>
                <a:srgbClr val="002060"/>
              </a:solidFill>
              <a:latin typeface="楷体" pitchFamily="49" charset="-122"/>
              <a:ea typeface="楷体" pitchFamily="49" charset="-122"/>
            </a:endParaRPr>
          </a:p>
          <a:p>
            <a:pPr>
              <a:defRPr/>
            </a:pPr>
            <a:r>
              <a:rPr lang="zh-CN" altLang="en-US" sz="1800" b="1" dirty="0" smtClean="0">
                <a:solidFill>
                  <a:srgbClr val="002060"/>
                </a:solidFill>
                <a:latin typeface="楷体" pitchFamily="49" charset="-122"/>
                <a:ea typeface="楷体" pitchFamily="49" charset="-122"/>
              </a:rPr>
              <a:t>具备明确的教学评定来证明学生已经取得学习成果，即学生作品或模块的设计和制作结果以及参加比赛的成绩。</a:t>
            </a:r>
          </a:p>
        </p:txBody>
      </p:sp>
      <p:pic>
        <p:nvPicPr>
          <p:cNvPr id="4" name="Picture 2"/>
          <p:cNvPicPr>
            <a:picLocks noChangeAspect="1" noChangeArrowheads="1"/>
          </p:cNvPicPr>
          <p:nvPr/>
        </p:nvPicPr>
        <p:blipFill>
          <a:blip r:embed="rId2"/>
          <a:srcRect/>
          <a:stretch>
            <a:fillRect/>
          </a:stretch>
        </p:blipFill>
        <p:spPr>
          <a:xfrm>
            <a:off x="4500562" y="2857496"/>
            <a:ext cx="4459418" cy="3343960"/>
          </a:xfrm>
          <a:prstGeom prst="rect">
            <a:avLst/>
          </a:prstGeom>
          <a:noFill/>
        </p:spPr>
      </p:pic>
      <p:sp>
        <p:nvSpPr>
          <p:cNvPr id="6" name="内容占位符 2"/>
          <p:cNvSpPr txBox="1">
            <a:spLocks/>
          </p:cNvSpPr>
          <p:nvPr/>
        </p:nvSpPr>
        <p:spPr>
          <a:xfrm>
            <a:off x="571472" y="2714620"/>
            <a:ext cx="3786214" cy="3786214"/>
          </a:xfrm>
          <a:prstGeom prst="rect">
            <a:avLst/>
          </a:prstGeom>
        </p:spPr>
        <p:txBody>
          <a:bodyPr vert="horz" lIns="91440" tIns="45720" rIns="91440" bIns="45720" rtlCol="0">
            <a:noAutofit/>
          </a:bodyPr>
          <a:lstStyle/>
          <a:p>
            <a:pPr marL="342900" lvl="0" indent="-342900">
              <a:spcBef>
                <a:spcPct val="20000"/>
              </a:spcBef>
              <a:buFont typeface="Arial" pitchFamily="34" charset="0"/>
              <a:buChar char="•"/>
              <a:defRPr/>
            </a:pPr>
            <a:r>
              <a:rPr lang="zh-CN" altLang="en-US" b="1" dirty="0" smtClean="0">
                <a:solidFill>
                  <a:srgbClr val="002060"/>
                </a:solidFill>
                <a:latin typeface="楷体" pitchFamily="49" charset="-122"/>
                <a:ea typeface="楷体" pitchFamily="49" charset="-122"/>
              </a:rPr>
              <a:t>教学过程要求参加实验的每个学生都能独立完成从电路原理仿真、印制电路板设计与制造直到元器件检测、焊接、安装、调试，体验产品设计制造的全过程。</a:t>
            </a:r>
          </a:p>
          <a:p>
            <a:pPr marL="342900" lvl="0" indent="-342900">
              <a:spcBef>
                <a:spcPct val="20000"/>
              </a:spcBef>
              <a:buFont typeface="Arial" pitchFamily="34" charset="0"/>
              <a:buChar char="•"/>
              <a:defRPr/>
            </a:pPr>
            <a:r>
              <a:rPr lang="zh-CN" altLang="en-US" b="1" dirty="0" smtClean="0">
                <a:solidFill>
                  <a:srgbClr val="002060"/>
                </a:solidFill>
                <a:latin typeface="楷体" pitchFamily="49" charset="-122"/>
                <a:ea typeface="楷体" pitchFamily="49" charset="-122"/>
              </a:rPr>
              <a:t>包括核心控制模块、电源模块、传感模块、驱动模块等组成部分，学生既可以将自己设计、制造的模块和标准模块组合构造系统，也可以团队合作用自制模块构建系统。有效地提高了学生的学习兴趣和学习主动性，形成主动高效的学习模式。</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54032"/>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normAutofit/>
          </a:bodyPr>
          <a:lstStyle/>
          <a:p>
            <a:pPr algn="l"/>
            <a:r>
              <a:rPr lang="zh-CN" altLang="en-US" sz="3200" b="1" dirty="0">
                <a:solidFill>
                  <a:srgbClr val="002060"/>
                </a:solidFill>
              </a:rPr>
              <a:t>互联网</a:t>
            </a:r>
            <a:r>
              <a:rPr lang="en-US" altLang="zh-CN" sz="3200" b="1" dirty="0">
                <a:solidFill>
                  <a:srgbClr val="002060"/>
                </a:solidFill>
              </a:rPr>
              <a:t>+</a:t>
            </a:r>
            <a:r>
              <a:rPr lang="zh-CN" altLang="en-US" sz="3200" b="1" dirty="0">
                <a:solidFill>
                  <a:srgbClr val="002060"/>
                </a:solidFill>
              </a:rPr>
              <a:t>实验室教学</a:t>
            </a:r>
            <a:r>
              <a:rPr lang="zh-CN" altLang="en-US" sz="3200" b="1" dirty="0" smtClean="0">
                <a:solidFill>
                  <a:srgbClr val="002060"/>
                </a:solidFill>
              </a:rPr>
              <a:t>改革规划</a:t>
            </a:r>
            <a:endParaRPr lang="zh-CN" altLang="en-US" sz="3200" b="1" dirty="0">
              <a:solidFill>
                <a:srgbClr val="002060"/>
              </a:solidFill>
            </a:endParaRPr>
          </a:p>
        </p:txBody>
      </p:sp>
      <p:sp>
        <p:nvSpPr>
          <p:cNvPr id="3" name="内容占位符 2"/>
          <p:cNvSpPr>
            <a:spLocks noGrp="1"/>
          </p:cNvSpPr>
          <p:nvPr>
            <p:ph idx="1"/>
          </p:nvPr>
        </p:nvSpPr>
        <p:spPr>
          <a:xfrm>
            <a:off x="285720" y="928670"/>
            <a:ext cx="7072362" cy="2786082"/>
          </a:xfrm>
        </p:spPr>
        <p:txBody>
          <a:bodyPr>
            <a:normAutofit lnSpcReduction="10000"/>
          </a:bodyPr>
          <a:lstStyle/>
          <a:p>
            <a:pPr>
              <a:lnSpc>
                <a:spcPct val="120000"/>
              </a:lnSpc>
            </a:pPr>
            <a:r>
              <a:rPr lang="zh-CN" altLang="en-US" sz="1800" b="1" dirty="0" smtClean="0">
                <a:solidFill>
                  <a:srgbClr val="002060"/>
                </a:solidFill>
                <a:latin typeface="Times New Roman" pitchFamily="18" charset="0"/>
                <a:ea typeface="楷体" pitchFamily="49" charset="-122"/>
                <a:cs typeface="Times New Roman" pitchFamily="18" charset="0"/>
              </a:rPr>
              <a:t>智能硬件与智能系统</a:t>
            </a:r>
            <a:endParaRPr lang="en-US" altLang="zh-CN" sz="1800" b="1" dirty="0" smtClean="0">
              <a:solidFill>
                <a:srgbClr val="002060"/>
              </a:solidFill>
              <a:latin typeface="Times New Roman" pitchFamily="18" charset="0"/>
              <a:ea typeface="楷体" pitchFamily="49" charset="-122"/>
              <a:cs typeface="Times New Roman" pitchFamily="18" charset="0"/>
            </a:endParaRPr>
          </a:p>
          <a:p>
            <a:pPr lvl="1">
              <a:lnSpc>
                <a:spcPct val="120000"/>
              </a:lnSpc>
            </a:pPr>
            <a:r>
              <a:rPr lang="zh-CN" altLang="en-US" sz="1600" b="1" dirty="0" smtClean="0">
                <a:solidFill>
                  <a:srgbClr val="002060"/>
                </a:solidFill>
                <a:latin typeface="Times New Roman" pitchFamily="18" charset="0"/>
                <a:ea typeface="楷体" pitchFamily="49" charset="-122"/>
                <a:cs typeface="Times New Roman" pitchFamily="18" charset="0"/>
              </a:rPr>
              <a:t>目标</a:t>
            </a:r>
            <a:r>
              <a:rPr lang="zh-CN" altLang="en-US" sz="1600" b="1" dirty="0">
                <a:solidFill>
                  <a:srgbClr val="002060"/>
                </a:solidFill>
                <a:latin typeface="Times New Roman" pitchFamily="18" charset="0"/>
                <a:ea typeface="楷体" pitchFamily="49" charset="-122"/>
                <a:cs typeface="Times New Roman" pitchFamily="18" charset="0"/>
              </a:rPr>
              <a:t>：一项具有创意的智能硬件或系统</a:t>
            </a:r>
            <a:endParaRPr lang="en-US" altLang="zh-CN" sz="1600" b="1" dirty="0">
              <a:solidFill>
                <a:srgbClr val="002060"/>
              </a:solidFill>
              <a:latin typeface="Times New Roman" pitchFamily="18" charset="0"/>
              <a:ea typeface="楷体" pitchFamily="49" charset="-122"/>
              <a:cs typeface="Times New Roman" pitchFamily="18" charset="0"/>
            </a:endParaRPr>
          </a:p>
          <a:p>
            <a:pPr lvl="1">
              <a:lnSpc>
                <a:spcPct val="120000"/>
              </a:lnSpc>
            </a:pPr>
            <a:r>
              <a:rPr lang="zh-CN" altLang="en-US" sz="1600" b="1" dirty="0">
                <a:solidFill>
                  <a:srgbClr val="002060"/>
                </a:solidFill>
                <a:latin typeface="Times New Roman" pitchFamily="18" charset="0"/>
                <a:ea typeface="楷体" pitchFamily="49" charset="-122"/>
                <a:cs typeface="Times New Roman" pitchFamily="18" charset="0"/>
              </a:rPr>
              <a:t>能力：电子设计、组装调试、计算机编程、演示和展示，团队协作</a:t>
            </a:r>
            <a:endParaRPr lang="en-US" altLang="zh-CN" sz="1600" b="1" dirty="0">
              <a:solidFill>
                <a:srgbClr val="002060"/>
              </a:solidFill>
              <a:latin typeface="Times New Roman" pitchFamily="18" charset="0"/>
              <a:ea typeface="楷体" pitchFamily="49" charset="-122"/>
              <a:cs typeface="Times New Roman" pitchFamily="18" charset="0"/>
            </a:endParaRPr>
          </a:p>
          <a:p>
            <a:pPr lvl="1">
              <a:lnSpc>
                <a:spcPct val="120000"/>
              </a:lnSpc>
            </a:pPr>
            <a:r>
              <a:rPr lang="zh-CN" altLang="en-US" sz="1600" b="1" dirty="0" smtClean="0">
                <a:solidFill>
                  <a:srgbClr val="002060"/>
                </a:solidFill>
                <a:latin typeface="Times New Roman" pitchFamily="18" charset="0"/>
                <a:ea typeface="楷体" pitchFamily="49" charset="-122"/>
                <a:cs typeface="Times New Roman" pitchFamily="18" charset="0"/>
              </a:rPr>
              <a:t>选课：全校学生 ，春秋季选修，加入选作自选项目环节</a:t>
            </a:r>
            <a:endParaRPr lang="en-US" altLang="zh-CN" sz="1600" b="1" dirty="0" smtClean="0">
              <a:solidFill>
                <a:srgbClr val="002060"/>
              </a:solidFill>
              <a:latin typeface="Times New Roman" pitchFamily="18" charset="0"/>
              <a:ea typeface="楷体" pitchFamily="49" charset="-122"/>
              <a:cs typeface="Times New Roman" pitchFamily="18" charset="0"/>
            </a:endParaRPr>
          </a:p>
          <a:p>
            <a:pPr>
              <a:lnSpc>
                <a:spcPct val="120000"/>
              </a:lnSpc>
            </a:pPr>
            <a:r>
              <a:rPr lang="zh-CN" altLang="en-US" sz="1800" b="1" dirty="0" smtClean="0">
                <a:solidFill>
                  <a:srgbClr val="002060"/>
                </a:solidFill>
                <a:latin typeface="Times New Roman" pitchFamily="18" charset="0"/>
                <a:ea typeface="楷体" pitchFamily="49" charset="-122"/>
                <a:cs typeface="Times New Roman" pitchFamily="18" charset="0"/>
              </a:rPr>
              <a:t>创新点：</a:t>
            </a:r>
            <a:endParaRPr lang="en-US" altLang="zh-CN" sz="1800" b="1" dirty="0" smtClean="0">
              <a:solidFill>
                <a:srgbClr val="002060"/>
              </a:solidFill>
              <a:latin typeface="Times New Roman" pitchFamily="18" charset="0"/>
              <a:ea typeface="楷体" pitchFamily="49" charset="-122"/>
              <a:cs typeface="Times New Roman" pitchFamily="18" charset="0"/>
            </a:endParaRPr>
          </a:p>
          <a:p>
            <a:pPr lvl="1">
              <a:lnSpc>
                <a:spcPct val="120000"/>
              </a:lnSpc>
            </a:pPr>
            <a:r>
              <a:rPr lang="zh-CN" altLang="en-US" sz="1600" b="1" dirty="0" smtClean="0">
                <a:solidFill>
                  <a:srgbClr val="002060"/>
                </a:solidFill>
                <a:latin typeface="Times New Roman" pitchFamily="18" charset="0"/>
                <a:ea typeface="楷体" pitchFamily="49" charset="-122"/>
                <a:cs typeface="Times New Roman" pitchFamily="18" charset="0"/>
              </a:rPr>
              <a:t>结合电子工艺实践、互联网</a:t>
            </a:r>
            <a:r>
              <a:rPr lang="en-US" altLang="zh-CN" sz="1600" b="1" dirty="0" smtClean="0">
                <a:solidFill>
                  <a:srgbClr val="002060"/>
                </a:solidFill>
                <a:latin typeface="Times New Roman" pitchFamily="18" charset="0"/>
                <a:ea typeface="楷体" pitchFamily="49" charset="-122"/>
                <a:cs typeface="Times New Roman" pitchFamily="18" charset="0"/>
              </a:rPr>
              <a:t>+</a:t>
            </a:r>
            <a:r>
              <a:rPr lang="zh-CN" altLang="en-US" sz="1600" b="1" dirty="0" smtClean="0">
                <a:solidFill>
                  <a:srgbClr val="002060"/>
                </a:solidFill>
                <a:latin typeface="Times New Roman" pitchFamily="18" charset="0"/>
                <a:ea typeface="楷体" pitchFamily="49" charset="-122"/>
                <a:cs typeface="Times New Roman" pitchFamily="18" charset="0"/>
              </a:rPr>
              <a:t>技术，云</a:t>
            </a:r>
            <a:r>
              <a:rPr lang="en-US" altLang="zh-CN" sz="1600" b="1" dirty="0" smtClean="0">
                <a:solidFill>
                  <a:srgbClr val="002060"/>
                </a:solidFill>
                <a:latin typeface="Times New Roman" pitchFamily="18" charset="0"/>
                <a:ea typeface="楷体" pitchFamily="49" charset="-122"/>
                <a:cs typeface="Times New Roman" pitchFamily="18" charset="0"/>
              </a:rPr>
              <a:t>+</a:t>
            </a:r>
            <a:r>
              <a:rPr lang="zh-CN" altLang="en-US" sz="1600" b="1" dirty="0" smtClean="0">
                <a:solidFill>
                  <a:srgbClr val="002060"/>
                </a:solidFill>
                <a:latin typeface="Times New Roman" pitchFamily="18" charset="0"/>
                <a:ea typeface="楷体" pitchFamily="49" charset="-122"/>
                <a:cs typeface="Times New Roman" pitchFamily="18" charset="0"/>
              </a:rPr>
              <a:t>大数据</a:t>
            </a:r>
            <a:endParaRPr lang="en-US" altLang="zh-CN" sz="1600" b="1" dirty="0" smtClean="0">
              <a:solidFill>
                <a:srgbClr val="002060"/>
              </a:solidFill>
              <a:latin typeface="Times New Roman" pitchFamily="18" charset="0"/>
              <a:ea typeface="楷体" pitchFamily="49" charset="-122"/>
              <a:cs typeface="Times New Roman" pitchFamily="18" charset="0"/>
            </a:endParaRPr>
          </a:p>
          <a:p>
            <a:pPr lvl="1">
              <a:lnSpc>
                <a:spcPct val="120000"/>
              </a:lnSpc>
            </a:pPr>
            <a:r>
              <a:rPr lang="zh-CN" altLang="en-US" sz="1600" b="1" dirty="0" smtClean="0">
                <a:solidFill>
                  <a:srgbClr val="002060"/>
                </a:solidFill>
                <a:latin typeface="Times New Roman" pitchFamily="18" charset="0"/>
                <a:ea typeface="楷体" pitchFamily="49" charset="-122"/>
                <a:cs typeface="Times New Roman" pitchFamily="18" charset="0"/>
              </a:rPr>
              <a:t>以</a:t>
            </a:r>
            <a:r>
              <a:rPr lang="zh-CN" altLang="en-US" sz="1600" b="1" dirty="0">
                <a:solidFill>
                  <a:srgbClr val="002060"/>
                </a:solidFill>
                <a:latin typeface="Times New Roman" pitchFamily="18" charset="0"/>
                <a:ea typeface="楷体" pitchFamily="49" charset="-122"/>
                <a:cs typeface="Times New Roman" pitchFamily="18" charset="0"/>
              </a:rPr>
              <a:t>智能硬件应用为基点，进一步延伸至人工智能，讲述智能硬件与智能系统设计和实现</a:t>
            </a:r>
            <a:r>
              <a:rPr lang="zh-CN" altLang="en-US" sz="1600" b="1" dirty="0" smtClean="0">
                <a:solidFill>
                  <a:srgbClr val="002060"/>
                </a:solidFill>
                <a:latin typeface="Times New Roman" pitchFamily="18" charset="0"/>
                <a:ea typeface="楷体" pitchFamily="49" charset="-122"/>
                <a:cs typeface="Times New Roman" pitchFamily="18" charset="0"/>
              </a:rPr>
              <a:t>。</a:t>
            </a:r>
            <a:endParaRPr lang="zh-CN" altLang="en-US" sz="1600" b="1" dirty="0">
              <a:solidFill>
                <a:srgbClr val="002060"/>
              </a:solidFill>
              <a:latin typeface="Times New Roman" pitchFamily="18" charset="0"/>
              <a:ea typeface="楷体" pitchFamily="49" charset="-122"/>
              <a:cs typeface="Times New Roman" pitchFamily="18" charset="0"/>
            </a:endParaRPr>
          </a:p>
        </p:txBody>
      </p:sp>
      <p:pic>
        <p:nvPicPr>
          <p:cNvPr id="4" name="内容占位符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429520" y="214290"/>
            <a:ext cx="1366182" cy="3572599"/>
          </a:xfrm>
          <a:prstGeom prst="rect">
            <a:avLst/>
          </a:prstGeom>
        </p:spPr>
      </p:pic>
      <p:pic>
        <p:nvPicPr>
          <p:cNvPr id="5" name="图片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400000">
            <a:off x="5175255" y="4413244"/>
            <a:ext cx="2794018" cy="1571636"/>
          </a:xfrm>
          <a:prstGeom prst="rect">
            <a:avLst/>
          </a:prstGeom>
        </p:spPr>
      </p:pic>
      <p:pic>
        <p:nvPicPr>
          <p:cNvPr id="6" name="图片 5"/>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rot="5400000">
            <a:off x="6917548" y="4441038"/>
            <a:ext cx="2667017" cy="1500198"/>
          </a:xfrm>
          <a:prstGeom prst="rect">
            <a:avLst/>
          </a:prstGeom>
        </p:spPr>
      </p:pic>
      <p:sp>
        <p:nvSpPr>
          <p:cNvPr id="7" name="内容占位符 2"/>
          <p:cNvSpPr txBox="1">
            <a:spLocks/>
          </p:cNvSpPr>
          <p:nvPr/>
        </p:nvSpPr>
        <p:spPr>
          <a:xfrm>
            <a:off x="500063" y="3571876"/>
            <a:ext cx="5143507" cy="250033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清华超脑 </a:t>
            </a:r>
            <a:r>
              <a:rPr kumimoji="0" lang="en-US" altLang="zh-CN"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THU-Brain</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提供计算视觉</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CV</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，机器人通过网络联通</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大脑</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提供视觉感知能力</a:t>
            </a:r>
            <a:endPar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提供语音识别，机器人通过网络联通</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大脑</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提供语音控制能力</a:t>
            </a:r>
            <a:endPar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6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教学</a:t>
            </a:r>
            <a:endParaRPr kumimoji="0" lang="en-US" altLang="zh-CN" sz="16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1</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）创客团队开发一项音乐识谱，紫荆问问等云</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+APP</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应用等。</a:t>
            </a:r>
            <a:endPar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2</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SRT</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项目创新指导</a:t>
            </a:r>
            <a:endPar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辅助其它课程建设</a:t>
            </a:r>
            <a:endParaRPr kumimoji="0" lang="en-US" altLang="zh-CN"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3</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）工业概论</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大数据单元演示</a:t>
            </a:r>
            <a:endPar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4</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）实验室探究课</a:t>
            </a:r>
            <a:r>
              <a:rPr kumimoji="0" lang="en-US" altLang="zh-CN"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a:t>
            </a:r>
            <a:r>
              <a:rPr kumimoji="0" lang="zh-CN" altLang="en-US" sz="1400" b="1" i="0" u="none" strike="noStrike" kern="1200" cap="none" spc="0" normalizeH="0" baseline="0" noProof="0" dirty="0" smtClean="0">
                <a:ln>
                  <a:noFill/>
                </a:ln>
                <a:solidFill>
                  <a:srgbClr val="002060"/>
                </a:solidFill>
                <a:effectLst/>
                <a:uLnTx/>
                <a:uFillTx/>
                <a:latin typeface="Times New Roman" pitchFamily="18" charset="0"/>
                <a:ea typeface="楷体" pitchFamily="49" charset="-122"/>
                <a:cs typeface="Times New Roman" pitchFamily="18" charset="0"/>
              </a:rPr>
              <a:t>智能问答系统</a:t>
            </a:r>
            <a:endParaRPr kumimoji="0" lang="en-US" altLang="zh-CN" sz="1400" b="1" i="0" u="none" strike="noStrike" kern="1200" cap="none" spc="0" normalizeH="0" baseline="0" noProof="0" dirty="0">
              <a:ln>
                <a:noFill/>
              </a:ln>
              <a:solidFill>
                <a:srgbClr val="002060"/>
              </a:solidFill>
              <a:effectLst/>
              <a:uLnTx/>
              <a:uFillTx/>
              <a:latin typeface="Times New Roman" pitchFamily="18" charset="0"/>
              <a:ea typeface="楷体" pitchFamily="49" charset="-122"/>
              <a:cs typeface="Times New Roman" pitchFamily="18" charset="0"/>
            </a:endParaRPr>
          </a:p>
        </p:txBody>
      </p:sp>
    </p:spTree>
    <p:extLst>
      <p:ext uri="{BB962C8B-B14F-4D97-AF65-F5344CB8AC3E}">
        <p14:creationId xmlns="" xmlns:p14="http://schemas.microsoft.com/office/powerpoint/2010/main" val="2393833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28624" y="1000125"/>
            <a:ext cx="7500961" cy="538163"/>
          </a:xfrm>
        </p:spPr>
        <p:txBody>
          <a:bodyPr/>
          <a:lstStyle/>
          <a:p>
            <a:r>
              <a:rPr lang="zh-CN" altLang="en-US" sz="4000" b="1" dirty="0" smtClean="0">
                <a:solidFill>
                  <a:srgbClr val="7030A0"/>
                </a:solidFill>
              </a:rPr>
              <a:t>以功能为导向的综合型教学项目</a:t>
            </a:r>
          </a:p>
        </p:txBody>
      </p:sp>
      <p:sp>
        <p:nvSpPr>
          <p:cNvPr id="30723" name="Rectangle 3"/>
          <p:cNvSpPr>
            <a:spLocks noGrp="1" noChangeArrowheads="1"/>
          </p:cNvSpPr>
          <p:nvPr>
            <p:ph type="body" idx="1"/>
          </p:nvPr>
        </p:nvSpPr>
        <p:spPr>
          <a:xfrm>
            <a:off x="500063" y="1671638"/>
            <a:ext cx="8458200" cy="1685925"/>
          </a:xfrm>
        </p:spPr>
        <p:txBody>
          <a:bodyPr/>
          <a:lstStyle/>
          <a:p>
            <a:pPr>
              <a:lnSpc>
                <a:spcPct val="80000"/>
              </a:lnSpc>
            </a:pPr>
            <a:r>
              <a:rPr lang="zh-CN" altLang="en-US" sz="2400" b="1" smtClean="0">
                <a:latin typeface="楷体" pitchFamily="49" charset="-122"/>
                <a:ea typeface="楷体" pitchFamily="49" charset="-122"/>
              </a:rPr>
              <a:t>“防爆排雷机器人”、“</a:t>
            </a:r>
            <a:r>
              <a:rPr lang="en-US" altLang="zh-CN" sz="2400" b="1" smtClean="0">
                <a:latin typeface="楷体" pitchFamily="49" charset="-122"/>
                <a:ea typeface="楷体" pitchFamily="49" charset="-122"/>
              </a:rPr>
              <a:t>3D</a:t>
            </a:r>
            <a:r>
              <a:rPr lang="zh-CN" altLang="en-US" sz="2400" b="1" smtClean="0">
                <a:latin typeface="楷体" pitchFamily="49" charset="-122"/>
                <a:ea typeface="楷体" pitchFamily="49" charset="-122"/>
              </a:rPr>
              <a:t>打印” “智能家居”等教学项目综合机、电、测、控、管理等学科与一体</a:t>
            </a:r>
          </a:p>
          <a:p>
            <a:pPr>
              <a:lnSpc>
                <a:spcPct val="80000"/>
              </a:lnSpc>
            </a:pPr>
            <a:r>
              <a:rPr lang="zh-CN" altLang="en-US" sz="2400" b="1" smtClean="0">
                <a:latin typeface="楷体" pitchFamily="49" charset="-122"/>
                <a:ea typeface="楷体" pitchFamily="49" charset="-122"/>
              </a:rPr>
              <a:t>赛课结合的教学模式</a:t>
            </a:r>
          </a:p>
          <a:p>
            <a:pPr>
              <a:lnSpc>
                <a:spcPct val="80000"/>
              </a:lnSpc>
            </a:pPr>
            <a:r>
              <a:rPr lang="zh-CN" altLang="en-US" sz="2400" b="1" smtClean="0">
                <a:latin typeface="楷体" pitchFamily="49" charset="-122"/>
                <a:ea typeface="楷体" pitchFamily="49" charset="-122"/>
              </a:rPr>
              <a:t>培训教练，使得指导学生的队伍得到提升</a:t>
            </a:r>
          </a:p>
        </p:txBody>
      </p:sp>
      <p:sp>
        <p:nvSpPr>
          <p:cNvPr id="30724" name="Rectangle 8"/>
          <p:cNvSpPr>
            <a:spLocks noChangeArrowheads="1"/>
          </p:cNvSpPr>
          <p:nvPr/>
        </p:nvSpPr>
        <p:spPr bwMode="auto">
          <a:xfrm>
            <a:off x="228600" y="5686425"/>
            <a:ext cx="2667000" cy="457200"/>
          </a:xfrm>
          <a:prstGeom prst="rect">
            <a:avLst/>
          </a:prstGeom>
          <a:noFill/>
          <a:ln w="9525">
            <a:noFill/>
            <a:miter lim="800000"/>
            <a:headEnd/>
            <a:tailEnd/>
          </a:ln>
        </p:spPr>
        <p:txBody>
          <a:bodyPr/>
          <a:lstStyle/>
          <a:p>
            <a:pPr marL="342900" indent="-342900">
              <a:lnSpc>
                <a:spcPct val="80000"/>
              </a:lnSpc>
              <a:spcBef>
                <a:spcPct val="20000"/>
              </a:spcBef>
            </a:pPr>
            <a:r>
              <a:rPr lang="zh-CN" altLang="en-US" sz="2400"/>
              <a:t>赛道体现规则</a:t>
            </a:r>
          </a:p>
        </p:txBody>
      </p:sp>
      <p:sp>
        <p:nvSpPr>
          <p:cNvPr id="30725" name="Rectangle 9"/>
          <p:cNvSpPr>
            <a:spLocks noChangeArrowheads="1"/>
          </p:cNvSpPr>
          <p:nvPr/>
        </p:nvSpPr>
        <p:spPr bwMode="auto">
          <a:xfrm>
            <a:off x="3048000" y="5686425"/>
            <a:ext cx="2667000" cy="457200"/>
          </a:xfrm>
          <a:prstGeom prst="rect">
            <a:avLst/>
          </a:prstGeom>
          <a:noFill/>
          <a:ln w="9525">
            <a:noFill/>
            <a:miter lim="800000"/>
            <a:headEnd/>
            <a:tailEnd/>
          </a:ln>
        </p:spPr>
        <p:txBody>
          <a:bodyPr/>
          <a:lstStyle/>
          <a:p>
            <a:pPr marL="342900" indent="-342900">
              <a:lnSpc>
                <a:spcPct val="80000"/>
              </a:lnSpc>
              <a:spcBef>
                <a:spcPct val="20000"/>
              </a:spcBef>
            </a:pPr>
            <a:r>
              <a:rPr lang="zh-CN" altLang="en-US" sz="2400"/>
              <a:t>学生创意设计</a:t>
            </a:r>
          </a:p>
        </p:txBody>
      </p:sp>
      <p:sp>
        <p:nvSpPr>
          <p:cNvPr id="30726" name="Rectangle 10"/>
          <p:cNvSpPr>
            <a:spLocks noChangeArrowheads="1"/>
          </p:cNvSpPr>
          <p:nvPr/>
        </p:nvSpPr>
        <p:spPr bwMode="auto">
          <a:xfrm>
            <a:off x="6019800" y="5686425"/>
            <a:ext cx="2895600" cy="457200"/>
          </a:xfrm>
          <a:prstGeom prst="rect">
            <a:avLst/>
          </a:prstGeom>
          <a:noFill/>
          <a:ln w="9525">
            <a:noFill/>
            <a:miter lim="800000"/>
            <a:headEnd/>
            <a:tailEnd/>
          </a:ln>
        </p:spPr>
        <p:txBody>
          <a:bodyPr/>
          <a:lstStyle/>
          <a:p>
            <a:pPr marL="342900" indent="-342900">
              <a:lnSpc>
                <a:spcPct val="80000"/>
              </a:lnSpc>
              <a:spcBef>
                <a:spcPct val="20000"/>
              </a:spcBef>
            </a:pPr>
            <a:r>
              <a:rPr lang="zh-CN" altLang="en-US" sz="2400"/>
              <a:t>实训产品</a:t>
            </a:r>
          </a:p>
        </p:txBody>
      </p:sp>
      <p:pic>
        <p:nvPicPr>
          <p:cNvPr id="30727" name="Picture 10"/>
          <p:cNvPicPr>
            <a:picLocks noChangeAspect="1" noChangeArrowheads="1"/>
          </p:cNvPicPr>
          <p:nvPr/>
        </p:nvPicPr>
        <p:blipFill>
          <a:blip r:embed="rId2"/>
          <a:srcRect/>
          <a:stretch>
            <a:fillRect/>
          </a:stretch>
        </p:blipFill>
        <p:spPr bwMode="auto">
          <a:xfrm>
            <a:off x="365125" y="3333750"/>
            <a:ext cx="8778875"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ChangeArrowheads="1"/>
          </p:cNvSpPr>
          <p:nvPr/>
        </p:nvSpPr>
        <p:spPr bwMode="auto">
          <a:xfrm>
            <a:off x="357188" y="214313"/>
            <a:ext cx="4968875" cy="646112"/>
          </a:xfrm>
          <a:prstGeom prst="rect">
            <a:avLst/>
          </a:prstGeom>
          <a:noFill/>
          <a:ln w="9525" algn="ctr">
            <a:noFill/>
            <a:miter lim="800000"/>
            <a:headEnd/>
            <a:tailEnd/>
          </a:ln>
        </p:spPr>
        <p:txBody>
          <a:bodyPr>
            <a:spAutoFit/>
          </a:bodyPr>
          <a:lstStyle/>
          <a:p>
            <a:pPr algn="just"/>
            <a:r>
              <a:rPr lang="zh-CN" altLang="en-US" sz="3600" b="1">
                <a:solidFill>
                  <a:srgbClr val="002060"/>
                </a:solidFill>
                <a:latin typeface="隶书" pitchFamily="49" charset="-122"/>
                <a:ea typeface="隶书" pitchFamily="49" charset="-122"/>
              </a:rPr>
              <a:t>创新训练教学体系</a:t>
            </a:r>
            <a:endParaRPr lang="en-US" altLang="zh-CN" sz="3600" b="1">
              <a:solidFill>
                <a:srgbClr val="002060"/>
              </a:solidFill>
              <a:latin typeface="隶书" pitchFamily="49" charset="-122"/>
              <a:ea typeface="隶书" pitchFamily="49" charset="-122"/>
            </a:endParaRPr>
          </a:p>
        </p:txBody>
      </p:sp>
      <p:grpSp>
        <p:nvGrpSpPr>
          <p:cNvPr id="2" name="Group 6"/>
          <p:cNvGrpSpPr>
            <a:grpSpLocks/>
          </p:cNvGrpSpPr>
          <p:nvPr/>
        </p:nvGrpSpPr>
        <p:grpSpPr bwMode="auto">
          <a:xfrm>
            <a:off x="971550" y="1714500"/>
            <a:ext cx="7035800" cy="4206875"/>
            <a:chOff x="795" y="960"/>
            <a:chExt cx="4773" cy="2832"/>
          </a:xfrm>
        </p:grpSpPr>
        <p:sp>
          <p:nvSpPr>
            <p:cNvPr id="118791" name="Freeform 7"/>
            <p:cNvSpPr>
              <a:spLocks noEditPoints="1"/>
            </p:cNvSpPr>
            <p:nvPr/>
          </p:nvSpPr>
          <p:spPr bwMode="gray">
            <a:xfrm>
              <a:off x="912" y="1247"/>
              <a:ext cx="3739" cy="2545"/>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w="0">
              <a:noFill/>
              <a:prstDash val="solid"/>
              <a:round/>
              <a:headEnd/>
              <a:tailEnd/>
            </a:ln>
            <a:effectLst>
              <a:outerShdw dist="206741" dir="8249373" algn="ctr" rotWithShape="0">
                <a:srgbClr val="C1D1D3">
                  <a:alpha val="50000"/>
                </a:srgbClr>
              </a:outerShdw>
            </a:effectLst>
          </p:spPr>
          <p:txBody>
            <a:bodyPr/>
            <a:lstStyle/>
            <a:p>
              <a:pPr>
                <a:defRPr/>
              </a:pPr>
              <a:endParaRPr lang="zh-CN" altLang="en-US">
                <a:latin typeface="Arial" charset="0"/>
                <a:ea typeface="宋体" charset="-122"/>
              </a:endParaRPr>
            </a:p>
          </p:txBody>
        </p:sp>
        <p:grpSp>
          <p:nvGrpSpPr>
            <p:cNvPr id="3" name="Group 8"/>
            <p:cNvGrpSpPr>
              <a:grpSpLocks/>
            </p:cNvGrpSpPr>
            <p:nvPr/>
          </p:nvGrpSpPr>
          <p:grpSpPr bwMode="auto">
            <a:xfrm>
              <a:off x="2160" y="2417"/>
              <a:ext cx="1248" cy="1279"/>
              <a:chOff x="1776" y="2417"/>
              <a:chExt cx="1248" cy="1279"/>
            </a:xfrm>
          </p:grpSpPr>
          <p:pic>
            <p:nvPicPr>
              <p:cNvPr id="31774" name="Picture 9" descr="Picture1"/>
              <p:cNvPicPr>
                <a:picLocks noChangeAspect="1" noChangeArrowheads="1"/>
              </p:cNvPicPr>
              <p:nvPr/>
            </p:nvPicPr>
            <p:blipFill>
              <a:blip r:embed="rId2"/>
              <a:srcRect/>
              <a:stretch>
                <a:fillRect/>
              </a:stretch>
            </p:blipFill>
            <p:spPr bwMode="auto">
              <a:xfrm>
                <a:off x="1776" y="3353"/>
                <a:ext cx="1248" cy="343"/>
              </a:xfrm>
              <a:prstGeom prst="rect">
                <a:avLst/>
              </a:prstGeom>
              <a:noFill/>
              <a:ln w="9525">
                <a:noFill/>
                <a:miter lim="800000"/>
                <a:headEnd/>
                <a:tailEnd/>
              </a:ln>
            </p:spPr>
          </p:pic>
          <p:sp>
            <p:nvSpPr>
              <p:cNvPr id="31775" name="Oval 10"/>
              <p:cNvSpPr>
                <a:spLocks noChangeArrowheads="1"/>
              </p:cNvSpPr>
              <p:nvPr/>
            </p:nvSpPr>
            <p:spPr bwMode="gray">
              <a:xfrm>
                <a:off x="1877" y="2417"/>
                <a:ext cx="1074" cy="107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31776" name="Oval 11"/>
              <p:cNvSpPr>
                <a:spLocks noChangeArrowheads="1"/>
              </p:cNvSpPr>
              <p:nvPr/>
            </p:nvSpPr>
            <p:spPr bwMode="gray">
              <a:xfrm>
                <a:off x="1890" y="2423"/>
                <a:ext cx="1049" cy="104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31777" name="Oval 12"/>
              <p:cNvSpPr>
                <a:spLocks noChangeArrowheads="1"/>
              </p:cNvSpPr>
              <p:nvPr/>
            </p:nvSpPr>
            <p:spPr bwMode="gray">
              <a:xfrm>
                <a:off x="1901" y="2433"/>
                <a:ext cx="998" cy="980"/>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31778" name="Oval 13"/>
              <p:cNvSpPr>
                <a:spLocks noChangeArrowheads="1"/>
              </p:cNvSpPr>
              <p:nvPr/>
            </p:nvSpPr>
            <p:spPr bwMode="gray">
              <a:xfrm>
                <a:off x="1959" y="2461"/>
                <a:ext cx="888" cy="795"/>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grpSp>
          <p:nvGrpSpPr>
            <p:cNvPr id="4" name="Group 14"/>
            <p:cNvGrpSpPr>
              <a:grpSpLocks/>
            </p:cNvGrpSpPr>
            <p:nvPr/>
          </p:nvGrpSpPr>
          <p:grpSpPr bwMode="auto">
            <a:xfrm>
              <a:off x="960" y="2188"/>
              <a:ext cx="1056" cy="1028"/>
              <a:chOff x="576" y="2188"/>
              <a:chExt cx="1056" cy="1028"/>
            </a:xfrm>
          </p:grpSpPr>
          <p:pic>
            <p:nvPicPr>
              <p:cNvPr id="31769" name="Picture 15" descr="Picture1"/>
              <p:cNvPicPr>
                <a:picLocks noChangeAspect="1" noChangeArrowheads="1"/>
              </p:cNvPicPr>
              <p:nvPr/>
            </p:nvPicPr>
            <p:blipFill>
              <a:blip r:embed="rId2"/>
              <a:srcRect/>
              <a:stretch>
                <a:fillRect/>
              </a:stretch>
            </p:blipFill>
            <p:spPr bwMode="auto">
              <a:xfrm>
                <a:off x="576" y="2924"/>
                <a:ext cx="1056" cy="292"/>
              </a:xfrm>
              <a:prstGeom prst="rect">
                <a:avLst/>
              </a:prstGeom>
              <a:noFill/>
              <a:ln w="9525">
                <a:noFill/>
                <a:miter lim="800000"/>
                <a:headEnd/>
                <a:tailEnd/>
              </a:ln>
            </p:spPr>
          </p:pic>
          <p:sp>
            <p:nvSpPr>
              <p:cNvPr id="31770" name="Oval 16"/>
              <p:cNvSpPr>
                <a:spLocks noChangeArrowheads="1"/>
              </p:cNvSpPr>
              <p:nvPr/>
            </p:nvSpPr>
            <p:spPr bwMode="gray">
              <a:xfrm>
                <a:off x="714" y="2188"/>
                <a:ext cx="860"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31771" name="Oval 17"/>
              <p:cNvSpPr>
                <a:spLocks noChangeArrowheads="1"/>
              </p:cNvSpPr>
              <p:nvPr/>
            </p:nvSpPr>
            <p:spPr bwMode="gray">
              <a:xfrm>
                <a:off x="725" y="2193"/>
                <a:ext cx="839"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31772" name="Oval 18"/>
              <p:cNvSpPr>
                <a:spLocks noChangeArrowheads="1"/>
              </p:cNvSpPr>
              <p:nvPr/>
            </p:nvSpPr>
            <p:spPr bwMode="gray">
              <a:xfrm>
                <a:off x="734" y="2201"/>
                <a:ext cx="798"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31773" name="Oval 19"/>
              <p:cNvSpPr>
                <a:spLocks noChangeArrowheads="1"/>
              </p:cNvSpPr>
              <p:nvPr/>
            </p:nvSpPr>
            <p:spPr bwMode="gray">
              <a:xfrm>
                <a:off x="780" y="2223"/>
                <a:ext cx="710"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grpSp>
          <p:nvGrpSpPr>
            <p:cNvPr id="5" name="Group 20"/>
            <p:cNvGrpSpPr>
              <a:grpSpLocks/>
            </p:cNvGrpSpPr>
            <p:nvPr/>
          </p:nvGrpSpPr>
          <p:grpSpPr bwMode="auto">
            <a:xfrm>
              <a:off x="816" y="1326"/>
              <a:ext cx="864" cy="759"/>
              <a:chOff x="432" y="1326"/>
              <a:chExt cx="864" cy="759"/>
            </a:xfrm>
          </p:grpSpPr>
          <p:pic>
            <p:nvPicPr>
              <p:cNvPr id="31764" name="Picture 21" descr="Picture1"/>
              <p:cNvPicPr>
                <a:picLocks noChangeAspect="1" noChangeArrowheads="1"/>
              </p:cNvPicPr>
              <p:nvPr/>
            </p:nvPicPr>
            <p:blipFill>
              <a:blip r:embed="rId2"/>
              <a:srcRect/>
              <a:stretch>
                <a:fillRect/>
              </a:stretch>
            </p:blipFill>
            <p:spPr bwMode="auto">
              <a:xfrm>
                <a:off x="432" y="1847"/>
                <a:ext cx="864" cy="238"/>
              </a:xfrm>
              <a:prstGeom prst="rect">
                <a:avLst/>
              </a:prstGeom>
              <a:noFill/>
              <a:ln w="9525">
                <a:noFill/>
                <a:miter lim="800000"/>
                <a:headEnd/>
                <a:tailEnd/>
              </a:ln>
            </p:spPr>
          </p:pic>
          <p:sp>
            <p:nvSpPr>
              <p:cNvPr id="31765" name="Oval 22"/>
              <p:cNvSpPr>
                <a:spLocks noChangeArrowheads="1"/>
              </p:cNvSpPr>
              <p:nvPr/>
            </p:nvSpPr>
            <p:spPr bwMode="gray">
              <a:xfrm>
                <a:off x="560" y="1326"/>
                <a:ext cx="645" cy="64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31766" name="Oval 23"/>
              <p:cNvSpPr>
                <a:spLocks noChangeArrowheads="1"/>
              </p:cNvSpPr>
              <p:nvPr/>
            </p:nvSpPr>
            <p:spPr bwMode="gray">
              <a:xfrm>
                <a:off x="568" y="1329"/>
                <a:ext cx="630" cy="63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31767" name="Oval 24"/>
              <p:cNvSpPr>
                <a:spLocks noChangeArrowheads="1"/>
              </p:cNvSpPr>
              <p:nvPr/>
            </p:nvSpPr>
            <p:spPr bwMode="gray">
              <a:xfrm>
                <a:off x="575" y="1336"/>
                <a:ext cx="599" cy="58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31768" name="Oval 25"/>
              <p:cNvSpPr>
                <a:spLocks noChangeArrowheads="1"/>
              </p:cNvSpPr>
              <p:nvPr/>
            </p:nvSpPr>
            <p:spPr bwMode="gray">
              <a:xfrm>
                <a:off x="609" y="1352"/>
                <a:ext cx="534" cy="47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grpSp>
          <p:nvGrpSpPr>
            <p:cNvPr id="6" name="Group 26"/>
            <p:cNvGrpSpPr>
              <a:grpSpLocks/>
            </p:cNvGrpSpPr>
            <p:nvPr/>
          </p:nvGrpSpPr>
          <p:grpSpPr bwMode="auto">
            <a:xfrm>
              <a:off x="1824" y="960"/>
              <a:ext cx="672" cy="522"/>
              <a:chOff x="1440" y="960"/>
              <a:chExt cx="672" cy="522"/>
            </a:xfrm>
          </p:grpSpPr>
          <p:pic>
            <p:nvPicPr>
              <p:cNvPr id="31759" name="Picture 27" descr="Picture1"/>
              <p:cNvPicPr>
                <a:picLocks noChangeAspect="1" noChangeArrowheads="1"/>
              </p:cNvPicPr>
              <p:nvPr/>
            </p:nvPicPr>
            <p:blipFill>
              <a:blip r:embed="rId2"/>
              <a:srcRect/>
              <a:stretch>
                <a:fillRect/>
              </a:stretch>
            </p:blipFill>
            <p:spPr bwMode="auto">
              <a:xfrm>
                <a:off x="1440" y="1296"/>
                <a:ext cx="672" cy="186"/>
              </a:xfrm>
              <a:prstGeom prst="rect">
                <a:avLst/>
              </a:prstGeom>
              <a:noFill/>
              <a:ln w="9525">
                <a:noFill/>
                <a:miter lim="800000"/>
                <a:headEnd/>
                <a:tailEnd/>
              </a:ln>
            </p:spPr>
          </p:pic>
          <p:sp>
            <p:nvSpPr>
              <p:cNvPr id="31760" name="Oval 28"/>
              <p:cNvSpPr>
                <a:spLocks noChangeArrowheads="1"/>
              </p:cNvSpPr>
              <p:nvPr/>
            </p:nvSpPr>
            <p:spPr bwMode="gray">
              <a:xfrm>
                <a:off x="1565" y="960"/>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31761" name="Oval 29"/>
              <p:cNvSpPr>
                <a:spLocks noChangeArrowheads="1"/>
              </p:cNvSpPr>
              <p:nvPr/>
            </p:nvSpPr>
            <p:spPr bwMode="gray">
              <a:xfrm>
                <a:off x="1571" y="962"/>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31762" name="Oval 30"/>
              <p:cNvSpPr>
                <a:spLocks noChangeArrowheads="1"/>
              </p:cNvSpPr>
              <p:nvPr/>
            </p:nvSpPr>
            <p:spPr bwMode="gray">
              <a:xfrm>
                <a:off x="1575" y="966"/>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31763" name="Oval 31"/>
              <p:cNvSpPr>
                <a:spLocks noChangeArrowheads="1"/>
              </p:cNvSpPr>
              <p:nvPr/>
            </p:nvSpPr>
            <p:spPr bwMode="gray">
              <a:xfrm>
                <a:off x="1598" y="978"/>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118816" name="Text Box 32"/>
            <p:cNvSpPr txBox="1">
              <a:spLocks noChangeArrowheads="1"/>
            </p:cNvSpPr>
            <p:nvPr/>
          </p:nvSpPr>
          <p:spPr bwMode="auto">
            <a:xfrm>
              <a:off x="1826" y="1079"/>
              <a:ext cx="684" cy="232"/>
            </a:xfrm>
            <a:prstGeom prst="rect">
              <a:avLst/>
            </a:prstGeom>
            <a:noFill/>
            <a:ln w="9525" algn="ctr">
              <a:noFill/>
              <a:miter lim="800000"/>
              <a:headEnd/>
              <a:tailEnd/>
            </a:ln>
            <a:effectLst/>
          </p:spPr>
          <p:txBody>
            <a:bodyPr wrap="none">
              <a:spAutoFit/>
            </a:bodyPr>
            <a:lstStyle/>
            <a:p>
              <a:pPr>
                <a:defRPr/>
              </a:pPr>
              <a:r>
                <a:rPr lang="zh-CN" altLang="en-US" sz="1600" b="1" dirty="0">
                  <a:solidFill>
                    <a:srgbClr val="9900CC"/>
                  </a:solidFill>
                  <a:effectLst>
                    <a:outerShdw blurRad="38100" dist="38100" dir="2700000" algn="tl">
                      <a:srgbClr val="C0C0C0"/>
                    </a:outerShdw>
                  </a:effectLst>
                  <a:latin typeface="Arial" charset="0"/>
                  <a:ea typeface="宋体" charset="-122"/>
                </a:rPr>
                <a:t>因材施教</a:t>
              </a:r>
            </a:p>
          </p:txBody>
        </p:sp>
        <p:sp>
          <p:nvSpPr>
            <p:cNvPr id="118817" name="Text Box 33"/>
            <p:cNvSpPr txBox="1">
              <a:spLocks noChangeArrowheads="1"/>
            </p:cNvSpPr>
            <p:nvPr/>
          </p:nvSpPr>
          <p:spPr bwMode="auto">
            <a:xfrm>
              <a:off x="795" y="1556"/>
              <a:ext cx="958" cy="227"/>
            </a:xfrm>
            <a:prstGeom prst="rect">
              <a:avLst/>
            </a:prstGeom>
            <a:noFill/>
            <a:ln w="9525" algn="ctr">
              <a:noFill/>
              <a:miter lim="800000"/>
              <a:headEnd/>
              <a:tailEnd/>
            </a:ln>
            <a:effectLst/>
          </p:spPr>
          <p:txBody>
            <a:bodyPr wrap="none">
              <a:spAutoFit/>
            </a:bodyPr>
            <a:lstStyle/>
            <a:p>
              <a:pPr>
                <a:defRPr/>
              </a:pPr>
              <a:r>
                <a:rPr lang="zh-CN" altLang="en-US" sz="1600" b="1">
                  <a:solidFill>
                    <a:srgbClr val="9900CC"/>
                  </a:solidFill>
                  <a:effectLst>
                    <a:outerShdw blurRad="38100" dist="38100" dir="2700000" algn="tl">
                      <a:srgbClr val="C0C0C0"/>
                    </a:outerShdw>
                  </a:effectLst>
                  <a:latin typeface="Arial" charset="0"/>
                  <a:ea typeface="宋体" charset="-122"/>
                </a:rPr>
                <a:t>理论实践结合</a:t>
              </a:r>
            </a:p>
          </p:txBody>
        </p:sp>
        <p:sp>
          <p:nvSpPr>
            <p:cNvPr id="118818" name="Text Box 34"/>
            <p:cNvSpPr txBox="1">
              <a:spLocks noChangeArrowheads="1"/>
            </p:cNvSpPr>
            <p:nvPr/>
          </p:nvSpPr>
          <p:spPr bwMode="auto">
            <a:xfrm>
              <a:off x="1111" y="2548"/>
              <a:ext cx="825" cy="227"/>
            </a:xfrm>
            <a:prstGeom prst="rect">
              <a:avLst/>
            </a:prstGeom>
            <a:noFill/>
            <a:ln w="9525" algn="ctr">
              <a:noFill/>
              <a:miter lim="800000"/>
              <a:headEnd/>
              <a:tailEnd/>
            </a:ln>
            <a:effectLst/>
          </p:spPr>
          <p:txBody>
            <a:bodyPr wrap="none">
              <a:spAutoFit/>
            </a:bodyPr>
            <a:lstStyle/>
            <a:p>
              <a:pPr>
                <a:defRPr/>
              </a:pPr>
              <a:r>
                <a:rPr lang="zh-CN" altLang="en-US" sz="1600" b="1">
                  <a:solidFill>
                    <a:srgbClr val="9900CC"/>
                  </a:solidFill>
                  <a:effectLst>
                    <a:outerShdw blurRad="38100" dist="38100" dir="2700000" algn="tl">
                      <a:srgbClr val="C0C0C0"/>
                    </a:outerShdw>
                  </a:effectLst>
                  <a:latin typeface="Arial" charset="0"/>
                  <a:ea typeface="宋体" charset="-122"/>
                </a:rPr>
                <a:t>课内外结合</a:t>
              </a:r>
            </a:p>
          </p:txBody>
        </p:sp>
        <p:sp>
          <p:nvSpPr>
            <p:cNvPr id="118819" name="Text Box 35"/>
            <p:cNvSpPr txBox="1">
              <a:spLocks noChangeArrowheads="1"/>
            </p:cNvSpPr>
            <p:nvPr/>
          </p:nvSpPr>
          <p:spPr bwMode="auto">
            <a:xfrm>
              <a:off x="2460" y="2746"/>
              <a:ext cx="680" cy="556"/>
            </a:xfrm>
            <a:prstGeom prst="rect">
              <a:avLst/>
            </a:prstGeom>
            <a:noFill/>
            <a:ln w="9525" algn="ctr">
              <a:noFill/>
              <a:miter lim="800000"/>
              <a:headEnd/>
              <a:tailEnd/>
            </a:ln>
            <a:effectLst/>
          </p:spPr>
          <p:txBody>
            <a:bodyPr wrap="none">
              <a:spAutoFit/>
            </a:bodyPr>
            <a:lstStyle/>
            <a:p>
              <a:pPr>
                <a:defRPr/>
              </a:pPr>
              <a:r>
                <a:rPr lang="zh-CN" altLang="en-US" sz="1600" b="1" dirty="0">
                  <a:solidFill>
                    <a:srgbClr val="9900CC"/>
                  </a:solidFill>
                  <a:effectLst>
                    <a:outerShdw blurRad="38100" dist="38100" dir="2700000" algn="tl">
                      <a:srgbClr val="C0C0C0"/>
                    </a:outerShdw>
                  </a:effectLst>
                  <a:latin typeface="Arial" charset="0"/>
                  <a:ea typeface="宋体" charset="-122"/>
                </a:rPr>
                <a:t>面上普及</a:t>
              </a:r>
            </a:p>
            <a:p>
              <a:pPr>
                <a:defRPr/>
              </a:pPr>
              <a:r>
                <a:rPr lang="zh-CN" altLang="en-US" sz="1600" b="1" dirty="0">
                  <a:solidFill>
                    <a:srgbClr val="9900CC"/>
                  </a:solidFill>
                  <a:effectLst>
                    <a:outerShdw blurRad="38100" dist="38100" dir="2700000" algn="tl">
                      <a:srgbClr val="C0C0C0"/>
                    </a:outerShdw>
                  </a:effectLst>
                  <a:latin typeface="Arial" charset="0"/>
                  <a:ea typeface="宋体" charset="-122"/>
                </a:rPr>
                <a:t>重点提高</a:t>
              </a:r>
            </a:p>
            <a:p>
              <a:pPr>
                <a:defRPr/>
              </a:pPr>
              <a:r>
                <a:rPr lang="zh-CN" altLang="en-US" sz="1600" b="1" dirty="0">
                  <a:solidFill>
                    <a:srgbClr val="9900CC"/>
                  </a:solidFill>
                  <a:effectLst>
                    <a:outerShdw blurRad="38100" dist="38100" dir="2700000" algn="tl">
                      <a:srgbClr val="C0C0C0"/>
                    </a:outerShdw>
                  </a:effectLst>
                  <a:latin typeface="Arial" charset="0"/>
                  <a:ea typeface="宋体" charset="-122"/>
                </a:rPr>
                <a:t>综合创新</a:t>
              </a:r>
            </a:p>
          </p:txBody>
        </p:sp>
        <p:sp>
          <p:nvSpPr>
            <p:cNvPr id="118820" name="Text Box 36"/>
            <p:cNvSpPr txBox="1">
              <a:spLocks noChangeArrowheads="1"/>
            </p:cNvSpPr>
            <p:nvPr/>
          </p:nvSpPr>
          <p:spPr bwMode="auto">
            <a:xfrm>
              <a:off x="3888" y="2352"/>
              <a:ext cx="1680" cy="559"/>
            </a:xfrm>
            <a:prstGeom prst="rect">
              <a:avLst/>
            </a:prstGeom>
            <a:noFill/>
            <a:ln w="9525" algn="ctr">
              <a:noFill/>
              <a:miter lim="800000"/>
              <a:headEnd/>
              <a:tailEnd/>
            </a:ln>
            <a:effectLst/>
          </p:spPr>
          <p:txBody>
            <a:bodyPr>
              <a:spAutoFit/>
            </a:bodyPr>
            <a:lstStyle/>
            <a:p>
              <a:pPr>
                <a:defRPr/>
              </a:pPr>
              <a:r>
                <a:rPr lang="zh-CN" altLang="en-US" sz="2400" dirty="0">
                  <a:solidFill>
                    <a:schemeClr val="tx2"/>
                  </a:solidFill>
                  <a:effectLst>
                    <a:outerShdw blurRad="38100" dist="38100" dir="2700000" algn="tl">
                      <a:srgbClr val="C0C0C0"/>
                    </a:outerShdw>
                  </a:effectLst>
                  <a:latin typeface="黑体" pitchFamily="49" charset="-122"/>
                  <a:ea typeface="黑体" pitchFamily="49" charset="-122"/>
                </a:rPr>
                <a:t>创新教</a:t>
              </a:r>
            </a:p>
            <a:p>
              <a:pPr>
                <a:defRPr/>
              </a:pPr>
              <a:r>
                <a:rPr lang="zh-CN" altLang="en-US" sz="2400" dirty="0">
                  <a:solidFill>
                    <a:schemeClr val="tx2"/>
                  </a:solidFill>
                  <a:effectLst>
                    <a:outerShdw blurRad="38100" dist="38100" dir="2700000" algn="tl">
                      <a:srgbClr val="C0C0C0"/>
                    </a:outerShdw>
                  </a:effectLst>
                  <a:latin typeface="黑体" pitchFamily="49" charset="-122"/>
                  <a:ea typeface="黑体" pitchFamily="49" charset="-122"/>
                </a:rPr>
                <a:t>学体系</a:t>
              </a:r>
              <a:endParaRPr lang="zh-CN" altLang="en-US" sz="2400" dirty="0">
                <a:solidFill>
                  <a:schemeClr val="tx2"/>
                </a:solidFill>
                <a:latin typeface="黑体" pitchFamily="49" charset="-122"/>
                <a:ea typeface="黑体" pitchFamily="49" charset="-122"/>
              </a:endParaRPr>
            </a:p>
          </p:txBody>
        </p:sp>
      </p:grpSp>
      <p:pic>
        <p:nvPicPr>
          <p:cNvPr id="31748" name="Picture 39" descr="创新社落户训练中心创新实验室2"/>
          <p:cNvPicPr>
            <a:picLocks noChangeAspect="1" noChangeArrowheads="1"/>
          </p:cNvPicPr>
          <p:nvPr/>
        </p:nvPicPr>
        <p:blipFill>
          <a:blip r:embed="rId3"/>
          <a:srcRect/>
          <a:stretch>
            <a:fillRect/>
          </a:stretch>
        </p:blipFill>
        <p:spPr bwMode="auto">
          <a:xfrm>
            <a:off x="5143500" y="1214438"/>
            <a:ext cx="3673475" cy="24653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571500" y="1214438"/>
            <a:ext cx="7929563" cy="5262562"/>
          </a:xfrm>
          <a:prstGeom prst="rect">
            <a:avLst/>
          </a:prstGeom>
          <a:noFill/>
          <a:ln w="9525" algn="ctr">
            <a:noFill/>
            <a:miter lim="800000"/>
            <a:headEnd/>
            <a:tailEnd/>
          </a:ln>
        </p:spPr>
        <p:txBody>
          <a:bodyPr anchor="ctr">
            <a:spAutoFit/>
          </a:bodyPr>
          <a:lstStyle/>
          <a:p>
            <a:pPr algn="just"/>
            <a:r>
              <a:rPr lang="zh-CN" altLang="en-US" sz="2400" b="1" dirty="0">
                <a:solidFill>
                  <a:srgbClr val="7030A0"/>
                </a:solidFill>
                <a:latin typeface="楷体" pitchFamily="49" charset="-122"/>
                <a:ea typeface="楷体" pitchFamily="49" charset="-122"/>
              </a:rPr>
              <a:t>① 创新训练：</a:t>
            </a:r>
            <a:r>
              <a:rPr lang="zh-CN" altLang="en-US" sz="2400" b="1" dirty="0">
                <a:latin typeface="楷体" pitchFamily="49" charset="-122"/>
                <a:ea typeface="楷体" pitchFamily="49" charset="-122"/>
              </a:rPr>
              <a:t>在创新型实验教学中，通过让学生写创新报告、创新小设计、课内竞赛等环节，并结合</a:t>
            </a:r>
            <a:r>
              <a:rPr lang="en-US" altLang="zh-CN" sz="2400" b="1" dirty="0">
                <a:latin typeface="楷体" pitchFamily="49" charset="-122"/>
                <a:ea typeface="楷体" pitchFamily="49" charset="-122"/>
              </a:rPr>
              <a:t>SRT</a:t>
            </a:r>
            <a:r>
              <a:rPr lang="zh-CN" altLang="en-US" sz="2400" b="1" dirty="0">
                <a:latin typeface="楷体" pitchFamily="49" charset="-122"/>
                <a:ea typeface="楷体" pitchFamily="49" charset="-122"/>
              </a:rPr>
              <a:t>、项目训练、第二课堂，引导学生开拓创新思维。</a:t>
            </a:r>
          </a:p>
          <a:p>
            <a:pPr algn="just"/>
            <a:r>
              <a:rPr lang="zh-CN" altLang="en-US" sz="2400" b="1" dirty="0">
                <a:solidFill>
                  <a:srgbClr val="7030A0"/>
                </a:solidFill>
                <a:latin typeface="楷体" pitchFamily="49" charset="-122"/>
                <a:ea typeface="楷体" pitchFamily="49" charset="-122"/>
              </a:rPr>
              <a:t>② 创新竞赛：</a:t>
            </a:r>
            <a:r>
              <a:rPr lang="zh-CN" altLang="en-US" sz="2400" b="1" dirty="0">
                <a:latin typeface="楷体" pitchFamily="49" charset="-122"/>
                <a:ea typeface="楷体" pitchFamily="49" charset="-122"/>
              </a:rPr>
              <a:t>承担我校学生机械创新设计大赛、电子创新设计大赛、全国大学生工程训练综合能力竞赛、虚拟仪器大赛、</a:t>
            </a:r>
            <a:r>
              <a:rPr lang="en-US" altLang="zh-CN" sz="2400" b="1" dirty="0" err="1">
                <a:latin typeface="楷体" pitchFamily="49" charset="-122"/>
                <a:ea typeface="楷体" pitchFamily="49" charset="-122"/>
              </a:rPr>
              <a:t>Altera</a:t>
            </a:r>
            <a:r>
              <a:rPr lang="zh-CN" altLang="en-US" sz="2400" b="1" dirty="0">
                <a:latin typeface="楷体" pitchFamily="49" charset="-122"/>
                <a:ea typeface="楷体" pitchFamily="49" charset="-122"/>
              </a:rPr>
              <a:t>亚洲创新设计大赛、硬件设计大赛、电机系和物理系新生大赛等十余项科技竞赛。</a:t>
            </a:r>
          </a:p>
          <a:p>
            <a:pPr algn="just"/>
            <a:r>
              <a:rPr lang="en-US" altLang="en-US" sz="2400" b="1" dirty="0">
                <a:solidFill>
                  <a:srgbClr val="7030A0"/>
                </a:solidFill>
                <a:latin typeface="楷体" pitchFamily="49" charset="-122"/>
                <a:ea typeface="楷体" pitchFamily="49" charset="-122"/>
              </a:rPr>
              <a:t>③</a:t>
            </a:r>
            <a:r>
              <a:rPr lang="en-US" altLang="zh-CN" sz="2400" b="1" dirty="0">
                <a:solidFill>
                  <a:srgbClr val="7030A0"/>
                </a:solidFill>
                <a:latin typeface="楷体" pitchFamily="49" charset="-122"/>
                <a:ea typeface="楷体" pitchFamily="49" charset="-122"/>
              </a:rPr>
              <a:t> </a:t>
            </a:r>
            <a:r>
              <a:rPr lang="zh-CN" altLang="en-US" sz="2400" b="1" dirty="0">
                <a:solidFill>
                  <a:srgbClr val="7030A0"/>
                </a:solidFill>
                <a:latin typeface="楷体" pitchFamily="49" charset="-122"/>
                <a:ea typeface="楷体" pitchFamily="49" charset="-122"/>
              </a:rPr>
              <a:t>创新创业项目：</a:t>
            </a:r>
            <a:r>
              <a:rPr lang="en-US" altLang="zh-CN" sz="2400" b="1" dirty="0">
                <a:latin typeface="楷体" pitchFamily="49" charset="-122"/>
                <a:ea typeface="楷体" pitchFamily="49" charset="-122"/>
              </a:rPr>
              <a:t>2007</a:t>
            </a:r>
            <a:r>
              <a:rPr lang="zh-CN" altLang="en-US" sz="2400" b="1" dirty="0">
                <a:latin typeface="楷体" pitchFamily="49" charset="-122"/>
                <a:ea typeface="楷体" pitchFamily="49" charset="-122"/>
              </a:rPr>
              <a:t>年来，训练中心教师承担</a:t>
            </a:r>
            <a:r>
              <a:rPr lang="en-US" altLang="zh-CN" sz="2400" b="1" dirty="0">
                <a:latin typeface="楷体" pitchFamily="49" charset="-122"/>
                <a:ea typeface="楷体" pitchFamily="49" charset="-122"/>
              </a:rPr>
              <a:t>52</a:t>
            </a:r>
            <a:r>
              <a:rPr lang="zh-CN" altLang="en-US" sz="2400" b="1" dirty="0">
                <a:latin typeface="楷体" pitchFamily="49" charset="-122"/>
                <a:ea typeface="楷体" pitchFamily="49" charset="-122"/>
              </a:rPr>
              <a:t>项</a:t>
            </a:r>
            <a:r>
              <a:rPr lang="en-US" altLang="zh-CN" sz="2400" b="1" dirty="0">
                <a:latin typeface="楷体" pitchFamily="49" charset="-122"/>
                <a:ea typeface="楷体" pitchFamily="49" charset="-122"/>
              </a:rPr>
              <a:t>SRT</a:t>
            </a:r>
            <a:r>
              <a:rPr lang="zh-CN" altLang="en-US" sz="2400" b="1" dirty="0">
                <a:latin typeface="楷体" pitchFamily="49" charset="-122"/>
                <a:ea typeface="楷体" pitchFamily="49" charset="-122"/>
              </a:rPr>
              <a:t>项目，为航院钱学森力学班学生开设“创新设计与探究－电子产品方案的物理实现及其可靠性”的实践教学项目。同时，组织建设学生创新创业社团，开展工程创新实践。</a:t>
            </a:r>
            <a:endParaRPr lang="en-US" altLang="zh-CN" sz="2400" b="1" dirty="0">
              <a:latin typeface="楷体" pitchFamily="49" charset="-122"/>
              <a:ea typeface="楷体" pitchFamily="49" charset="-122"/>
            </a:endParaRPr>
          </a:p>
          <a:p>
            <a:pPr algn="just"/>
            <a:r>
              <a:rPr lang="en-US" altLang="zh-CN" sz="2400" b="1" dirty="0">
                <a:solidFill>
                  <a:srgbClr val="7030A0"/>
                </a:solidFill>
                <a:latin typeface="楷体" pitchFamily="49" charset="-122"/>
                <a:ea typeface="楷体" pitchFamily="49" charset="-122"/>
              </a:rPr>
              <a:t>④</a:t>
            </a:r>
            <a:r>
              <a:rPr lang="zh-CN" altLang="en-US" sz="2400" b="1" dirty="0">
                <a:solidFill>
                  <a:srgbClr val="7030A0"/>
                </a:solidFill>
                <a:latin typeface="楷体" pitchFamily="49" charset="-122"/>
                <a:ea typeface="楷体" pitchFamily="49" charset="-122"/>
              </a:rPr>
              <a:t>创新创业课程：</a:t>
            </a:r>
            <a:r>
              <a:rPr lang="zh-CN" altLang="en-US" sz="2400" b="1" dirty="0">
                <a:latin typeface="楷体" pitchFamily="49" charset="-122"/>
                <a:ea typeface="楷体" pitchFamily="49" charset="-122"/>
              </a:rPr>
              <a:t>创意设计与制作，新开创业认识与实践，创业</a:t>
            </a:r>
            <a:r>
              <a:rPr lang="zh-CN" altLang="en-US" sz="2400" b="1" dirty="0" smtClean="0">
                <a:latin typeface="楷体" pitchFamily="49" charset="-122"/>
                <a:ea typeface="楷体" pitchFamily="49" charset="-122"/>
              </a:rPr>
              <a:t>导引</a:t>
            </a:r>
            <a:r>
              <a:rPr lang="en-US" altLang="zh-CN" sz="2400" b="1" dirty="0" smtClean="0">
                <a:latin typeface="楷体" pitchFamily="49" charset="-122"/>
                <a:ea typeface="楷体" pitchFamily="49" charset="-122"/>
              </a:rPr>
              <a:t>-</a:t>
            </a:r>
            <a:r>
              <a:rPr lang="zh-CN" altLang="en-US" sz="2400" b="1" dirty="0" smtClean="0">
                <a:latin typeface="楷体" pitchFamily="49" charset="-122"/>
                <a:ea typeface="楷体" pitchFamily="49" charset="-122"/>
              </a:rPr>
              <a:t>与创业名家面对面</a:t>
            </a:r>
            <a:endParaRPr lang="en-US" altLang="zh-CN" sz="2400" b="1" dirty="0">
              <a:latin typeface="楷体" pitchFamily="49" charset="-122"/>
              <a:ea typeface="楷体" pitchFamily="49" charset="-122"/>
            </a:endParaRPr>
          </a:p>
          <a:p>
            <a:pPr algn="just"/>
            <a:endParaRPr lang="zh-CN" altLang="en-US" sz="2400" b="1" dirty="0">
              <a:latin typeface="楷体" pitchFamily="49" charset="-122"/>
              <a:ea typeface="楷体" pitchFamily="49" charset="-122"/>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357188" y="357188"/>
            <a:ext cx="6337300" cy="538162"/>
          </a:xfrm>
        </p:spPr>
        <p:txBody>
          <a:bodyPr/>
          <a:lstStyle/>
          <a:p>
            <a:r>
              <a:rPr lang="zh-CN" altLang="en-US" sz="3600" b="1" smtClean="0">
                <a:solidFill>
                  <a:srgbClr val="002060"/>
                </a:solidFill>
                <a:latin typeface="隶书" pitchFamily="49" charset="-122"/>
                <a:ea typeface="隶书" pitchFamily="49" charset="-122"/>
              </a:rPr>
              <a:t>工程文化素质教学体系</a:t>
            </a:r>
            <a:endParaRPr lang="zh-CN" altLang="en-US" sz="3600" smtClean="0">
              <a:solidFill>
                <a:srgbClr val="002060"/>
              </a:solidFill>
            </a:endParaRPr>
          </a:p>
        </p:txBody>
      </p:sp>
      <p:sp>
        <p:nvSpPr>
          <p:cNvPr id="33795" name="内容占位符 2"/>
          <p:cNvSpPr>
            <a:spLocks noGrp="1"/>
          </p:cNvSpPr>
          <p:nvPr>
            <p:ph idx="1"/>
          </p:nvPr>
        </p:nvSpPr>
        <p:spPr>
          <a:xfrm>
            <a:off x="500063" y="1500188"/>
            <a:ext cx="8001000" cy="4308475"/>
          </a:xfrm>
        </p:spPr>
        <p:txBody>
          <a:bodyPr/>
          <a:lstStyle/>
          <a:p>
            <a:r>
              <a:rPr lang="zh-CN" altLang="en-US" sz="3200" b="1" smtClean="0">
                <a:solidFill>
                  <a:srgbClr val="002060"/>
                </a:solidFill>
                <a:latin typeface="楷体" pitchFamily="49" charset="-122"/>
                <a:ea typeface="楷体" pitchFamily="49" charset="-122"/>
              </a:rPr>
              <a:t>文化素质核心课程：</a:t>
            </a:r>
            <a:endParaRPr lang="en-US" altLang="zh-CN" sz="3200" b="1" smtClean="0">
              <a:solidFill>
                <a:srgbClr val="002060"/>
              </a:solidFill>
              <a:latin typeface="楷体" pitchFamily="49" charset="-122"/>
              <a:ea typeface="楷体" pitchFamily="49" charset="-122"/>
            </a:endParaRPr>
          </a:p>
          <a:p>
            <a:pPr lvl="1"/>
            <a:r>
              <a:rPr lang="zh-CN" altLang="en-US" sz="2800" b="1" smtClean="0">
                <a:solidFill>
                  <a:srgbClr val="002060"/>
                </a:solidFill>
                <a:latin typeface="楷体" pitchFamily="49" charset="-122"/>
                <a:ea typeface="楷体" pitchFamily="49" charset="-122"/>
              </a:rPr>
              <a:t>国家级精品课程：实验室科研探究课程系列课程。</a:t>
            </a:r>
          </a:p>
          <a:p>
            <a:pPr lvl="1"/>
            <a:r>
              <a:rPr lang="zh-CN" altLang="en-US" sz="2800" b="1" smtClean="0">
                <a:solidFill>
                  <a:srgbClr val="002060"/>
                </a:solidFill>
                <a:latin typeface="楷体" pitchFamily="49" charset="-122"/>
                <a:ea typeface="楷体" pitchFamily="49" charset="-122"/>
              </a:rPr>
              <a:t>北京市精品课程：工业系统概论系列课程</a:t>
            </a:r>
          </a:p>
          <a:p>
            <a:pPr lvl="2"/>
            <a:r>
              <a:rPr lang="zh-CN" altLang="en-US" sz="2400" b="1" smtClean="0">
                <a:solidFill>
                  <a:srgbClr val="002060"/>
                </a:solidFill>
                <a:latin typeface="楷体" pitchFamily="49" charset="-122"/>
                <a:ea typeface="楷体" pitchFamily="49" charset="-122"/>
              </a:rPr>
              <a:t>以工业生产过程为载体，用</a:t>
            </a:r>
            <a:r>
              <a:rPr lang="en-US" altLang="zh-CN" sz="2400" b="1" smtClean="0">
                <a:solidFill>
                  <a:srgbClr val="002060"/>
                </a:solidFill>
                <a:latin typeface="楷体" pitchFamily="49" charset="-122"/>
                <a:ea typeface="楷体" pitchFamily="49" charset="-122"/>
              </a:rPr>
              <a:t>1/4</a:t>
            </a:r>
            <a:r>
              <a:rPr lang="zh-CN" altLang="en-US" sz="2400" b="1" smtClean="0">
                <a:solidFill>
                  <a:srgbClr val="002060"/>
                </a:solidFill>
                <a:latin typeface="楷体" pitchFamily="49" charset="-122"/>
                <a:ea typeface="楷体" pitchFamily="49" charset="-122"/>
              </a:rPr>
              <a:t>的学时参观考察大型企业、博物馆和实验室，通过理论与实践相结合，介绍工业系统和工程文化。</a:t>
            </a:r>
          </a:p>
          <a:p>
            <a:pPr lvl="1"/>
            <a:r>
              <a:rPr lang="zh-CN" altLang="en-US" sz="2800" b="1" smtClean="0">
                <a:solidFill>
                  <a:srgbClr val="002060"/>
                </a:solidFill>
                <a:latin typeface="楷体" pitchFamily="49" charset="-122"/>
                <a:ea typeface="楷体" pitchFamily="49" charset="-122"/>
              </a:rPr>
              <a:t>制造工程体验：属于机械制造实习系列课程</a:t>
            </a:r>
          </a:p>
          <a:p>
            <a:endParaRPr lang="zh-CN" altLang="en-US" sz="3200" b="1" smtClean="0">
              <a:solidFill>
                <a:srgbClr val="002060"/>
              </a:solidFill>
              <a:latin typeface="楷体" pitchFamily="49" charset="-122"/>
              <a:ea typeface="楷体" pitchFamily="49" charset="-122"/>
            </a:endParaRP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77060858-C38D-4413-853D-AC56E5D16454}" type="slidenum">
              <a:rPr lang="en-US" altLang="zh-CN" smtClean="0"/>
              <a:pPr>
                <a:defRPr/>
              </a:pPr>
              <a:t>29</a:t>
            </a:fld>
            <a:endParaRPr lang="en-US" altLang="zh-CN"/>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71472" y="2428875"/>
            <a:ext cx="8229600" cy="1143000"/>
          </a:xfrm>
        </p:spPr>
        <p:txBody>
          <a:bodyPr/>
          <a:lstStyle/>
          <a:p>
            <a:r>
              <a:rPr lang="zh-CN" altLang="en-US" sz="4800" b="1" dirty="0" smtClean="0">
                <a:solidFill>
                  <a:srgbClr val="7030A0"/>
                </a:solidFill>
              </a:rPr>
              <a:t>一、传承创新，明确定位</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00063" y="928670"/>
            <a:ext cx="6337300" cy="538162"/>
          </a:xfrm>
        </p:spPr>
        <p:txBody>
          <a:bodyPr/>
          <a:lstStyle/>
          <a:p>
            <a:r>
              <a:rPr lang="zh-CN" altLang="en-US" sz="4000" b="1" dirty="0" smtClean="0">
                <a:solidFill>
                  <a:srgbClr val="7030A0"/>
                </a:solidFill>
              </a:rPr>
              <a:t>制造工程体验课程建设</a:t>
            </a:r>
          </a:p>
        </p:txBody>
      </p:sp>
      <p:sp>
        <p:nvSpPr>
          <p:cNvPr id="34819" name="Rectangle 3"/>
          <p:cNvSpPr>
            <a:spLocks noGrp="1" noChangeArrowheads="1"/>
          </p:cNvSpPr>
          <p:nvPr>
            <p:ph type="body" idx="1"/>
          </p:nvPr>
        </p:nvSpPr>
        <p:spPr>
          <a:xfrm>
            <a:off x="609600" y="1643063"/>
            <a:ext cx="8534400" cy="1100137"/>
          </a:xfrm>
        </p:spPr>
        <p:txBody>
          <a:bodyPr/>
          <a:lstStyle/>
          <a:p>
            <a:pPr>
              <a:lnSpc>
                <a:spcPct val="90000"/>
              </a:lnSpc>
            </a:pPr>
            <a:r>
              <a:rPr lang="zh-CN" altLang="en-US" sz="2800" dirty="0" smtClean="0"/>
              <a:t>在课程中锻炼学生团队协作完成任务的能力</a:t>
            </a:r>
          </a:p>
          <a:p>
            <a:pPr>
              <a:lnSpc>
                <a:spcPct val="90000"/>
              </a:lnSpc>
            </a:pPr>
            <a:r>
              <a:rPr lang="zh-CN" altLang="en-US" sz="2800" dirty="0" smtClean="0"/>
              <a:t>增强学生沟通能力（教练与学生；学生与学生）</a:t>
            </a:r>
          </a:p>
        </p:txBody>
      </p:sp>
      <p:pic>
        <p:nvPicPr>
          <p:cNvPr id="34820" name="Picture 6" descr="IMG_0277"/>
          <p:cNvPicPr>
            <a:picLocks noChangeAspect="1" noChangeArrowheads="1"/>
          </p:cNvPicPr>
          <p:nvPr/>
        </p:nvPicPr>
        <p:blipFill>
          <a:blip r:embed="rId2"/>
          <a:srcRect/>
          <a:stretch>
            <a:fillRect/>
          </a:stretch>
        </p:blipFill>
        <p:spPr bwMode="auto">
          <a:xfrm>
            <a:off x="2743200" y="2895600"/>
            <a:ext cx="3048000" cy="2286000"/>
          </a:xfrm>
          <a:prstGeom prst="rect">
            <a:avLst/>
          </a:prstGeom>
          <a:noFill/>
          <a:ln w="9525">
            <a:noFill/>
            <a:miter lim="800000"/>
            <a:headEnd/>
            <a:tailEnd/>
          </a:ln>
        </p:spPr>
      </p:pic>
      <p:pic>
        <p:nvPicPr>
          <p:cNvPr id="34821" name="Picture 7" descr="DSCN1304"/>
          <p:cNvPicPr>
            <a:picLocks noChangeAspect="1" noChangeArrowheads="1"/>
          </p:cNvPicPr>
          <p:nvPr/>
        </p:nvPicPr>
        <p:blipFill>
          <a:blip r:embed="rId3"/>
          <a:srcRect/>
          <a:stretch>
            <a:fillRect/>
          </a:stretch>
        </p:blipFill>
        <p:spPr bwMode="auto">
          <a:xfrm>
            <a:off x="5867400" y="2895600"/>
            <a:ext cx="3044825" cy="2284413"/>
          </a:xfrm>
          <a:prstGeom prst="rect">
            <a:avLst/>
          </a:prstGeom>
          <a:noFill/>
          <a:ln w="9525">
            <a:noFill/>
            <a:miter lim="800000"/>
            <a:headEnd/>
            <a:tailEnd/>
          </a:ln>
        </p:spPr>
      </p:pic>
      <p:pic>
        <p:nvPicPr>
          <p:cNvPr id="34822" name="Picture 8" descr="海报_第六组"/>
          <p:cNvPicPr>
            <a:picLocks noChangeAspect="1" noChangeArrowheads="1"/>
          </p:cNvPicPr>
          <p:nvPr/>
        </p:nvPicPr>
        <p:blipFill>
          <a:blip r:embed="rId4"/>
          <a:srcRect/>
          <a:stretch>
            <a:fillRect/>
          </a:stretch>
        </p:blipFill>
        <p:spPr bwMode="auto">
          <a:xfrm>
            <a:off x="381000" y="2971800"/>
            <a:ext cx="2170113" cy="2170113"/>
          </a:xfrm>
          <a:prstGeom prst="rect">
            <a:avLst/>
          </a:prstGeom>
          <a:noFill/>
          <a:ln w="9525">
            <a:noFill/>
            <a:miter lim="800000"/>
            <a:headEnd/>
            <a:tailEnd/>
          </a:ln>
        </p:spPr>
      </p:pic>
      <p:sp>
        <p:nvSpPr>
          <p:cNvPr id="34823" name="Rectangle 9"/>
          <p:cNvSpPr>
            <a:spLocks noChangeArrowheads="1"/>
          </p:cNvSpPr>
          <p:nvPr/>
        </p:nvSpPr>
        <p:spPr bwMode="auto">
          <a:xfrm>
            <a:off x="304800" y="5257800"/>
            <a:ext cx="1828800" cy="609600"/>
          </a:xfrm>
          <a:prstGeom prst="rect">
            <a:avLst/>
          </a:prstGeom>
          <a:noFill/>
          <a:ln w="9525">
            <a:noFill/>
            <a:miter lim="800000"/>
            <a:headEnd/>
            <a:tailEnd/>
          </a:ln>
        </p:spPr>
        <p:txBody>
          <a:bodyPr/>
          <a:lstStyle/>
          <a:p>
            <a:pPr marL="342900" indent="-342900">
              <a:spcBef>
                <a:spcPct val="20000"/>
              </a:spcBef>
            </a:pPr>
            <a:r>
              <a:rPr lang="zh-CN" altLang="en-US" sz="3200" b="1">
                <a:latin typeface="楷体" pitchFamily="49" charset="-122"/>
                <a:ea typeface="楷体" pitchFamily="49" charset="-122"/>
              </a:rPr>
              <a:t>团队文化</a:t>
            </a:r>
          </a:p>
        </p:txBody>
      </p:sp>
      <p:sp>
        <p:nvSpPr>
          <p:cNvPr id="34824" name="Rectangle 10"/>
          <p:cNvSpPr>
            <a:spLocks noChangeArrowheads="1"/>
          </p:cNvSpPr>
          <p:nvPr/>
        </p:nvSpPr>
        <p:spPr bwMode="auto">
          <a:xfrm>
            <a:off x="2667000" y="5257800"/>
            <a:ext cx="3124200" cy="609600"/>
          </a:xfrm>
          <a:prstGeom prst="rect">
            <a:avLst/>
          </a:prstGeom>
          <a:noFill/>
          <a:ln w="9525">
            <a:noFill/>
            <a:miter lim="800000"/>
            <a:headEnd/>
            <a:tailEnd/>
          </a:ln>
        </p:spPr>
        <p:txBody>
          <a:bodyPr/>
          <a:lstStyle/>
          <a:p>
            <a:pPr marL="342900" indent="-342900">
              <a:spcBef>
                <a:spcPct val="20000"/>
              </a:spcBef>
            </a:pPr>
            <a:r>
              <a:rPr lang="zh-CN" altLang="en-US" sz="3200" b="1">
                <a:latin typeface="楷体" pitchFamily="49" charset="-122"/>
                <a:ea typeface="楷体" pitchFamily="49" charset="-122"/>
              </a:rPr>
              <a:t>团队训练室</a:t>
            </a:r>
          </a:p>
        </p:txBody>
      </p:sp>
      <p:sp>
        <p:nvSpPr>
          <p:cNvPr id="34825" name="Rectangle 11"/>
          <p:cNvSpPr>
            <a:spLocks noChangeArrowheads="1"/>
          </p:cNvSpPr>
          <p:nvPr/>
        </p:nvSpPr>
        <p:spPr bwMode="auto">
          <a:xfrm>
            <a:off x="5867400" y="5257800"/>
            <a:ext cx="3124200" cy="609600"/>
          </a:xfrm>
          <a:prstGeom prst="rect">
            <a:avLst/>
          </a:prstGeom>
          <a:noFill/>
          <a:ln w="9525">
            <a:noFill/>
            <a:miter lim="800000"/>
            <a:headEnd/>
            <a:tailEnd/>
          </a:ln>
        </p:spPr>
        <p:txBody>
          <a:bodyPr/>
          <a:lstStyle/>
          <a:p>
            <a:pPr marL="342900" indent="-342900">
              <a:spcBef>
                <a:spcPct val="20000"/>
              </a:spcBef>
            </a:pPr>
            <a:r>
              <a:rPr lang="zh-CN" altLang="en-US" sz="3200" b="1">
                <a:latin typeface="楷体" pitchFamily="49" charset="-122"/>
                <a:ea typeface="楷体" pitchFamily="49" charset="-122"/>
              </a:rPr>
              <a:t>教练与学生沟通</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p:cNvSpPr>
            <a:spLocks noGrp="1"/>
          </p:cNvSpPr>
          <p:nvPr>
            <p:ph idx="1"/>
          </p:nvPr>
        </p:nvSpPr>
        <p:spPr>
          <a:xfrm>
            <a:off x="642938" y="928670"/>
            <a:ext cx="8043862" cy="5500704"/>
          </a:xfrm>
        </p:spPr>
        <p:txBody>
          <a:bodyPr/>
          <a:lstStyle/>
          <a:p>
            <a:pPr algn="ctr">
              <a:buFontTx/>
              <a:buNone/>
            </a:pPr>
            <a:r>
              <a:rPr lang="zh-CN" altLang="en-US" sz="3600" b="1" dirty="0" smtClean="0">
                <a:solidFill>
                  <a:srgbClr val="002060"/>
                </a:solidFill>
                <a:latin typeface="Times New Roman" pitchFamily="18" charset="0"/>
                <a:ea typeface="楷体" pitchFamily="49" charset="-122"/>
                <a:cs typeface="Times New Roman" pitchFamily="18" charset="0"/>
              </a:rPr>
              <a:t>三年来</a:t>
            </a:r>
            <a:r>
              <a:rPr lang="zh-CN" altLang="zh-CN" sz="3600" b="1" dirty="0" smtClean="0">
                <a:solidFill>
                  <a:srgbClr val="002060"/>
                </a:solidFill>
                <a:latin typeface="Times New Roman" pitchFamily="18" charset="0"/>
                <a:ea typeface="楷体" pitchFamily="49" charset="-122"/>
                <a:cs typeface="Times New Roman" pitchFamily="18" charset="0"/>
              </a:rPr>
              <a:t>出版</a:t>
            </a:r>
            <a:r>
              <a:rPr lang="en-US" altLang="zh-CN" sz="3600" b="1" dirty="0" smtClean="0">
                <a:solidFill>
                  <a:srgbClr val="002060"/>
                </a:solidFill>
                <a:latin typeface="Times New Roman" pitchFamily="18" charset="0"/>
                <a:ea typeface="楷体" pitchFamily="49" charset="-122"/>
                <a:cs typeface="Times New Roman" pitchFamily="18" charset="0"/>
              </a:rPr>
              <a:t>10</a:t>
            </a:r>
            <a:r>
              <a:rPr lang="zh-CN" altLang="en-US" sz="3600" b="1" dirty="0" smtClean="0">
                <a:solidFill>
                  <a:srgbClr val="002060"/>
                </a:solidFill>
                <a:latin typeface="Times New Roman" pitchFamily="18" charset="0"/>
                <a:ea typeface="楷体" pitchFamily="49" charset="-122"/>
                <a:cs typeface="Times New Roman" pitchFamily="18" charset="0"/>
              </a:rPr>
              <a:t>种</a:t>
            </a:r>
            <a:r>
              <a:rPr lang="zh-CN" altLang="zh-CN" sz="3600" b="1" dirty="0" smtClean="0">
                <a:solidFill>
                  <a:srgbClr val="002060"/>
                </a:solidFill>
                <a:latin typeface="Times New Roman" pitchFamily="18" charset="0"/>
                <a:ea typeface="楷体" pitchFamily="49" charset="-122"/>
                <a:cs typeface="Times New Roman" pitchFamily="18" charset="0"/>
              </a:rPr>
              <a:t>实验教材</a:t>
            </a:r>
            <a:r>
              <a:rPr lang="zh-CN" altLang="en-US" sz="3600" b="1" dirty="0" smtClean="0">
                <a:solidFill>
                  <a:srgbClr val="002060"/>
                </a:solidFill>
                <a:latin typeface="Times New Roman" pitchFamily="18" charset="0"/>
                <a:ea typeface="楷体" pitchFamily="49" charset="-122"/>
                <a:cs typeface="Times New Roman" pitchFamily="18" charset="0"/>
              </a:rPr>
              <a:t>和讲义</a:t>
            </a:r>
            <a:endParaRPr lang="zh-CN" altLang="zh-CN" sz="3600" b="1" dirty="0" smtClean="0">
              <a:solidFill>
                <a:srgbClr val="002060"/>
              </a:solidFill>
              <a:latin typeface="Times New Roman" pitchFamily="18" charset="0"/>
              <a:ea typeface="楷体" pitchFamily="49" charset="-122"/>
              <a:cs typeface="Times New Roman" pitchFamily="18" charset="0"/>
            </a:endParaRPr>
          </a:p>
          <a:p>
            <a:pPr marL="800100" lvl="1" indent="-342900">
              <a:buFontTx/>
              <a:buAutoNum type="arabicPeriod"/>
            </a:pPr>
            <a:r>
              <a:rPr lang="zh-CN" altLang="en-US" sz="1800" b="1" dirty="0" smtClean="0">
                <a:solidFill>
                  <a:srgbClr val="002060"/>
                </a:solidFill>
                <a:latin typeface="Times New Roman" pitchFamily="18" charset="0"/>
                <a:ea typeface="楷体" pitchFamily="49" charset="-122"/>
                <a:cs typeface="Times New Roman" pitchFamily="18" charset="0"/>
              </a:rPr>
              <a:t>李双寿、李生录主编，工程实践和创新教学探索与研究，清华大学出版社，</a:t>
            </a:r>
            <a:r>
              <a:rPr lang="en-US" altLang="zh-CN" sz="1800" b="1" dirty="0" smtClean="0">
                <a:solidFill>
                  <a:srgbClr val="002060"/>
                </a:solidFill>
                <a:latin typeface="Times New Roman" pitchFamily="18" charset="0"/>
                <a:ea typeface="楷体" pitchFamily="49" charset="-122"/>
                <a:cs typeface="Times New Roman" pitchFamily="18" charset="0"/>
              </a:rPr>
              <a:t>2014.8</a:t>
            </a:r>
          </a:p>
          <a:p>
            <a:pPr marL="800100" lvl="1" indent="-342900">
              <a:buFontTx/>
              <a:buAutoNum type="arabicPeriod"/>
            </a:pPr>
            <a:r>
              <a:rPr lang="zh-CN" altLang="en-US" sz="1800" b="1" dirty="0" smtClean="0">
                <a:solidFill>
                  <a:srgbClr val="002060"/>
                </a:solidFill>
                <a:latin typeface="Times New Roman" pitchFamily="18" charset="0"/>
                <a:ea typeface="楷体" pitchFamily="49" charset="-122"/>
                <a:cs typeface="Times New Roman" pitchFamily="18" charset="0"/>
              </a:rPr>
              <a:t>傅水根，武静，机械制造实习与实验报告，清华大学出版社，</a:t>
            </a:r>
            <a:r>
              <a:rPr lang="en-US" altLang="zh-CN" sz="1800" b="1" dirty="0" smtClean="0">
                <a:solidFill>
                  <a:srgbClr val="002060"/>
                </a:solidFill>
                <a:latin typeface="Times New Roman" pitchFamily="18" charset="0"/>
                <a:ea typeface="楷体" pitchFamily="49" charset="-122"/>
                <a:cs typeface="Times New Roman" pitchFamily="18" charset="0"/>
              </a:rPr>
              <a:t>2013.3 </a:t>
            </a:r>
          </a:p>
          <a:p>
            <a:pPr marL="800100" lvl="1" indent="-342900">
              <a:buFontTx/>
              <a:buAutoNum type="arabicPeriod"/>
            </a:pPr>
            <a:r>
              <a:rPr lang="zh-CN" altLang="en-US" sz="1800" b="1" dirty="0" smtClean="0">
                <a:solidFill>
                  <a:srgbClr val="002060"/>
                </a:solidFill>
                <a:latin typeface="Times New Roman" pitchFamily="18" charset="0"/>
                <a:ea typeface="楷体" pitchFamily="49" charset="-122"/>
                <a:cs typeface="Times New Roman" pitchFamily="18" charset="0"/>
              </a:rPr>
              <a:t>傅水根，王坦，初晓，以项目驱动的机械创新设计与实践，清华大学出版社，</a:t>
            </a:r>
            <a:r>
              <a:rPr lang="en-US" altLang="zh-CN" sz="1800" b="1" dirty="0" smtClean="0">
                <a:solidFill>
                  <a:srgbClr val="002060"/>
                </a:solidFill>
                <a:latin typeface="Times New Roman" pitchFamily="18" charset="0"/>
                <a:ea typeface="楷体" pitchFamily="49" charset="-122"/>
                <a:cs typeface="Times New Roman" pitchFamily="18" charset="0"/>
              </a:rPr>
              <a:t>2013.8</a:t>
            </a:r>
          </a:p>
          <a:p>
            <a:pPr marL="800100" lvl="1" indent="-342900">
              <a:buFontTx/>
              <a:buAutoNum type="arabicPeriod"/>
            </a:pPr>
            <a:r>
              <a:rPr lang="zh-CN" altLang="en-US" sz="1800" b="1" dirty="0" smtClean="0">
                <a:solidFill>
                  <a:srgbClr val="002060"/>
                </a:solidFill>
                <a:latin typeface="Times New Roman" pitchFamily="18" charset="0"/>
                <a:ea typeface="楷体" pitchFamily="49" charset="-122"/>
                <a:cs typeface="Times New Roman" pitchFamily="18" charset="0"/>
              </a:rPr>
              <a:t>陈震，网络安全，清华大学出版社，</a:t>
            </a:r>
            <a:r>
              <a:rPr lang="en-US" altLang="zh-CN" sz="1800" b="1" dirty="0" smtClean="0">
                <a:solidFill>
                  <a:srgbClr val="002060"/>
                </a:solidFill>
                <a:latin typeface="Times New Roman" pitchFamily="18" charset="0"/>
                <a:ea typeface="楷体" pitchFamily="49" charset="-122"/>
                <a:cs typeface="Times New Roman" pitchFamily="18" charset="0"/>
              </a:rPr>
              <a:t>2015.5</a:t>
            </a:r>
          </a:p>
          <a:p>
            <a:pPr marL="800100" lvl="1" indent="-342900">
              <a:buFontTx/>
              <a:buAutoNum type="arabicPeriod"/>
            </a:pPr>
            <a:r>
              <a:rPr lang="zh-CN" altLang="en-US" sz="1800" b="1" dirty="0" smtClean="0">
                <a:solidFill>
                  <a:srgbClr val="002060"/>
                </a:solidFill>
                <a:latin typeface="Times New Roman" pitchFamily="18" charset="0"/>
                <a:ea typeface="楷体" pitchFamily="49" charset="-122"/>
                <a:cs typeface="Times New Roman" pitchFamily="18" charset="0"/>
              </a:rPr>
              <a:t>陈震，黄文良，曹军威，互联网流量大数据工程，清华大学出版社，</a:t>
            </a:r>
            <a:r>
              <a:rPr lang="en-US" altLang="zh-CN" sz="1800" b="1" dirty="0" smtClean="0">
                <a:solidFill>
                  <a:srgbClr val="002060"/>
                </a:solidFill>
                <a:latin typeface="Times New Roman" pitchFamily="18" charset="0"/>
                <a:ea typeface="楷体" pitchFamily="49" charset="-122"/>
                <a:cs typeface="Times New Roman" pitchFamily="18" charset="0"/>
              </a:rPr>
              <a:t>2014.7</a:t>
            </a:r>
          </a:p>
          <a:p>
            <a:pPr marL="800100" lvl="1" indent="-342900">
              <a:buFontTx/>
              <a:buAutoNum type="arabicPeriod"/>
            </a:pPr>
            <a:r>
              <a:rPr lang="zh-CN" altLang="en-US" sz="1800" b="1" dirty="0" smtClean="0">
                <a:solidFill>
                  <a:srgbClr val="002060"/>
                </a:solidFill>
                <a:latin typeface="Times New Roman" pitchFamily="18" charset="0"/>
                <a:ea typeface="楷体" pitchFamily="49" charset="-122"/>
                <a:cs typeface="Times New Roman" pitchFamily="18" charset="0"/>
              </a:rPr>
              <a:t>陈震，互联网安全原理与实践，清华大学出版社，</a:t>
            </a:r>
            <a:r>
              <a:rPr lang="en-US" altLang="zh-CN" sz="1800" b="1" dirty="0" smtClean="0">
                <a:solidFill>
                  <a:srgbClr val="002060"/>
                </a:solidFill>
                <a:latin typeface="Times New Roman" pitchFamily="18" charset="0"/>
                <a:ea typeface="楷体" pitchFamily="49" charset="-122"/>
                <a:cs typeface="Times New Roman" pitchFamily="18" charset="0"/>
              </a:rPr>
              <a:t>2014.1</a:t>
            </a:r>
          </a:p>
          <a:p>
            <a:pPr marL="800100" lvl="1" indent="-342900">
              <a:buFontTx/>
              <a:buAutoNum type="arabicPeriod"/>
            </a:pPr>
            <a:r>
              <a:rPr lang="zh-CN" altLang="en-US" sz="1800" b="1" dirty="0" smtClean="0">
                <a:solidFill>
                  <a:srgbClr val="002060"/>
                </a:solidFill>
                <a:latin typeface="Times New Roman" pitchFamily="18" charset="0"/>
                <a:ea typeface="楷体" pitchFamily="49" charset="-122"/>
                <a:cs typeface="Times New Roman" pitchFamily="18" charset="0"/>
              </a:rPr>
              <a:t>陈震，曹军威，尹浩，内容中心网络体系架构，清华大学出版社，</a:t>
            </a:r>
            <a:r>
              <a:rPr lang="en-US" altLang="zh-CN" sz="1800" b="1" dirty="0" smtClean="0">
                <a:solidFill>
                  <a:srgbClr val="002060"/>
                </a:solidFill>
                <a:latin typeface="Times New Roman" pitchFamily="18" charset="0"/>
                <a:ea typeface="楷体" pitchFamily="49" charset="-122"/>
                <a:cs typeface="Times New Roman" pitchFamily="18" charset="0"/>
              </a:rPr>
              <a:t>2014.1</a:t>
            </a:r>
          </a:p>
          <a:p>
            <a:pPr marL="800100" lvl="1" indent="-342900">
              <a:buFontTx/>
              <a:buAutoNum type="arabicPeriod"/>
            </a:pPr>
            <a:r>
              <a:rPr lang="zh-CN" altLang="en-US" sz="1800" b="1" dirty="0" smtClean="0">
                <a:solidFill>
                  <a:srgbClr val="002060"/>
                </a:solidFill>
                <a:latin typeface="Times New Roman" pitchFamily="18" charset="0"/>
                <a:ea typeface="楷体" pitchFamily="49" charset="-122"/>
                <a:cs typeface="Times New Roman" pitchFamily="18" charset="0"/>
              </a:rPr>
              <a:t>陈震，曹军威，信息中心网络，清华大学出版社，</a:t>
            </a:r>
            <a:r>
              <a:rPr lang="en-US" altLang="zh-CN" sz="1800" b="1" dirty="0" smtClean="0">
                <a:solidFill>
                  <a:srgbClr val="002060"/>
                </a:solidFill>
                <a:latin typeface="Times New Roman" pitchFamily="18" charset="0"/>
                <a:ea typeface="楷体" pitchFamily="49" charset="-122"/>
                <a:cs typeface="Times New Roman" pitchFamily="18" charset="0"/>
              </a:rPr>
              <a:t>2013.7</a:t>
            </a:r>
          </a:p>
          <a:p>
            <a:pPr marL="800100" lvl="1" indent="-342900">
              <a:buFontTx/>
              <a:buAutoNum type="arabicPeriod"/>
            </a:pPr>
            <a:r>
              <a:rPr lang="zh-CN" altLang="en-US" sz="1800" b="1" dirty="0" smtClean="0">
                <a:solidFill>
                  <a:srgbClr val="002060"/>
                </a:solidFill>
                <a:latin typeface="Times New Roman" pitchFamily="18" charset="0"/>
                <a:ea typeface="楷体" pitchFamily="49" charset="-122"/>
                <a:cs typeface="Times New Roman" pitchFamily="18" charset="0"/>
              </a:rPr>
              <a:t>左晶，制造过程认知，自行印刷，</a:t>
            </a:r>
            <a:r>
              <a:rPr lang="en-US" altLang="zh-CN" sz="1800" b="1" dirty="0" smtClean="0">
                <a:solidFill>
                  <a:srgbClr val="002060"/>
                </a:solidFill>
                <a:latin typeface="Times New Roman" pitchFamily="18" charset="0"/>
                <a:ea typeface="楷体" pitchFamily="49" charset="-122"/>
                <a:cs typeface="Times New Roman" pitchFamily="18" charset="0"/>
              </a:rPr>
              <a:t>2014.4</a:t>
            </a:r>
          </a:p>
          <a:p>
            <a:pPr marL="800100" lvl="1" indent="-342900">
              <a:buFontTx/>
              <a:buAutoNum type="arabicPeriod"/>
            </a:pPr>
            <a:r>
              <a:rPr lang="zh-CN" altLang="en-US" sz="1800" b="1" dirty="0" smtClean="0">
                <a:solidFill>
                  <a:srgbClr val="002060"/>
                </a:solidFill>
                <a:latin typeface="Times New Roman" pitchFamily="18" charset="0"/>
                <a:ea typeface="楷体" pitchFamily="49" charset="-122"/>
                <a:cs typeface="Times New Roman" pitchFamily="18" charset="0"/>
              </a:rPr>
              <a:t>左晶，斯特林发动机的制造与调试，自行印刷，</a:t>
            </a:r>
            <a:r>
              <a:rPr lang="en-US" altLang="zh-CN" sz="1800" b="1" dirty="0" smtClean="0">
                <a:solidFill>
                  <a:srgbClr val="002060"/>
                </a:solidFill>
                <a:latin typeface="Times New Roman" pitchFamily="18" charset="0"/>
                <a:ea typeface="楷体" pitchFamily="49" charset="-122"/>
                <a:cs typeface="Times New Roman" pitchFamily="18" charset="0"/>
              </a:rPr>
              <a:t>2015.6</a:t>
            </a:r>
            <a:endParaRPr lang="zh-CN" altLang="en-US" sz="2400" b="1" dirty="0" smtClean="0">
              <a:solidFill>
                <a:srgbClr val="002060"/>
              </a:solidFill>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a:spLocks noGrp="1"/>
          </p:cNvSpPr>
          <p:nvPr>
            <p:ph idx="1"/>
          </p:nvPr>
        </p:nvSpPr>
        <p:spPr>
          <a:xfrm>
            <a:off x="928688" y="1214422"/>
            <a:ext cx="7758112" cy="4911740"/>
          </a:xfrm>
        </p:spPr>
        <p:txBody>
          <a:bodyPr/>
          <a:lstStyle/>
          <a:p>
            <a:r>
              <a:rPr lang="zh-CN" altLang="zh-CN" sz="2800" b="1" dirty="0" smtClean="0">
                <a:solidFill>
                  <a:srgbClr val="002060"/>
                </a:solidFill>
                <a:latin typeface="Times New Roman" pitchFamily="18" charset="0"/>
                <a:ea typeface="楷体_GB2312" pitchFamily="49" charset="-122"/>
                <a:cs typeface="Times New Roman" pitchFamily="18" charset="0"/>
              </a:rPr>
              <a:t>学生学习效果及对实验教学的评价</a:t>
            </a:r>
          </a:p>
          <a:p>
            <a:pPr lvl="1"/>
            <a:r>
              <a:rPr lang="zh-CN" altLang="zh-CN" sz="2400" b="1" dirty="0" smtClean="0">
                <a:solidFill>
                  <a:srgbClr val="002060"/>
                </a:solidFill>
                <a:latin typeface="Times New Roman" pitchFamily="18" charset="0"/>
                <a:ea typeface="楷体_GB2312" pitchFamily="49" charset="-122"/>
                <a:cs typeface="Times New Roman" pitchFamily="18" charset="0"/>
              </a:rPr>
              <a:t>近三年中心开设的实验、实习课程得到学生的好评，教学质量评估结果</a:t>
            </a:r>
            <a:r>
              <a:rPr lang="zh-CN" altLang="en-US" sz="2400" b="1" dirty="0" smtClean="0">
                <a:solidFill>
                  <a:srgbClr val="002060"/>
                </a:solidFill>
                <a:latin typeface="Times New Roman" pitchFamily="18" charset="0"/>
                <a:ea typeface="楷体_GB2312" pitchFamily="49" charset="-122"/>
                <a:cs typeface="Times New Roman" pitchFamily="18" charset="0"/>
              </a:rPr>
              <a:t>平均</a:t>
            </a:r>
            <a:r>
              <a:rPr lang="en-US" altLang="zh-CN" sz="2400" b="1" dirty="0" smtClean="0">
                <a:solidFill>
                  <a:srgbClr val="002060"/>
                </a:solidFill>
                <a:latin typeface="Times New Roman" pitchFamily="18" charset="0"/>
                <a:ea typeface="楷体_GB2312" pitchFamily="49" charset="-122"/>
                <a:cs typeface="Times New Roman" pitchFamily="18" charset="0"/>
              </a:rPr>
              <a:t>93.06</a:t>
            </a:r>
            <a:r>
              <a:rPr lang="zh-CN" altLang="en-US" sz="2400" b="1" dirty="0" smtClean="0">
                <a:solidFill>
                  <a:srgbClr val="002060"/>
                </a:solidFill>
                <a:latin typeface="Times New Roman" pitchFamily="18" charset="0"/>
                <a:ea typeface="楷体_GB2312" pitchFamily="49" charset="-122"/>
                <a:cs typeface="Times New Roman" pitchFamily="18" charset="0"/>
              </a:rPr>
              <a:t>分</a:t>
            </a:r>
            <a:r>
              <a:rPr lang="zh-CN" altLang="zh-CN" sz="2400" b="1" dirty="0" smtClean="0">
                <a:solidFill>
                  <a:srgbClr val="002060"/>
                </a:solidFill>
                <a:latin typeface="Times New Roman" pitchFamily="18" charset="0"/>
                <a:ea typeface="楷体_GB2312" pitchFamily="49" charset="-122"/>
                <a:cs typeface="Times New Roman" pitchFamily="18" charset="0"/>
              </a:rPr>
              <a:t>：</a:t>
            </a:r>
          </a:p>
          <a:p>
            <a:pPr lvl="2"/>
            <a:r>
              <a:rPr lang="en-US" altLang="zh-CN" b="1" dirty="0" smtClean="0">
                <a:solidFill>
                  <a:srgbClr val="002060"/>
                </a:solidFill>
                <a:latin typeface="Times New Roman" pitchFamily="18" charset="0"/>
                <a:ea typeface="楷体_GB2312" pitchFamily="49" charset="-122"/>
                <a:cs typeface="Times New Roman" pitchFamily="18" charset="0"/>
              </a:rPr>
              <a:t>2012</a:t>
            </a:r>
            <a:r>
              <a:rPr lang="zh-CN" altLang="zh-CN" b="1" dirty="0" smtClean="0">
                <a:solidFill>
                  <a:srgbClr val="002060"/>
                </a:solidFill>
                <a:latin typeface="Times New Roman" pitchFamily="18" charset="0"/>
                <a:ea typeface="楷体_GB2312" pitchFamily="49" charset="-122"/>
                <a:cs typeface="Times New Roman" pitchFamily="18" charset="0"/>
              </a:rPr>
              <a:t>年</a:t>
            </a:r>
            <a:r>
              <a:rPr lang="zh-CN" altLang="en-US" b="1" dirty="0" smtClean="0">
                <a:solidFill>
                  <a:srgbClr val="002060"/>
                </a:solidFill>
                <a:latin typeface="Times New Roman" pitchFamily="18" charset="0"/>
                <a:ea typeface="楷体_GB2312" pitchFamily="49" charset="-122"/>
                <a:cs typeface="Times New Roman" pitchFamily="18" charset="0"/>
              </a:rPr>
              <a:t>春</a:t>
            </a:r>
            <a:r>
              <a:rPr lang="zh-CN" altLang="zh-CN" b="1" dirty="0" smtClean="0">
                <a:solidFill>
                  <a:srgbClr val="002060"/>
                </a:solidFill>
                <a:latin typeface="Times New Roman" pitchFamily="18" charset="0"/>
                <a:ea typeface="楷体_GB2312" pitchFamily="49" charset="-122"/>
                <a:cs typeface="Times New Roman" pitchFamily="18" charset="0"/>
              </a:rPr>
              <a:t>：</a:t>
            </a:r>
            <a:r>
              <a:rPr lang="en-US" altLang="zh-CN" b="1" dirty="0" smtClean="0">
                <a:solidFill>
                  <a:srgbClr val="002060"/>
                </a:solidFill>
                <a:latin typeface="Times New Roman" pitchFamily="18" charset="0"/>
                <a:ea typeface="楷体_GB2312" pitchFamily="49" charset="-122"/>
                <a:cs typeface="Times New Roman" pitchFamily="18" charset="0"/>
              </a:rPr>
              <a:t>94.43</a:t>
            </a:r>
          </a:p>
          <a:p>
            <a:pPr lvl="2"/>
            <a:r>
              <a:rPr lang="en-US" altLang="zh-CN" b="1" dirty="0" smtClean="0">
                <a:solidFill>
                  <a:srgbClr val="002060"/>
                </a:solidFill>
                <a:latin typeface="Times New Roman" pitchFamily="18" charset="0"/>
                <a:ea typeface="楷体_GB2312" pitchFamily="49" charset="-122"/>
                <a:cs typeface="Times New Roman" pitchFamily="18" charset="0"/>
              </a:rPr>
              <a:t>2012</a:t>
            </a:r>
            <a:r>
              <a:rPr lang="zh-CN" altLang="en-US" b="1" dirty="0" smtClean="0">
                <a:solidFill>
                  <a:srgbClr val="002060"/>
                </a:solidFill>
                <a:latin typeface="Times New Roman" pitchFamily="18" charset="0"/>
                <a:ea typeface="楷体_GB2312" pitchFamily="49" charset="-122"/>
                <a:cs typeface="Times New Roman" pitchFamily="18" charset="0"/>
              </a:rPr>
              <a:t>年秋：</a:t>
            </a:r>
            <a:r>
              <a:rPr lang="en-US" altLang="zh-CN" b="1" dirty="0" smtClean="0">
                <a:solidFill>
                  <a:srgbClr val="002060"/>
                </a:solidFill>
                <a:latin typeface="Times New Roman" pitchFamily="18" charset="0"/>
                <a:ea typeface="楷体_GB2312" pitchFamily="49" charset="-122"/>
                <a:cs typeface="Times New Roman" pitchFamily="18" charset="0"/>
              </a:rPr>
              <a:t>94.32</a:t>
            </a:r>
            <a:endParaRPr lang="zh-CN" altLang="zh-CN" b="1" dirty="0" smtClean="0">
              <a:solidFill>
                <a:srgbClr val="002060"/>
              </a:solidFill>
              <a:latin typeface="Times New Roman" pitchFamily="18" charset="0"/>
              <a:ea typeface="楷体_GB2312" pitchFamily="49" charset="-122"/>
              <a:cs typeface="Times New Roman" pitchFamily="18" charset="0"/>
            </a:endParaRPr>
          </a:p>
          <a:p>
            <a:pPr lvl="2"/>
            <a:r>
              <a:rPr lang="en-US" altLang="zh-CN" b="1" dirty="0" smtClean="0">
                <a:solidFill>
                  <a:srgbClr val="002060"/>
                </a:solidFill>
                <a:latin typeface="Times New Roman" pitchFamily="18" charset="0"/>
                <a:ea typeface="楷体_GB2312" pitchFamily="49" charset="-122"/>
                <a:cs typeface="Times New Roman" pitchFamily="18" charset="0"/>
              </a:rPr>
              <a:t>2013</a:t>
            </a:r>
            <a:r>
              <a:rPr lang="zh-CN" altLang="zh-CN" b="1" dirty="0" smtClean="0">
                <a:solidFill>
                  <a:srgbClr val="002060"/>
                </a:solidFill>
                <a:latin typeface="Times New Roman" pitchFamily="18" charset="0"/>
                <a:ea typeface="楷体_GB2312" pitchFamily="49" charset="-122"/>
                <a:cs typeface="Times New Roman" pitchFamily="18" charset="0"/>
              </a:rPr>
              <a:t>年春：</a:t>
            </a:r>
            <a:r>
              <a:rPr lang="en-US" altLang="zh-CN" b="1" dirty="0" smtClean="0">
                <a:solidFill>
                  <a:srgbClr val="002060"/>
                </a:solidFill>
                <a:latin typeface="Times New Roman" pitchFamily="18" charset="0"/>
                <a:ea typeface="楷体_GB2312" pitchFamily="49" charset="-122"/>
                <a:cs typeface="Times New Roman" pitchFamily="18" charset="0"/>
              </a:rPr>
              <a:t>95.44</a:t>
            </a:r>
          </a:p>
          <a:p>
            <a:pPr lvl="2"/>
            <a:r>
              <a:rPr lang="en-US" altLang="zh-CN" b="1" dirty="0" smtClean="0">
                <a:solidFill>
                  <a:srgbClr val="002060"/>
                </a:solidFill>
                <a:latin typeface="Times New Roman" pitchFamily="18" charset="0"/>
                <a:ea typeface="楷体_GB2312" pitchFamily="49" charset="-122"/>
                <a:cs typeface="Times New Roman" pitchFamily="18" charset="0"/>
              </a:rPr>
              <a:t>2013</a:t>
            </a:r>
            <a:r>
              <a:rPr lang="zh-CN" altLang="en-US" b="1" dirty="0" smtClean="0">
                <a:solidFill>
                  <a:srgbClr val="002060"/>
                </a:solidFill>
                <a:latin typeface="Times New Roman" pitchFamily="18" charset="0"/>
                <a:ea typeface="楷体_GB2312" pitchFamily="49" charset="-122"/>
                <a:cs typeface="Times New Roman" pitchFamily="18" charset="0"/>
              </a:rPr>
              <a:t>年秋：</a:t>
            </a:r>
            <a:r>
              <a:rPr lang="en-US" altLang="zh-CN" b="1" dirty="0" smtClean="0">
                <a:solidFill>
                  <a:srgbClr val="002060"/>
                </a:solidFill>
                <a:latin typeface="Times New Roman" pitchFamily="18" charset="0"/>
                <a:ea typeface="楷体_GB2312" pitchFamily="49" charset="-122"/>
                <a:cs typeface="Times New Roman" pitchFamily="18" charset="0"/>
              </a:rPr>
              <a:t>94.66</a:t>
            </a:r>
          </a:p>
          <a:p>
            <a:pPr lvl="2"/>
            <a:r>
              <a:rPr lang="en-US" altLang="zh-CN" b="1" dirty="0" smtClean="0">
                <a:solidFill>
                  <a:srgbClr val="002060"/>
                </a:solidFill>
                <a:latin typeface="Times New Roman" pitchFamily="18" charset="0"/>
                <a:ea typeface="楷体_GB2312" pitchFamily="49" charset="-122"/>
                <a:cs typeface="Times New Roman" pitchFamily="18" charset="0"/>
              </a:rPr>
              <a:t>2014</a:t>
            </a:r>
            <a:r>
              <a:rPr lang="zh-CN" altLang="en-US" b="1" dirty="0" smtClean="0">
                <a:solidFill>
                  <a:srgbClr val="002060"/>
                </a:solidFill>
                <a:latin typeface="Times New Roman" pitchFamily="18" charset="0"/>
                <a:ea typeface="楷体_GB2312" pitchFamily="49" charset="-122"/>
                <a:cs typeface="Times New Roman" pitchFamily="18" charset="0"/>
              </a:rPr>
              <a:t>年春：</a:t>
            </a:r>
            <a:r>
              <a:rPr lang="en-US" altLang="zh-CN" b="1" dirty="0" smtClean="0">
                <a:solidFill>
                  <a:srgbClr val="002060"/>
                </a:solidFill>
                <a:latin typeface="Times New Roman" pitchFamily="18" charset="0"/>
                <a:ea typeface="楷体_GB2312" pitchFamily="49" charset="-122"/>
                <a:cs typeface="Times New Roman" pitchFamily="18" charset="0"/>
              </a:rPr>
              <a:t>95.59</a:t>
            </a:r>
          </a:p>
          <a:p>
            <a:pPr lvl="1"/>
            <a:r>
              <a:rPr lang="zh-CN" altLang="zh-CN" sz="2400" b="1" dirty="0" smtClean="0">
                <a:solidFill>
                  <a:srgbClr val="002060"/>
                </a:solidFill>
                <a:latin typeface="Times New Roman" pitchFamily="18" charset="0"/>
                <a:ea typeface="楷体_GB2312" pitchFamily="49" charset="-122"/>
                <a:cs typeface="Times New Roman" pitchFamily="18" charset="0"/>
              </a:rPr>
              <a:t>学生对金工实习、电子工艺实习</a:t>
            </a:r>
            <a:r>
              <a:rPr lang="en-US" altLang="zh-CN" sz="2400" b="1" dirty="0" smtClean="0">
                <a:solidFill>
                  <a:srgbClr val="002060"/>
                </a:solidFill>
                <a:latin typeface="Times New Roman" pitchFamily="18" charset="0"/>
                <a:ea typeface="楷体_GB2312" pitchFamily="49" charset="-122"/>
                <a:cs typeface="Times New Roman" pitchFamily="18" charset="0"/>
              </a:rPr>
              <a:t>2</a:t>
            </a:r>
            <a:r>
              <a:rPr lang="zh-CN" altLang="zh-CN" sz="2400" b="1" dirty="0" smtClean="0">
                <a:solidFill>
                  <a:srgbClr val="002060"/>
                </a:solidFill>
                <a:latin typeface="Times New Roman" pitchFamily="18" charset="0"/>
                <a:ea typeface="楷体_GB2312" pitchFamily="49" charset="-122"/>
                <a:cs typeface="Times New Roman" pitchFamily="18" charset="0"/>
              </a:rPr>
              <a:t>门主要课程的评价见实习总结和课程总结。</a:t>
            </a:r>
            <a:endParaRPr lang="zh-CN" altLang="en-US" sz="2400" b="1" dirty="0" smtClean="0">
              <a:solidFill>
                <a:srgbClr val="002060"/>
              </a:solidFill>
              <a:latin typeface="Times New Roman" pitchFamily="18" charset="0"/>
              <a:ea typeface="楷体_GB2312"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714375" y="2428875"/>
            <a:ext cx="7500938" cy="1395413"/>
          </a:xfrm>
        </p:spPr>
        <p:txBody>
          <a:bodyPr/>
          <a:lstStyle/>
          <a:p>
            <a:pPr algn="ctr"/>
            <a:r>
              <a:rPr lang="zh-CN" altLang="en-US" sz="4800" b="1" dirty="0" smtClean="0">
                <a:solidFill>
                  <a:srgbClr val="7030A0"/>
                </a:solidFill>
              </a:rPr>
              <a:t>三、条件建设，营造环境</a:t>
            </a: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54D5E106-51CC-4240-9EEA-814917C7E44A}" type="slidenum">
              <a:rPr lang="en-US" altLang="zh-CN" smtClean="0"/>
              <a:pPr>
                <a:defRPr/>
              </a:pPr>
              <a:t>33</a:t>
            </a:fld>
            <a:endParaRPr lang="en-US" altLang="zh-CN"/>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642910" y="1214422"/>
            <a:ext cx="8001000" cy="5429288"/>
          </a:xfrm>
        </p:spPr>
        <p:txBody>
          <a:bodyPr/>
          <a:lstStyle/>
          <a:p>
            <a:r>
              <a:rPr lang="zh-CN" altLang="zh-CN" b="1" dirty="0" smtClean="0">
                <a:solidFill>
                  <a:srgbClr val="002060"/>
                </a:solidFill>
                <a:latin typeface="楷体" pitchFamily="49" charset="-122"/>
                <a:ea typeface="楷体" pitchFamily="49" charset="-122"/>
                <a:cs typeface="Times New Roman" pitchFamily="18" charset="0"/>
              </a:rPr>
              <a:t>近三年来中心经费投入约</a:t>
            </a:r>
            <a:r>
              <a:rPr lang="en-US" altLang="zh-CN" b="1" dirty="0" smtClean="0">
                <a:solidFill>
                  <a:srgbClr val="002060"/>
                </a:solidFill>
                <a:latin typeface="楷体" pitchFamily="49" charset="-122"/>
                <a:ea typeface="楷体" pitchFamily="49" charset="-122"/>
                <a:cs typeface="Times New Roman" pitchFamily="18" charset="0"/>
              </a:rPr>
              <a:t>2700</a:t>
            </a:r>
            <a:r>
              <a:rPr lang="zh-CN" altLang="zh-CN" b="1" dirty="0" smtClean="0">
                <a:solidFill>
                  <a:srgbClr val="002060"/>
                </a:solidFill>
                <a:latin typeface="楷体" pitchFamily="49" charset="-122"/>
                <a:ea typeface="楷体" pitchFamily="49" charset="-122"/>
                <a:cs typeface="Times New Roman" pitchFamily="18" charset="0"/>
              </a:rPr>
              <a:t>余万元，来源及主要投向为：</a:t>
            </a:r>
          </a:p>
          <a:p>
            <a:pPr lvl="1"/>
            <a:r>
              <a:rPr lang="zh-CN" altLang="zh-CN" sz="2400" b="1" dirty="0" smtClean="0">
                <a:solidFill>
                  <a:srgbClr val="002060"/>
                </a:solidFill>
                <a:latin typeface="楷体" pitchFamily="49" charset="-122"/>
                <a:ea typeface="楷体" pitchFamily="49" charset="-122"/>
                <a:cs typeface="Times New Roman" pitchFamily="18" charset="0"/>
              </a:rPr>
              <a:t>运行</a:t>
            </a:r>
            <a:r>
              <a:rPr lang="zh-CN" altLang="en-US" sz="2400" b="1" dirty="0" smtClean="0">
                <a:solidFill>
                  <a:srgbClr val="002060"/>
                </a:solidFill>
                <a:latin typeface="楷体" pitchFamily="49" charset="-122"/>
                <a:ea typeface="楷体" pitchFamily="49" charset="-122"/>
                <a:cs typeface="Times New Roman" pitchFamily="18" charset="0"/>
              </a:rPr>
              <a:t>费和发展建设专项</a:t>
            </a:r>
            <a:r>
              <a:rPr lang="zh-CN" altLang="zh-CN" sz="2400" b="1" dirty="0" smtClean="0">
                <a:solidFill>
                  <a:srgbClr val="002060"/>
                </a:solidFill>
                <a:latin typeface="楷体" pitchFamily="49" charset="-122"/>
                <a:ea typeface="楷体" pitchFamily="49" charset="-122"/>
                <a:cs typeface="Times New Roman" pitchFamily="18" charset="0"/>
              </a:rPr>
              <a:t>经费</a:t>
            </a:r>
            <a:r>
              <a:rPr lang="zh-CN" altLang="zh-CN" sz="2000" b="1" dirty="0" smtClean="0">
                <a:solidFill>
                  <a:srgbClr val="002060"/>
                </a:solidFill>
                <a:latin typeface="楷体" pitchFamily="49" charset="-122"/>
                <a:ea typeface="楷体" pitchFamily="49" charset="-122"/>
                <a:cs typeface="Times New Roman" pitchFamily="18" charset="0"/>
              </a:rPr>
              <a:t>总计</a:t>
            </a:r>
            <a:r>
              <a:rPr lang="en-US" altLang="zh-CN" sz="2400" b="1" dirty="0" smtClean="0">
                <a:solidFill>
                  <a:srgbClr val="002060"/>
                </a:solidFill>
                <a:latin typeface="楷体" pitchFamily="49" charset="-122"/>
                <a:ea typeface="楷体" pitchFamily="49" charset="-122"/>
                <a:cs typeface="Times New Roman" pitchFamily="18" charset="0"/>
              </a:rPr>
              <a:t>1609.5</a:t>
            </a:r>
            <a:r>
              <a:rPr lang="zh-CN" altLang="zh-CN" sz="2400" b="1" dirty="0" smtClean="0">
                <a:solidFill>
                  <a:srgbClr val="002060"/>
                </a:solidFill>
                <a:latin typeface="楷体" pitchFamily="49" charset="-122"/>
                <a:ea typeface="楷体" pitchFamily="49" charset="-122"/>
                <a:cs typeface="Times New Roman" pitchFamily="18" charset="0"/>
              </a:rPr>
              <a:t>万元。</a:t>
            </a:r>
            <a:endParaRPr lang="en-US" altLang="zh-CN" sz="2000" b="1" dirty="0" smtClean="0">
              <a:solidFill>
                <a:srgbClr val="002060"/>
              </a:solidFill>
              <a:latin typeface="楷体" pitchFamily="49" charset="-122"/>
              <a:ea typeface="楷体" pitchFamily="49" charset="-122"/>
              <a:cs typeface="Times New Roman" pitchFamily="18" charset="0"/>
            </a:endParaRPr>
          </a:p>
          <a:p>
            <a:pPr lvl="2"/>
            <a:r>
              <a:rPr lang="zh-CN" altLang="zh-CN" sz="2000" b="1" dirty="0" smtClean="0">
                <a:solidFill>
                  <a:srgbClr val="002060"/>
                </a:solidFill>
                <a:latin typeface="楷体" pitchFamily="49" charset="-122"/>
                <a:ea typeface="楷体" pitchFamily="49" charset="-122"/>
                <a:cs typeface="Times New Roman" pitchFamily="18" charset="0"/>
              </a:rPr>
              <a:t>用于实验教学仪器购置费</a:t>
            </a:r>
            <a:r>
              <a:rPr lang="zh-CN" altLang="en-US" sz="2000" b="1" dirty="0" smtClean="0">
                <a:solidFill>
                  <a:srgbClr val="002060"/>
                </a:solidFill>
                <a:latin typeface="楷体" pitchFamily="49" charset="-122"/>
                <a:ea typeface="楷体" pitchFamily="49" charset="-122"/>
                <a:cs typeface="Times New Roman" pitchFamily="18" charset="0"/>
              </a:rPr>
              <a:t>、</a:t>
            </a:r>
            <a:r>
              <a:rPr lang="zh-CN" altLang="zh-CN" sz="2000" b="1" dirty="0" smtClean="0">
                <a:solidFill>
                  <a:srgbClr val="002060"/>
                </a:solidFill>
                <a:latin typeface="楷体" pitchFamily="49" charset="-122"/>
                <a:ea typeface="楷体" pitchFamily="49" charset="-122"/>
                <a:cs typeface="Times New Roman" pitchFamily="18" charset="0"/>
              </a:rPr>
              <a:t>实验教学材料费、水电费、设备维修费、办公经费、学术交流差旅费以及合同制实验教学队伍人工费等方面。</a:t>
            </a:r>
            <a:endParaRPr lang="en-US" altLang="zh-CN" sz="2000" b="1" dirty="0" smtClean="0">
              <a:solidFill>
                <a:srgbClr val="002060"/>
              </a:solidFill>
              <a:latin typeface="楷体" pitchFamily="49" charset="-122"/>
              <a:ea typeface="楷体" pitchFamily="49" charset="-122"/>
              <a:cs typeface="Times New Roman" pitchFamily="18" charset="0"/>
            </a:endParaRPr>
          </a:p>
          <a:p>
            <a:pPr lvl="1"/>
            <a:r>
              <a:rPr lang="zh-CN" altLang="en-US" sz="2400" b="1" dirty="0" smtClean="0">
                <a:solidFill>
                  <a:srgbClr val="002060"/>
                </a:solidFill>
                <a:latin typeface="楷体" pitchFamily="49" charset="-122"/>
                <a:ea typeface="楷体" pitchFamily="49" charset="-122"/>
                <a:cs typeface="Times New Roman" pitchFamily="18" charset="0"/>
              </a:rPr>
              <a:t>北京市共建项目：</a:t>
            </a:r>
            <a:r>
              <a:rPr lang="en-US" altLang="zh-CN" sz="2400" b="1" dirty="0" smtClean="0">
                <a:solidFill>
                  <a:srgbClr val="002060"/>
                </a:solidFill>
                <a:latin typeface="楷体" pitchFamily="49" charset="-122"/>
                <a:ea typeface="楷体" pitchFamily="49" charset="-122"/>
                <a:cs typeface="Times New Roman" pitchFamily="18" charset="0"/>
              </a:rPr>
              <a:t>3</a:t>
            </a:r>
            <a:r>
              <a:rPr lang="zh-CN" altLang="en-US" sz="2400" b="1" dirty="0" smtClean="0">
                <a:solidFill>
                  <a:srgbClr val="002060"/>
                </a:solidFill>
                <a:latin typeface="楷体" pitchFamily="49" charset="-122"/>
                <a:ea typeface="楷体" pitchFamily="49" charset="-122"/>
                <a:cs typeface="Times New Roman" pitchFamily="18" charset="0"/>
              </a:rPr>
              <a:t>个项目共</a:t>
            </a:r>
            <a:r>
              <a:rPr lang="en-US" altLang="zh-CN" sz="2400" b="1" dirty="0" smtClean="0">
                <a:solidFill>
                  <a:srgbClr val="002060"/>
                </a:solidFill>
                <a:latin typeface="楷体" pitchFamily="49" charset="-122"/>
                <a:ea typeface="楷体" pitchFamily="49" charset="-122"/>
                <a:cs typeface="Times New Roman" pitchFamily="18" charset="0"/>
              </a:rPr>
              <a:t>340</a:t>
            </a:r>
            <a:r>
              <a:rPr lang="zh-CN" altLang="en-US" sz="2400" b="1" dirty="0" smtClean="0">
                <a:solidFill>
                  <a:srgbClr val="002060"/>
                </a:solidFill>
                <a:latin typeface="楷体" pitchFamily="49" charset="-122"/>
                <a:ea typeface="楷体" pitchFamily="49" charset="-122"/>
                <a:cs typeface="Times New Roman" pitchFamily="18" charset="0"/>
              </a:rPr>
              <a:t>万元</a:t>
            </a:r>
            <a:endParaRPr lang="en-US" altLang="zh-CN" sz="2400" b="1" dirty="0" smtClean="0">
              <a:solidFill>
                <a:srgbClr val="002060"/>
              </a:solidFill>
              <a:latin typeface="楷体" pitchFamily="49" charset="-122"/>
              <a:ea typeface="楷体" pitchFamily="49" charset="-122"/>
              <a:cs typeface="Times New Roman" pitchFamily="18" charset="0"/>
            </a:endParaRPr>
          </a:p>
          <a:p>
            <a:pPr lvl="2"/>
            <a:r>
              <a:rPr lang="zh-CN" altLang="en-US" sz="2000" b="1" dirty="0" smtClean="0">
                <a:solidFill>
                  <a:srgbClr val="002060"/>
                </a:solidFill>
                <a:latin typeface="楷体" pitchFamily="49" charset="-122"/>
                <a:ea typeface="楷体" pitchFamily="49" charset="-122"/>
                <a:cs typeface="Times New Roman" pitchFamily="18" charset="0"/>
              </a:rPr>
              <a:t>北京市共建基地建设项目</a:t>
            </a:r>
            <a:r>
              <a:rPr lang="en-US" altLang="zh-CN" sz="2000" b="1" dirty="0" smtClean="0">
                <a:solidFill>
                  <a:srgbClr val="002060"/>
                </a:solidFill>
                <a:latin typeface="楷体" pitchFamily="49" charset="-122"/>
                <a:ea typeface="楷体" pitchFamily="49" charset="-122"/>
                <a:cs typeface="Times New Roman" pitchFamily="18" charset="0"/>
              </a:rPr>
              <a:t>180</a:t>
            </a:r>
            <a:r>
              <a:rPr lang="zh-CN" altLang="en-US" sz="2000" b="1" dirty="0" smtClean="0">
                <a:solidFill>
                  <a:srgbClr val="002060"/>
                </a:solidFill>
                <a:latin typeface="楷体" pitchFamily="49" charset="-122"/>
                <a:ea typeface="楷体" pitchFamily="49" charset="-122"/>
                <a:cs typeface="Times New Roman" pitchFamily="18" charset="0"/>
              </a:rPr>
              <a:t>万元</a:t>
            </a:r>
            <a:endParaRPr lang="en-US" altLang="zh-CN" sz="2000" b="1" dirty="0" smtClean="0">
              <a:solidFill>
                <a:srgbClr val="002060"/>
              </a:solidFill>
              <a:latin typeface="楷体" pitchFamily="49" charset="-122"/>
              <a:ea typeface="楷体" pitchFamily="49" charset="-122"/>
              <a:cs typeface="Times New Roman" pitchFamily="18" charset="0"/>
            </a:endParaRPr>
          </a:p>
          <a:p>
            <a:pPr lvl="2"/>
            <a:r>
              <a:rPr lang="zh-CN" altLang="en-US" sz="2000" b="1" dirty="0" smtClean="0">
                <a:solidFill>
                  <a:srgbClr val="002060"/>
                </a:solidFill>
                <a:latin typeface="楷体" pitchFamily="49" charset="-122"/>
                <a:ea typeface="楷体" pitchFamily="49" charset="-122"/>
                <a:cs typeface="Times New Roman" pitchFamily="18" charset="0"/>
              </a:rPr>
              <a:t>北京市共建工程训练竞赛项目</a:t>
            </a:r>
            <a:r>
              <a:rPr lang="en-US" altLang="zh-CN" sz="2000" b="1" dirty="0" smtClean="0">
                <a:solidFill>
                  <a:srgbClr val="002060"/>
                </a:solidFill>
                <a:latin typeface="楷体" pitchFamily="49" charset="-122"/>
                <a:ea typeface="楷体" pitchFamily="49" charset="-122"/>
                <a:cs typeface="Times New Roman" pitchFamily="18" charset="0"/>
              </a:rPr>
              <a:t>60</a:t>
            </a:r>
            <a:r>
              <a:rPr lang="zh-CN" altLang="en-US" sz="2000" b="1" dirty="0" smtClean="0">
                <a:solidFill>
                  <a:srgbClr val="002060"/>
                </a:solidFill>
                <a:latin typeface="楷体" pitchFamily="49" charset="-122"/>
                <a:ea typeface="楷体" pitchFamily="49" charset="-122"/>
                <a:cs typeface="Times New Roman" pitchFamily="18" charset="0"/>
              </a:rPr>
              <a:t>万元</a:t>
            </a:r>
            <a:endParaRPr lang="en-US" altLang="zh-CN" sz="2000" b="1" dirty="0" smtClean="0">
              <a:solidFill>
                <a:srgbClr val="002060"/>
              </a:solidFill>
              <a:latin typeface="楷体" pitchFamily="49" charset="-122"/>
              <a:ea typeface="楷体" pitchFamily="49" charset="-122"/>
              <a:cs typeface="Times New Roman" pitchFamily="18" charset="0"/>
            </a:endParaRPr>
          </a:p>
          <a:p>
            <a:pPr lvl="2"/>
            <a:r>
              <a:rPr lang="zh-CN" altLang="en-US" sz="2000" b="1" dirty="0" smtClean="0">
                <a:solidFill>
                  <a:srgbClr val="002060"/>
                </a:solidFill>
                <a:latin typeface="楷体" pitchFamily="49" charset="-122"/>
                <a:ea typeface="楷体" pitchFamily="49" charset="-122"/>
                <a:cs typeface="Times New Roman" pitchFamily="18" charset="0"/>
              </a:rPr>
              <a:t>大学生科学研究训练项目</a:t>
            </a:r>
            <a:r>
              <a:rPr lang="en-US" altLang="zh-CN" sz="2000" b="1" dirty="0" smtClean="0">
                <a:solidFill>
                  <a:srgbClr val="002060"/>
                </a:solidFill>
                <a:latin typeface="楷体" pitchFamily="49" charset="-122"/>
                <a:ea typeface="楷体" pitchFamily="49" charset="-122"/>
                <a:cs typeface="Times New Roman" pitchFamily="18" charset="0"/>
              </a:rPr>
              <a:t>100</a:t>
            </a:r>
            <a:r>
              <a:rPr lang="zh-CN" altLang="en-US" sz="2000" b="1" dirty="0" smtClean="0">
                <a:solidFill>
                  <a:srgbClr val="002060"/>
                </a:solidFill>
                <a:latin typeface="楷体" pitchFamily="49" charset="-122"/>
                <a:ea typeface="楷体" pitchFamily="49" charset="-122"/>
                <a:cs typeface="Times New Roman" pitchFamily="18" charset="0"/>
              </a:rPr>
              <a:t>万元。</a:t>
            </a:r>
            <a:endParaRPr lang="en-US" altLang="zh-CN" sz="2000" b="1" dirty="0" smtClean="0">
              <a:solidFill>
                <a:srgbClr val="002060"/>
              </a:solidFill>
              <a:latin typeface="楷体" pitchFamily="49" charset="-122"/>
              <a:ea typeface="楷体" pitchFamily="49" charset="-122"/>
              <a:cs typeface="Times New Roman" pitchFamily="18" charset="0"/>
            </a:endParaRPr>
          </a:p>
          <a:p>
            <a:pPr lvl="1"/>
            <a:r>
              <a:rPr lang="zh-CN" altLang="en-US" sz="2400" b="1" dirty="0" smtClean="0">
                <a:solidFill>
                  <a:srgbClr val="002060"/>
                </a:solidFill>
                <a:latin typeface="楷体" pitchFamily="49" charset="-122"/>
                <a:ea typeface="楷体" pitchFamily="49" charset="-122"/>
                <a:cs typeface="Times New Roman" pitchFamily="18" charset="0"/>
              </a:rPr>
              <a:t>教育部专项建设经费：</a:t>
            </a:r>
            <a:r>
              <a:rPr lang="en-US" altLang="zh-CN" sz="2400" b="1" dirty="0" smtClean="0">
                <a:solidFill>
                  <a:srgbClr val="002060"/>
                </a:solidFill>
                <a:latin typeface="楷体" pitchFamily="49" charset="-122"/>
                <a:ea typeface="楷体" pitchFamily="49" charset="-122"/>
                <a:cs typeface="Times New Roman" pitchFamily="18" charset="0"/>
              </a:rPr>
              <a:t>2015</a:t>
            </a:r>
            <a:r>
              <a:rPr lang="zh-CN" altLang="en-US" sz="2400" b="1" dirty="0" smtClean="0">
                <a:solidFill>
                  <a:srgbClr val="002060"/>
                </a:solidFill>
                <a:latin typeface="楷体" pitchFamily="49" charset="-122"/>
                <a:ea typeface="楷体" pitchFamily="49" charset="-122"/>
                <a:cs typeface="Times New Roman" pitchFamily="18" charset="0"/>
              </a:rPr>
              <a:t>年</a:t>
            </a:r>
            <a:r>
              <a:rPr lang="en-US" altLang="zh-CN" sz="2400" b="1" dirty="0" smtClean="0">
                <a:solidFill>
                  <a:srgbClr val="002060"/>
                </a:solidFill>
                <a:latin typeface="楷体" pitchFamily="49" charset="-122"/>
                <a:ea typeface="楷体" pitchFamily="49" charset="-122"/>
                <a:cs typeface="Times New Roman" pitchFamily="18" charset="0"/>
              </a:rPr>
              <a:t>185</a:t>
            </a:r>
            <a:r>
              <a:rPr lang="zh-CN" altLang="en-US" sz="2400" b="1" dirty="0" smtClean="0">
                <a:solidFill>
                  <a:srgbClr val="002060"/>
                </a:solidFill>
                <a:latin typeface="楷体" pitchFamily="49" charset="-122"/>
                <a:ea typeface="楷体" pitchFamily="49" charset="-122"/>
                <a:cs typeface="Times New Roman" pitchFamily="18" charset="0"/>
              </a:rPr>
              <a:t>万元</a:t>
            </a:r>
            <a:endParaRPr lang="zh-CN" altLang="en-US" sz="3600" dirty="0" smtClean="0">
              <a:solidFill>
                <a:srgbClr val="002060"/>
              </a:solidFill>
              <a:latin typeface="楷体" pitchFamily="49" charset="-122"/>
              <a:ea typeface="楷体" pitchFamily="49" charset="-122"/>
              <a:cs typeface="Times New Roman" pitchFamily="18" charset="0"/>
            </a:endParaRPr>
          </a:p>
          <a:p>
            <a:pPr lvl="2"/>
            <a:endParaRPr lang="zh-CN" altLang="zh-CN" sz="1800" b="1" dirty="0" smtClean="0">
              <a:solidFill>
                <a:srgbClr val="002060"/>
              </a:solidFill>
              <a:latin typeface="楷体" pitchFamily="49" charset="-122"/>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p:cNvSpPr>
            <a:spLocks noGrp="1"/>
          </p:cNvSpPr>
          <p:nvPr>
            <p:ph idx="1"/>
          </p:nvPr>
        </p:nvSpPr>
        <p:spPr>
          <a:xfrm>
            <a:off x="971550" y="1500174"/>
            <a:ext cx="7777163" cy="4906976"/>
          </a:xfrm>
        </p:spPr>
        <p:txBody>
          <a:bodyPr/>
          <a:lstStyle/>
          <a:p>
            <a:r>
              <a:rPr lang="zh-CN" altLang="zh-CN" b="1" dirty="0" smtClean="0">
                <a:solidFill>
                  <a:srgbClr val="002060"/>
                </a:solidFill>
                <a:latin typeface="楷体" pitchFamily="49" charset="-122"/>
                <a:ea typeface="楷体" pitchFamily="49" charset="-122"/>
                <a:cs typeface="Times New Roman" pitchFamily="18" charset="0"/>
              </a:rPr>
              <a:t>近三年接受捐赠近</a:t>
            </a:r>
            <a:r>
              <a:rPr lang="en-US" altLang="zh-CN" b="1" dirty="0" smtClean="0">
                <a:solidFill>
                  <a:srgbClr val="002060"/>
                </a:solidFill>
                <a:latin typeface="楷体" pitchFamily="49" charset="-122"/>
                <a:ea typeface="楷体" pitchFamily="49" charset="-122"/>
                <a:cs typeface="Times New Roman" pitchFamily="18" charset="0"/>
              </a:rPr>
              <a:t>572.38</a:t>
            </a:r>
            <a:r>
              <a:rPr lang="zh-CN" altLang="zh-CN" b="1" dirty="0" smtClean="0">
                <a:solidFill>
                  <a:srgbClr val="002060"/>
                </a:solidFill>
                <a:latin typeface="楷体" pitchFamily="49" charset="-122"/>
                <a:ea typeface="楷体" pitchFamily="49" charset="-122"/>
                <a:cs typeface="Times New Roman" pitchFamily="18" charset="0"/>
              </a:rPr>
              <a:t>万元。主要捐赠物为教学设备和教学软件。</a:t>
            </a:r>
          </a:p>
          <a:p>
            <a:pPr lvl="1"/>
            <a:r>
              <a:rPr lang="zh-CN" altLang="en-US" sz="2000" b="1" dirty="0" smtClean="0">
                <a:solidFill>
                  <a:srgbClr val="002060"/>
                </a:solidFill>
                <a:latin typeface="楷体" pitchFamily="49" charset="-122"/>
                <a:ea typeface="楷体" pitchFamily="49" charset="-122"/>
                <a:cs typeface="Times New Roman" pitchFamily="18" charset="0"/>
              </a:rPr>
              <a:t>中关村科技园区管理委员会创新项目经费</a:t>
            </a:r>
            <a:r>
              <a:rPr lang="en-US" altLang="zh-CN" sz="2000" b="1" dirty="0" smtClean="0">
                <a:solidFill>
                  <a:srgbClr val="002060"/>
                </a:solidFill>
                <a:latin typeface="楷体" pitchFamily="49" charset="-122"/>
                <a:ea typeface="楷体" pitchFamily="49" charset="-122"/>
                <a:cs typeface="Times New Roman" pitchFamily="18" charset="0"/>
              </a:rPr>
              <a:t>80</a:t>
            </a:r>
            <a:r>
              <a:rPr lang="zh-CN" altLang="en-US" sz="2000" b="1" dirty="0" smtClean="0">
                <a:solidFill>
                  <a:srgbClr val="002060"/>
                </a:solidFill>
                <a:latin typeface="楷体" pitchFamily="49" charset="-122"/>
                <a:ea typeface="楷体" pitchFamily="49" charset="-122"/>
                <a:cs typeface="Times New Roman" pitchFamily="18" charset="0"/>
              </a:rPr>
              <a:t>万元。</a:t>
            </a:r>
            <a:endParaRPr lang="en-US" altLang="zh-CN" sz="2000" b="1" dirty="0" smtClean="0">
              <a:solidFill>
                <a:srgbClr val="002060"/>
              </a:solidFill>
              <a:latin typeface="楷体" pitchFamily="49" charset="-122"/>
              <a:ea typeface="楷体" pitchFamily="49" charset="-122"/>
              <a:cs typeface="Times New Roman" pitchFamily="18" charset="0"/>
            </a:endParaRPr>
          </a:p>
          <a:p>
            <a:pPr lvl="1"/>
            <a:r>
              <a:rPr lang="zh-CN" altLang="en-US" sz="2000" b="1" dirty="0" smtClean="0">
                <a:solidFill>
                  <a:srgbClr val="002060"/>
                </a:solidFill>
                <a:latin typeface="楷体" pitchFamily="49" charset="-122"/>
                <a:ea typeface="楷体" pitchFamily="49" charset="-122"/>
                <a:cs typeface="Times New Roman" pitchFamily="18" charset="0"/>
              </a:rPr>
              <a:t>北京数码大方科技有限公司捐赠</a:t>
            </a:r>
            <a:r>
              <a:rPr lang="en-US" altLang="zh-CN" sz="2000" b="1" dirty="0" smtClean="0">
                <a:solidFill>
                  <a:srgbClr val="002060"/>
                </a:solidFill>
                <a:latin typeface="楷体" pitchFamily="49" charset="-122"/>
                <a:ea typeface="楷体" pitchFamily="49" charset="-122"/>
                <a:cs typeface="Times New Roman" pitchFamily="18" charset="0"/>
              </a:rPr>
              <a:t>CAXA CAD/CAM</a:t>
            </a:r>
            <a:r>
              <a:rPr lang="zh-CN" altLang="en-US" sz="2000" b="1" dirty="0" smtClean="0">
                <a:solidFill>
                  <a:srgbClr val="002060"/>
                </a:solidFill>
                <a:latin typeface="楷体" pitchFamily="49" charset="-122"/>
                <a:ea typeface="楷体" pitchFamily="49" charset="-122"/>
                <a:cs typeface="Times New Roman" pitchFamily="18" charset="0"/>
              </a:rPr>
              <a:t>系列软件（线切割</a:t>
            </a:r>
            <a:r>
              <a:rPr lang="en-US" altLang="zh-CN" sz="2000" b="1" dirty="0" smtClean="0">
                <a:solidFill>
                  <a:srgbClr val="002060"/>
                </a:solidFill>
                <a:latin typeface="楷体" pitchFamily="49" charset="-122"/>
                <a:ea typeface="楷体" pitchFamily="49" charset="-122"/>
                <a:cs typeface="Times New Roman" pitchFamily="18" charset="0"/>
              </a:rPr>
              <a:t>30</a:t>
            </a:r>
            <a:r>
              <a:rPr lang="zh-CN" altLang="en-US" sz="2000" b="1" dirty="0" smtClean="0">
                <a:solidFill>
                  <a:srgbClr val="002060"/>
                </a:solidFill>
                <a:latin typeface="楷体" pitchFamily="49" charset="-122"/>
                <a:ea typeface="楷体" pitchFamily="49" charset="-122"/>
                <a:cs typeface="Times New Roman" pitchFamily="18" charset="0"/>
              </a:rPr>
              <a:t>个节点、数控车</a:t>
            </a:r>
            <a:r>
              <a:rPr lang="en-US" altLang="zh-CN" sz="2000" b="1" dirty="0" smtClean="0">
                <a:solidFill>
                  <a:srgbClr val="002060"/>
                </a:solidFill>
                <a:latin typeface="楷体" pitchFamily="49" charset="-122"/>
                <a:ea typeface="楷体" pitchFamily="49" charset="-122"/>
                <a:cs typeface="Times New Roman" pitchFamily="18" charset="0"/>
              </a:rPr>
              <a:t>30</a:t>
            </a:r>
            <a:r>
              <a:rPr lang="zh-CN" altLang="en-US" sz="2000" b="1" dirty="0" smtClean="0">
                <a:solidFill>
                  <a:srgbClr val="002060"/>
                </a:solidFill>
                <a:latin typeface="楷体" pitchFamily="49" charset="-122"/>
                <a:ea typeface="楷体" pitchFamily="49" charset="-122"/>
                <a:cs typeface="Times New Roman" pitchFamily="18" charset="0"/>
              </a:rPr>
              <a:t>个节点、制造工程师</a:t>
            </a:r>
            <a:r>
              <a:rPr lang="en-US" altLang="zh-CN" sz="2000" b="1" dirty="0" smtClean="0">
                <a:solidFill>
                  <a:srgbClr val="002060"/>
                </a:solidFill>
                <a:latin typeface="楷体" pitchFamily="49" charset="-122"/>
                <a:ea typeface="楷体" pitchFamily="49" charset="-122"/>
                <a:cs typeface="Times New Roman" pitchFamily="18" charset="0"/>
              </a:rPr>
              <a:t>30</a:t>
            </a:r>
            <a:r>
              <a:rPr lang="zh-CN" altLang="en-US" sz="2000" b="1" dirty="0" smtClean="0">
                <a:solidFill>
                  <a:srgbClr val="002060"/>
                </a:solidFill>
                <a:latin typeface="楷体" pitchFamily="49" charset="-122"/>
                <a:ea typeface="楷体" pitchFamily="49" charset="-122"/>
                <a:cs typeface="Times New Roman" pitchFamily="18" charset="0"/>
              </a:rPr>
              <a:t>个节点），共计</a:t>
            </a:r>
            <a:r>
              <a:rPr lang="en-US" altLang="zh-CN" sz="2000" b="1" dirty="0" smtClean="0">
                <a:solidFill>
                  <a:srgbClr val="002060"/>
                </a:solidFill>
                <a:latin typeface="楷体" pitchFamily="49" charset="-122"/>
                <a:ea typeface="楷体" pitchFamily="49" charset="-122"/>
                <a:cs typeface="Times New Roman" pitchFamily="18" charset="0"/>
              </a:rPr>
              <a:t>22.38</a:t>
            </a:r>
            <a:r>
              <a:rPr lang="zh-CN" altLang="en-US" sz="2000" b="1" dirty="0" smtClean="0">
                <a:solidFill>
                  <a:srgbClr val="002060"/>
                </a:solidFill>
                <a:latin typeface="楷体" pitchFamily="49" charset="-122"/>
                <a:ea typeface="楷体" pitchFamily="49" charset="-122"/>
                <a:cs typeface="Times New Roman" pitchFamily="18" charset="0"/>
              </a:rPr>
              <a:t>万元。</a:t>
            </a:r>
            <a:endParaRPr lang="zh-CN" altLang="zh-CN" sz="2000" b="1" dirty="0" smtClean="0">
              <a:solidFill>
                <a:srgbClr val="002060"/>
              </a:solidFill>
              <a:latin typeface="楷体" pitchFamily="49" charset="-122"/>
              <a:ea typeface="楷体" pitchFamily="49" charset="-122"/>
              <a:cs typeface="Times New Roman" pitchFamily="18" charset="0"/>
            </a:endParaRPr>
          </a:p>
          <a:p>
            <a:pPr lvl="1"/>
            <a:r>
              <a:rPr lang="en-US" altLang="zh-CN" sz="2000" b="1" dirty="0" smtClean="0">
                <a:solidFill>
                  <a:srgbClr val="002060"/>
                </a:solidFill>
                <a:latin typeface="楷体" pitchFamily="49" charset="-122"/>
                <a:ea typeface="楷体" pitchFamily="49" charset="-122"/>
                <a:cs typeface="Times New Roman" pitchFamily="18" charset="0"/>
              </a:rPr>
              <a:t>“</a:t>
            </a:r>
            <a:r>
              <a:rPr lang="zh-CN" altLang="en-US" sz="2000" b="1" dirty="0" smtClean="0">
                <a:solidFill>
                  <a:srgbClr val="002060"/>
                </a:solidFill>
                <a:latin typeface="楷体" pitchFamily="49" charset="-122"/>
                <a:ea typeface="楷体" pitchFamily="49" charset="-122"/>
                <a:cs typeface="Times New Roman" pitchFamily="18" charset="0"/>
              </a:rPr>
              <a:t>清华</a:t>
            </a:r>
            <a:r>
              <a:rPr lang="en-US" altLang="zh-CN" sz="2000" b="1" dirty="0" smtClean="0">
                <a:solidFill>
                  <a:srgbClr val="002060"/>
                </a:solidFill>
                <a:latin typeface="楷体" pitchFamily="49" charset="-122"/>
                <a:ea typeface="楷体" pitchFamily="49" charset="-122"/>
                <a:cs typeface="Times New Roman" pitchFamily="18" charset="0"/>
              </a:rPr>
              <a:t>--</a:t>
            </a:r>
            <a:r>
              <a:rPr lang="zh-CN" altLang="en-US" sz="2000" b="1" dirty="0" smtClean="0">
                <a:solidFill>
                  <a:srgbClr val="002060"/>
                </a:solidFill>
                <a:latin typeface="楷体" pitchFamily="49" charset="-122"/>
                <a:ea typeface="楷体" pitchFamily="49" charset="-122"/>
                <a:cs typeface="Times New Roman" pitchFamily="18" charset="0"/>
              </a:rPr>
              <a:t>巨轮柔性制造单元”联合实验室：巨轮工业机器人</a:t>
            </a:r>
            <a:r>
              <a:rPr lang="en-US" altLang="zh-CN" sz="2000" b="1" dirty="0" smtClean="0">
                <a:solidFill>
                  <a:srgbClr val="002060"/>
                </a:solidFill>
                <a:latin typeface="楷体" pitchFamily="49" charset="-122"/>
                <a:ea typeface="楷体" pitchFamily="49" charset="-122"/>
                <a:cs typeface="Times New Roman" pitchFamily="18" charset="0"/>
              </a:rPr>
              <a:t>1</a:t>
            </a:r>
            <a:r>
              <a:rPr lang="zh-CN" altLang="en-US" sz="2000" b="1" dirty="0" smtClean="0">
                <a:solidFill>
                  <a:srgbClr val="002060"/>
                </a:solidFill>
                <a:latin typeface="楷体" pitchFamily="49" charset="-122"/>
                <a:ea typeface="楷体" pitchFamily="49" charset="-122"/>
                <a:cs typeface="Times New Roman" pitchFamily="18" charset="0"/>
              </a:rPr>
              <a:t>台，科挺精密雕铣机</a:t>
            </a:r>
            <a:r>
              <a:rPr lang="en-US" altLang="zh-CN" sz="2000" b="1" dirty="0" smtClean="0">
                <a:solidFill>
                  <a:srgbClr val="002060"/>
                </a:solidFill>
                <a:latin typeface="楷体" pitchFamily="49" charset="-122"/>
                <a:ea typeface="楷体" pitchFamily="49" charset="-122"/>
                <a:cs typeface="Times New Roman" pitchFamily="18" charset="0"/>
              </a:rPr>
              <a:t>1</a:t>
            </a:r>
            <a:r>
              <a:rPr lang="zh-CN" altLang="en-US" sz="2000" b="1" dirty="0" smtClean="0">
                <a:solidFill>
                  <a:srgbClr val="002060"/>
                </a:solidFill>
                <a:latin typeface="楷体" pitchFamily="49" charset="-122"/>
                <a:ea typeface="楷体" pitchFamily="49" charset="-122"/>
                <a:cs typeface="Times New Roman" pitchFamily="18" charset="0"/>
              </a:rPr>
              <a:t>台，共计</a:t>
            </a:r>
            <a:r>
              <a:rPr lang="en-US" altLang="zh-CN" sz="2000" b="1" dirty="0" smtClean="0">
                <a:solidFill>
                  <a:srgbClr val="002060"/>
                </a:solidFill>
                <a:latin typeface="楷体" pitchFamily="49" charset="-122"/>
                <a:ea typeface="楷体" pitchFamily="49" charset="-122"/>
                <a:cs typeface="Times New Roman" pitchFamily="18" charset="0"/>
              </a:rPr>
              <a:t>70</a:t>
            </a:r>
            <a:r>
              <a:rPr lang="zh-CN" altLang="en-US" sz="2000" b="1" dirty="0" smtClean="0">
                <a:solidFill>
                  <a:srgbClr val="002060"/>
                </a:solidFill>
                <a:latin typeface="楷体" pitchFamily="49" charset="-122"/>
                <a:ea typeface="楷体" pitchFamily="49" charset="-122"/>
                <a:cs typeface="Times New Roman" pitchFamily="18" charset="0"/>
              </a:rPr>
              <a:t>万元。</a:t>
            </a:r>
            <a:endParaRPr lang="zh-CN" altLang="zh-CN" sz="2000" b="1" dirty="0" smtClean="0">
              <a:solidFill>
                <a:srgbClr val="002060"/>
              </a:solidFill>
              <a:latin typeface="楷体" pitchFamily="49" charset="-122"/>
              <a:ea typeface="楷体" pitchFamily="49" charset="-122"/>
              <a:cs typeface="Times New Roman" pitchFamily="18" charset="0"/>
            </a:endParaRPr>
          </a:p>
          <a:p>
            <a:pPr lvl="1"/>
            <a:r>
              <a:rPr lang="en-US" altLang="zh-CN" sz="2000" b="1" dirty="0" smtClean="0">
                <a:solidFill>
                  <a:srgbClr val="002060"/>
                </a:solidFill>
                <a:latin typeface="楷体" pitchFamily="49" charset="-122"/>
                <a:ea typeface="楷体" pitchFamily="49" charset="-122"/>
                <a:cs typeface="Times New Roman" pitchFamily="18" charset="0"/>
              </a:rPr>
              <a:t>“</a:t>
            </a:r>
            <a:r>
              <a:rPr lang="zh-CN" altLang="en-US" sz="2000" b="1" dirty="0" smtClean="0">
                <a:solidFill>
                  <a:srgbClr val="002060"/>
                </a:solidFill>
                <a:latin typeface="楷体" pitchFamily="49" charset="-122"/>
                <a:ea typeface="楷体" pitchFamily="49" charset="-122"/>
                <a:cs typeface="Times New Roman" pitchFamily="18" charset="0"/>
              </a:rPr>
              <a:t>清华</a:t>
            </a:r>
            <a:r>
              <a:rPr lang="en-US" altLang="zh-CN" sz="2000" b="1" dirty="0" smtClean="0">
                <a:solidFill>
                  <a:srgbClr val="002060"/>
                </a:solidFill>
                <a:latin typeface="楷体" pitchFamily="49" charset="-122"/>
                <a:ea typeface="楷体" pitchFamily="49" charset="-122"/>
                <a:cs typeface="Times New Roman" pitchFamily="18" charset="0"/>
              </a:rPr>
              <a:t>—</a:t>
            </a:r>
            <a:r>
              <a:rPr lang="zh-CN" altLang="en-US" sz="2000" b="1" dirty="0" smtClean="0">
                <a:solidFill>
                  <a:srgbClr val="002060"/>
                </a:solidFill>
                <a:latin typeface="楷体" pitchFamily="49" charset="-122"/>
                <a:ea typeface="楷体" pitchFamily="49" charset="-122"/>
                <a:cs typeface="Times New Roman" pitchFamily="18" charset="0"/>
              </a:rPr>
              <a:t>精雕数控雕铣”联合实验室，精雕设备</a:t>
            </a:r>
            <a:r>
              <a:rPr lang="en-US" altLang="zh-CN" sz="2000" b="1" dirty="0" smtClean="0">
                <a:solidFill>
                  <a:srgbClr val="002060"/>
                </a:solidFill>
                <a:latin typeface="楷体" pitchFamily="49" charset="-122"/>
                <a:ea typeface="楷体" pitchFamily="49" charset="-122"/>
                <a:cs typeface="Times New Roman" pitchFamily="18" charset="0"/>
              </a:rPr>
              <a:t>Carver-400TE 5</a:t>
            </a:r>
            <a:r>
              <a:rPr lang="zh-CN" altLang="en-US" sz="2000" b="1" dirty="0" smtClean="0">
                <a:solidFill>
                  <a:srgbClr val="002060"/>
                </a:solidFill>
                <a:latin typeface="楷体" pitchFamily="49" charset="-122"/>
                <a:ea typeface="楷体" pitchFamily="49" charset="-122"/>
                <a:cs typeface="Times New Roman" pitchFamily="18" charset="0"/>
              </a:rPr>
              <a:t>台；</a:t>
            </a:r>
            <a:r>
              <a:rPr lang="en-US" altLang="zh-CN" sz="2000" b="1" dirty="0" smtClean="0">
                <a:solidFill>
                  <a:srgbClr val="002060"/>
                </a:solidFill>
                <a:latin typeface="楷体" pitchFamily="49" charset="-122"/>
                <a:ea typeface="楷体" pitchFamily="49" charset="-122"/>
                <a:cs typeface="Times New Roman" pitchFamily="18" charset="0"/>
              </a:rPr>
              <a:t>Carver-600TE 2</a:t>
            </a:r>
            <a:r>
              <a:rPr lang="zh-CN" altLang="en-US" sz="2000" b="1" dirty="0" smtClean="0">
                <a:solidFill>
                  <a:srgbClr val="002060"/>
                </a:solidFill>
                <a:latin typeface="楷体" pitchFamily="49" charset="-122"/>
                <a:ea typeface="楷体" pitchFamily="49" charset="-122"/>
                <a:cs typeface="Times New Roman" pitchFamily="18" charset="0"/>
              </a:rPr>
              <a:t>台；</a:t>
            </a:r>
            <a:r>
              <a:rPr lang="en-US" altLang="zh-CN" sz="2000" b="1" dirty="0" smtClean="0">
                <a:solidFill>
                  <a:srgbClr val="002060"/>
                </a:solidFill>
                <a:latin typeface="楷体" pitchFamily="49" charset="-122"/>
                <a:ea typeface="楷体" pitchFamily="49" charset="-122"/>
                <a:cs typeface="Times New Roman" pitchFamily="18" charset="0"/>
              </a:rPr>
              <a:t>Smart CNC 5</a:t>
            </a:r>
            <a:r>
              <a:rPr lang="zh-CN" altLang="en-US" sz="2000" b="1" dirty="0" smtClean="0">
                <a:solidFill>
                  <a:srgbClr val="002060"/>
                </a:solidFill>
                <a:latin typeface="楷体" pitchFamily="49" charset="-122"/>
                <a:ea typeface="楷体" pitchFamily="49" charset="-122"/>
                <a:cs typeface="Times New Roman" pitchFamily="18" charset="0"/>
              </a:rPr>
              <a:t>轴雕铣机</a:t>
            </a:r>
            <a:r>
              <a:rPr lang="en-US" altLang="zh-CN" sz="2000" b="1" dirty="0" smtClean="0">
                <a:solidFill>
                  <a:srgbClr val="002060"/>
                </a:solidFill>
                <a:latin typeface="楷体" pitchFamily="49" charset="-122"/>
                <a:ea typeface="楷体" pitchFamily="49" charset="-122"/>
                <a:cs typeface="Times New Roman" pitchFamily="18" charset="0"/>
              </a:rPr>
              <a:t>1</a:t>
            </a:r>
            <a:r>
              <a:rPr lang="zh-CN" altLang="en-US" sz="2000" b="1" dirty="0" smtClean="0">
                <a:solidFill>
                  <a:srgbClr val="002060"/>
                </a:solidFill>
                <a:latin typeface="楷体" pitchFamily="49" charset="-122"/>
                <a:ea typeface="楷体" pitchFamily="49" charset="-122"/>
                <a:cs typeface="Times New Roman" pitchFamily="18" charset="0"/>
              </a:rPr>
              <a:t>台，共计</a:t>
            </a:r>
            <a:r>
              <a:rPr lang="en-US" altLang="zh-CN" sz="2000" b="1" dirty="0" smtClean="0">
                <a:solidFill>
                  <a:srgbClr val="002060"/>
                </a:solidFill>
                <a:latin typeface="楷体" pitchFamily="49" charset="-122"/>
                <a:ea typeface="楷体" pitchFamily="49" charset="-122"/>
                <a:cs typeface="Times New Roman" pitchFamily="18" charset="0"/>
              </a:rPr>
              <a:t>400</a:t>
            </a:r>
            <a:r>
              <a:rPr lang="zh-CN" altLang="en-US" sz="2000" b="1" dirty="0" smtClean="0">
                <a:solidFill>
                  <a:srgbClr val="002060"/>
                </a:solidFill>
                <a:latin typeface="楷体" pitchFamily="49" charset="-122"/>
                <a:ea typeface="楷体" pitchFamily="49" charset="-122"/>
                <a:cs typeface="Times New Roman" pitchFamily="18" charset="0"/>
              </a:rPr>
              <a:t>万元。</a:t>
            </a:r>
            <a:endParaRPr lang="zh-CN" altLang="zh-CN" sz="2000" b="1" dirty="0" smtClean="0">
              <a:solidFill>
                <a:srgbClr val="002060"/>
              </a:solidFill>
              <a:latin typeface="楷体" pitchFamily="49" charset="-122"/>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642910" y="1000108"/>
            <a:ext cx="7886700" cy="833456"/>
          </a:xfrm>
        </p:spPr>
        <p:txBody>
          <a:bodyPr/>
          <a:lstStyle/>
          <a:p>
            <a:r>
              <a:rPr lang="zh-CN" altLang="en-US" sz="4800" dirty="0" smtClean="0">
                <a:solidFill>
                  <a:srgbClr val="002060"/>
                </a:solidFill>
                <a:latin typeface="Times New Roman" pitchFamily="18" charset="0"/>
                <a:ea typeface="楷体_GB2312" pitchFamily="49" charset="-122"/>
                <a:cs typeface="Times New Roman" pitchFamily="18" charset="0"/>
              </a:rPr>
              <a:t>仪器设备配置情况</a:t>
            </a:r>
            <a:endParaRPr lang="zh-CN" altLang="en-US" sz="4800" dirty="0" smtClean="0">
              <a:solidFill>
                <a:srgbClr val="002060"/>
              </a:solidFill>
              <a:ea typeface="楷体_GB2312" pitchFamily="49" charset="-122"/>
              <a:cs typeface="Times New Roman" pitchFamily="18" charset="0"/>
            </a:endParaRPr>
          </a:p>
        </p:txBody>
      </p:sp>
      <p:sp>
        <p:nvSpPr>
          <p:cNvPr id="79875" name="内容占位符 2"/>
          <p:cNvSpPr>
            <a:spLocks noGrp="1"/>
          </p:cNvSpPr>
          <p:nvPr>
            <p:ph idx="1"/>
          </p:nvPr>
        </p:nvSpPr>
        <p:spPr>
          <a:xfrm>
            <a:off x="1000125" y="2071678"/>
            <a:ext cx="7858125" cy="4186246"/>
          </a:xfrm>
        </p:spPr>
        <p:txBody>
          <a:bodyPr/>
          <a:lstStyle/>
          <a:p>
            <a:r>
              <a:rPr lang="zh-CN" altLang="zh-CN" b="1" dirty="0" smtClean="0">
                <a:solidFill>
                  <a:srgbClr val="002060"/>
                </a:solidFill>
                <a:latin typeface="Times New Roman" pitchFamily="18" charset="0"/>
                <a:ea typeface="楷体" pitchFamily="49" charset="-122"/>
                <a:cs typeface="Times New Roman" pitchFamily="18" charset="0"/>
              </a:rPr>
              <a:t>仪器设备共</a:t>
            </a:r>
            <a:r>
              <a:rPr lang="en-US" altLang="zh-CN" b="1" dirty="0" smtClean="0">
                <a:solidFill>
                  <a:srgbClr val="002060"/>
                </a:solidFill>
                <a:latin typeface="Times New Roman" pitchFamily="18" charset="0"/>
                <a:ea typeface="楷体" pitchFamily="49" charset="-122"/>
                <a:cs typeface="Times New Roman" pitchFamily="18" charset="0"/>
              </a:rPr>
              <a:t>1454</a:t>
            </a:r>
            <a:r>
              <a:rPr lang="zh-CN" altLang="zh-CN" b="1" dirty="0" smtClean="0">
                <a:solidFill>
                  <a:srgbClr val="002060"/>
                </a:solidFill>
                <a:latin typeface="Times New Roman" pitchFamily="18" charset="0"/>
                <a:ea typeface="楷体" pitchFamily="49" charset="-122"/>
                <a:cs typeface="Times New Roman" pitchFamily="18" charset="0"/>
              </a:rPr>
              <a:t>台件，教学仪器设备总值</a:t>
            </a:r>
            <a:r>
              <a:rPr lang="en-US" altLang="zh-CN" b="1" dirty="0" smtClean="0">
                <a:solidFill>
                  <a:srgbClr val="002060"/>
                </a:solidFill>
                <a:latin typeface="Times New Roman" pitchFamily="18" charset="0"/>
                <a:ea typeface="楷体" pitchFamily="49" charset="-122"/>
                <a:cs typeface="Times New Roman" pitchFamily="18" charset="0"/>
              </a:rPr>
              <a:t>2803.5</a:t>
            </a:r>
            <a:r>
              <a:rPr lang="zh-CN" altLang="zh-CN" b="1" dirty="0" smtClean="0">
                <a:solidFill>
                  <a:srgbClr val="002060"/>
                </a:solidFill>
                <a:latin typeface="Times New Roman" pitchFamily="18" charset="0"/>
                <a:ea typeface="楷体" pitchFamily="49" charset="-122"/>
                <a:cs typeface="Times New Roman" pitchFamily="18" charset="0"/>
              </a:rPr>
              <a:t>万元。</a:t>
            </a:r>
          </a:p>
          <a:p>
            <a:pPr lvl="1"/>
            <a:r>
              <a:rPr lang="en-US" altLang="zh-CN" b="1" dirty="0" smtClean="0">
                <a:solidFill>
                  <a:srgbClr val="002060"/>
                </a:solidFill>
                <a:latin typeface="Times New Roman" pitchFamily="18" charset="0"/>
                <a:ea typeface="楷体" pitchFamily="49" charset="-122"/>
                <a:cs typeface="Times New Roman" pitchFamily="18" charset="0"/>
              </a:rPr>
              <a:t>2012</a:t>
            </a:r>
            <a:r>
              <a:rPr lang="zh-CN" altLang="zh-CN" b="1" dirty="0" smtClean="0">
                <a:solidFill>
                  <a:srgbClr val="002060"/>
                </a:solidFill>
                <a:latin typeface="Times New Roman" pitchFamily="18" charset="0"/>
                <a:ea typeface="楷体" pitchFamily="49" charset="-122"/>
                <a:cs typeface="Times New Roman" pitchFamily="18" charset="0"/>
              </a:rPr>
              <a:t>年新增</a:t>
            </a:r>
            <a:r>
              <a:rPr lang="en-US" altLang="zh-CN" b="1" dirty="0" smtClean="0">
                <a:solidFill>
                  <a:srgbClr val="002060"/>
                </a:solidFill>
                <a:latin typeface="Times New Roman" pitchFamily="18" charset="0"/>
                <a:ea typeface="楷体" pitchFamily="49" charset="-122"/>
                <a:cs typeface="Times New Roman" pitchFamily="18" charset="0"/>
              </a:rPr>
              <a:t>73</a:t>
            </a:r>
            <a:r>
              <a:rPr lang="zh-CN" altLang="zh-CN" b="1" dirty="0" smtClean="0">
                <a:solidFill>
                  <a:srgbClr val="002060"/>
                </a:solidFill>
                <a:latin typeface="Times New Roman" pitchFamily="18" charset="0"/>
                <a:ea typeface="楷体" pitchFamily="49" charset="-122"/>
                <a:cs typeface="Times New Roman" pitchFamily="18" charset="0"/>
              </a:rPr>
              <a:t>台件，价值</a:t>
            </a:r>
            <a:r>
              <a:rPr lang="en-US" altLang="zh-CN" b="1" dirty="0" smtClean="0">
                <a:solidFill>
                  <a:srgbClr val="002060"/>
                </a:solidFill>
                <a:latin typeface="Times New Roman" pitchFamily="18" charset="0"/>
                <a:ea typeface="楷体" pitchFamily="49" charset="-122"/>
                <a:cs typeface="Times New Roman" pitchFamily="18" charset="0"/>
              </a:rPr>
              <a:t>245.6</a:t>
            </a:r>
            <a:r>
              <a:rPr lang="zh-CN" altLang="zh-CN" b="1" dirty="0" smtClean="0">
                <a:solidFill>
                  <a:srgbClr val="002060"/>
                </a:solidFill>
                <a:latin typeface="Times New Roman" pitchFamily="18" charset="0"/>
                <a:ea typeface="楷体" pitchFamily="49" charset="-122"/>
                <a:cs typeface="Times New Roman" pitchFamily="18" charset="0"/>
              </a:rPr>
              <a:t>万元；</a:t>
            </a:r>
            <a:endParaRPr lang="en-US" altLang="zh-CN" b="1" dirty="0" smtClean="0">
              <a:solidFill>
                <a:srgbClr val="002060"/>
              </a:solidFill>
              <a:latin typeface="Times New Roman" pitchFamily="18" charset="0"/>
              <a:ea typeface="楷体" pitchFamily="49" charset="-122"/>
              <a:cs typeface="Times New Roman" pitchFamily="18" charset="0"/>
            </a:endParaRPr>
          </a:p>
          <a:p>
            <a:pPr lvl="1"/>
            <a:r>
              <a:rPr lang="en-US" altLang="zh-CN" b="1" dirty="0" smtClean="0">
                <a:solidFill>
                  <a:srgbClr val="002060"/>
                </a:solidFill>
                <a:latin typeface="Times New Roman" pitchFamily="18" charset="0"/>
                <a:ea typeface="楷体" pitchFamily="49" charset="-122"/>
                <a:cs typeface="Times New Roman" pitchFamily="18" charset="0"/>
              </a:rPr>
              <a:t>2013</a:t>
            </a:r>
            <a:r>
              <a:rPr lang="zh-CN" altLang="zh-CN" b="1" dirty="0" smtClean="0">
                <a:solidFill>
                  <a:srgbClr val="002060"/>
                </a:solidFill>
                <a:latin typeface="Times New Roman" pitchFamily="18" charset="0"/>
                <a:ea typeface="楷体" pitchFamily="49" charset="-122"/>
                <a:cs typeface="Times New Roman" pitchFamily="18" charset="0"/>
              </a:rPr>
              <a:t>年新增</a:t>
            </a:r>
            <a:r>
              <a:rPr lang="en-US" altLang="zh-CN" b="1" dirty="0" smtClean="0">
                <a:solidFill>
                  <a:srgbClr val="002060"/>
                </a:solidFill>
                <a:latin typeface="Times New Roman" pitchFamily="18" charset="0"/>
                <a:ea typeface="楷体" pitchFamily="49" charset="-122"/>
                <a:cs typeface="Times New Roman" pitchFamily="18" charset="0"/>
              </a:rPr>
              <a:t>323</a:t>
            </a:r>
            <a:r>
              <a:rPr lang="zh-CN" altLang="zh-CN" b="1" dirty="0" smtClean="0">
                <a:solidFill>
                  <a:srgbClr val="002060"/>
                </a:solidFill>
                <a:latin typeface="Times New Roman" pitchFamily="18" charset="0"/>
                <a:ea typeface="楷体" pitchFamily="49" charset="-122"/>
                <a:cs typeface="Times New Roman" pitchFamily="18" charset="0"/>
              </a:rPr>
              <a:t>台件，价值</a:t>
            </a:r>
            <a:r>
              <a:rPr lang="en-US" altLang="zh-CN" b="1" dirty="0" smtClean="0">
                <a:solidFill>
                  <a:srgbClr val="002060"/>
                </a:solidFill>
                <a:latin typeface="Times New Roman" pitchFamily="18" charset="0"/>
                <a:ea typeface="楷体" pitchFamily="49" charset="-122"/>
                <a:cs typeface="Times New Roman" pitchFamily="18" charset="0"/>
              </a:rPr>
              <a:t>714</a:t>
            </a:r>
            <a:r>
              <a:rPr lang="zh-CN" altLang="zh-CN" b="1" dirty="0" smtClean="0">
                <a:solidFill>
                  <a:srgbClr val="002060"/>
                </a:solidFill>
                <a:latin typeface="Times New Roman" pitchFamily="18" charset="0"/>
                <a:ea typeface="楷体" pitchFamily="49" charset="-122"/>
                <a:cs typeface="Times New Roman" pitchFamily="18" charset="0"/>
              </a:rPr>
              <a:t>万元；</a:t>
            </a:r>
            <a:endParaRPr lang="en-US" altLang="zh-CN" b="1" dirty="0" smtClean="0">
              <a:solidFill>
                <a:srgbClr val="002060"/>
              </a:solidFill>
              <a:latin typeface="Times New Roman" pitchFamily="18" charset="0"/>
              <a:ea typeface="楷体" pitchFamily="49" charset="-122"/>
              <a:cs typeface="Times New Roman" pitchFamily="18" charset="0"/>
            </a:endParaRPr>
          </a:p>
          <a:p>
            <a:pPr lvl="1"/>
            <a:r>
              <a:rPr lang="en-US" altLang="zh-CN" b="1" dirty="0" smtClean="0">
                <a:solidFill>
                  <a:srgbClr val="002060"/>
                </a:solidFill>
                <a:latin typeface="Times New Roman" pitchFamily="18" charset="0"/>
                <a:ea typeface="楷体" pitchFamily="49" charset="-122"/>
                <a:cs typeface="Times New Roman" pitchFamily="18" charset="0"/>
              </a:rPr>
              <a:t>2014</a:t>
            </a:r>
            <a:r>
              <a:rPr lang="zh-CN" altLang="zh-CN" b="1" dirty="0" smtClean="0">
                <a:solidFill>
                  <a:srgbClr val="002060"/>
                </a:solidFill>
                <a:latin typeface="Times New Roman" pitchFamily="18" charset="0"/>
                <a:ea typeface="楷体" pitchFamily="49" charset="-122"/>
                <a:cs typeface="Times New Roman" pitchFamily="18" charset="0"/>
              </a:rPr>
              <a:t>年新增</a:t>
            </a:r>
            <a:r>
              <a:rPr lang="en-US" altLang="zh-CN" b="1" dirty="0" smtClean="0">
                <a:solidFill>
                  <a:srgbClr val="002060"/>
                </a:solidFill>
                <a:latin typeface="Times New Roman" pitchFamily="18" charset="0"/>
                <a:ea typeface="楷体" pitchFamily="49" charset="-122"/>
                <a:cs typeface="Times New Roman" pitchFamily="18" charset="0"/>
              </a:rPr>
              <a:t>192</a:t>
            </a:r>
            <a:r>
              <a:rPr lang="zh-CN" altLang="zh-CN" b="1" dirty="0" smtClean="0">
                <a:solidFill>
                  <a:srgbClr val="002060"/>
                </a:solidFill>
                <a:latin typeface="Times New Roman" pitchFamily="18" charset="0"/>
                <a:ea typeface="楷体" pitchFamily="49" charset="-122"/>
                <a:cs typeface="Times New Roman" pitchFamily="18" charset="0"/>
              </a:rPr>
              <a:t>台件，价值</a:t>
            </a:r>
            <a:r>
              <a:rPr lang="en-US" altLang="zh-CN" b="1" dirty="0" smtClean="0">
                <a:solidFill>
                  <a:srgbClr val="002060"/>
                </a:solidFill>
                <a:latin typeface="Times New Roman" pitchFamily="18" charset="0"/>
                <a:ea typeface="楷体" pitchFamily="49" charset="-122"/>
                <a:cs typeface="Times New Roman" pitchFamily="18" charset="0"/>
              </a:rPr>
              <a:t>544.7</a:t>
            </a:r>
            <a:r>
              <a:rPr lang="zh-CN" altLang="zh-CN" b="1" dirty="0" smtClean="0">
                <a:solidFill>
                  <a:srgbClr val="002060"/>
                </a:solidFill>
                <a:latin typeface="Times New Roman" pitchFamily="18" charset="0"/>
                <a:ea typeface="楷体" pitchFamily="49" charset="-122"/>
                <a:cs typeface="Times New Roman" pitchFamily="18" charset="0"/>
              </a:rPr>
              <a:t>万元；</a:t>
            </a:r>
            <a:endParaRPr lang="en-US" altLang="zh-CN" b="1" dirty="0" smtClean="0">
              <a:solidFill>
                <a:srgbClr val="002060"/>
              </a:solidFill>
              <a:latin typeface="Times New Roman" pitchFamily="18" charset="0"/>
              <a:ea typeface="楷体" pitchFamily="49" charset="-122"/>
              <a:cs typeface="Times New Roman" pitchFamily="18" charset="0"/>
            </a:endParaRPr>
          </a:p>
          <a:p>
            <a:r>
              <a:rPr lang="zh-CN" altLang="zh-CN" b="1" dirty="0" smtClean="0">
                <a:solidFill>
                  <a:srgbClr val="002060"/>
                </a:solidFill>
                <a:latin typeface="Times New Roman" pitchFamily="18" charset="0"/>
                <a:ea typeface="楷体" pitchFamily="49" charset="-122"/>
                <a:cs typeface="Times New Roman" pitchFamily="18" charset="0"/>
              </a:rPr>
              <a:t>中心的设备完好率为</a:t>
            </a:r>
            <a:r>
              <a:rPr lang="en-US" altLang="zh-CN" b="1" dirty="0" smtClean="0">
                <a:solidFill>
                  <a:srgbClr val="002060"/>
                </a:solidFill>
                <a:latin typeface="Times New Roman" pitchFamily="18" charset="0"/>
                <a:ea typeface="楷体" pitchFamily="49" charset="-122"/>
                <a:cs typeface="Times New Roman" pitchFamily="18" charset="0"/>
              </a:rPr>
              <a:t>99%</a:t>
            </a:r>
            <a:r>
              <a:rPr lang="zh-CN" altLang="zh-CN" b="1" dirty="0" smtClean="0">
                <a:solidFill>
                  <a:srgbClr val="002060"/>
                </a:solidFill>
                <a:latin typeface="Times New Roman" pitchFamily="18" charset="0"/>
                <a:ea typeface="楷体" pitchFamily="49" charset="-122"/>
                <a:cs typeface="Times New Roman" pitchFamily="18" charset="0"/>
              </a:rPr>
              <a:t>，设备利用率为</a:t>
            </a:r>
            <a:r>
              <a:rPr lang="en-US" altLang="zh-CN" b="1" dirty="0" smtClean="0">
                <a:solidFill>
                  <a:srgbClr val="002060"/>
                </a:solidFill>
                <a:latin typeface="Times New Roman" pitchFamily="18" charset="0"/>
                <a:ea typeface="楷体" pitchFamily="49" charset="-122"/>
                <a:cs typeface="Times New Roman" pitchFamily="18" charset="0"/>
              </a:rPr>
              <a:t>96%</a:t>
            </a:r>
            <a:r>
              <a:rPr lang="zh-CN" altLang="zh-CN" b="1" dirty="0" smtClean="0">
                <a:solidFill>
                  <a:srgbClr val="002060"/>
                </a:solidFill>
                <a:latin typeface="Times New Roman" pitchFamily="18" charset="0"/>
                <a:ea typeface="楷体" pitchFamily="49" charset="-122"/>
                <a:cs typeface="Times New Roman" pitchFamily="18" charset="0"/>
              </a:rPr>
              <a:t>。</a:t>
            </a:r>
            <a:endParaRPr lang="zh-CN" altLang="zh-CN" sz="3600" b="1" dirty="0" smtClean="0">
              <a:solidFill>
                <a:srgbClr val="002060"/>
              </a:solidFill>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428625" y="214313"/>
            <a:ext cx="184150" cy="708025"/>
          </a:xfrm>
          <a:prstGeom prst="rect">
            <a:avLst/>
          </a:prstGeom>
          <a:noFill/>
          <a:ln w="9525" algn="ctr">
            <a:noFill/>
            <a:miter lim="800000"/>
            <a:headEnd/>
            <a:tailEnd/>
          </a:ln>
        </p:spPr>
        <p:txBody>
          <a:bodyPr wrap="none">
            <a:spAutoFit/>
          </a:bodyPr>
          <a:lstStyle/>
          <a:p>
            <a:endParaRPr lang="zh-CN" altLang="en-US" sz="4000" b="1">
              <a:solidFill>
                <a:srgbClr val="7030A0"/>
              </a:solidFill>
              <a:latin typeface="隶书" pitchFamily="49" charset="-122"/>
              <a:ea typeface="隶书" pitchFamily="49" charset="-122"/>
            </a:endParaRPr>
          </a:p>
        </p:txBody>
      </p:sp>
      <p:sp>
        <p:nvSpPr>
          <p:cNvPr id="37891" name="Rectangle 5"/>
          <p:cNvSpPr>
            <a:spLocks noChangeArrowheads="1"/>
          </p:cNvSpPr>
          <p:nvPr/>
        </p:nvSpPr>
        <p:spPr bwMode="auto">
          <a:xfrm>
            <a:off x="571500" y="1500188"/>
            <a:ext cx="5357813" cy="4886325"/>
          </a:xfrm>
          <a:prstGeom prst="rect">
            <a:avLst/>
          </a:prstGeom>
          <a:noFill/>
          <a:ln w="9525">
            <a:noFill/>
            <a:miter lim="800000"/>
            <a:headEnd/>
            <a:tailEnd/>
          </a:ln>
        </p:spPr>
        <p:txBody>
          <a:bodyPr>
            <a:spAutoFit/>
          </a:bodyPr>
          <a:lstStyle/>
          <a:p>
            <a:pPr algn="just">
              <a:lnSpc>
                <a:spcPct val="130000"/>
              </a:lnSpc>
            </a:pPr>
            <a:r>
              <a:rPr lang="zh-CN" altLang="en-US" sz="2200" b="1">
                <a:solidFill>
                  <a:srgbClr val="002060"/>
                </a:solidFill>
                <a:latin typeface="Times New Roman" pitchFamily="18" charset="0"/>
                <a:ea typeface="楷体" pitchFamily="49" charset="-122"/>
                <a:cs typeface="Times New Roman" pitchFamily="18" charset="0"/>
              </a:rPr>
              <a:t>① 设备更新和升级</a:t>
            </a:r>
            <a:r>
              <a:rPr lang="en-US" altLang="zh-CN" sz="2200" b="1">
                <a:solidFill>
                  <a:srgbClr val="002060"/>
                </a:solidFill>
                <a:latin typeface="Times New Roman" pitchFamily="18" charset="0"/>
                <a:ea typeface="楷体" pitchFamily="49" charset="-122"/>
                <a:cs typeface="Times New Roman" pitchFamily="18" charset="0"/>
              </a:rPr>
              <a:t>---</a:t>
            </a:r>
            <a:r>
              <a:rPr lang="zh-CN" altLang="en-US" sz="2200" b="1">
                <a:solidFill>
                  <a:srgbClr val="002060"/>
                </a:solidFill>
                <a:latin typeface="Times New Roman" pitchFamily="18" charset="0"/>
                <a:ea typeface="楷体" pitchFamily="49" charset="-122"/>
                <a:cs typeface="Times New Roman" pitchFamily="18" charset="0"/>
              </a:rPr>
              <a:t>全面更新了材料成型制造（铸造、锻造、冲压、焊接、热处理）、机械加工制造（车削、铣削、磨削、钳工）和电子工艺制造等常规实习教学设备，升级了数控铣削、数控线切割、</a:t>
            </a:r>
            <a:r>
              <a:rPr lang="en-US" altLang="zh-CN" sz="2200" b="1">
                <a:solidFill>
                  <a:srgbClr val="002060"/>
                </a:solidFill>
                <a:latin typeface="Times New Roman" pitchFamily="18" charset="0"/>
                <a:ea typeface="楷体" pitchFamily="49" charset="-122"/>
                <a:cs typeface="Times New Roman" pitchFamily="18" charset="0"/>
              </a:rPr>
              <a:t>SMT</a:t>
            </a:r>
            <a:r>
              <a:rPr lang="zh-CN" altLang="en-US" sz="2200" b="1">
                <a:solidFill>
                  <a:srgbClr val="002060"/>
                </a:solidFill>
                <a:latin typeface="Times New Roman" pitchFamily="18" charset="0"/>
                <a:ea typeface="楷体" pitchFamily="49" charset="-122"/>
                <a:cs typeface="Times New Roman" pitchFamily="18" charset="0"/>
              </a:rPr>
              <a:t>教学生产线等先进制造设备。</a:t>
            </a:r>
          </a:p>
          <a:p>
            <a:pPr algn="just">
              <a:lnSpc>
                <a:spcPct val="130000"/>
              </a:lnSpc>
            </a:pPr>
            <a:r>
              <a:rPr lang="zh-CN" altLang="en-US" sz="2200" b="1">
                <a:solidFill>
                  <a:srgbClr val="002060"/>
                </a:solidFill>
                <a:latin typeface="Times New Roman" pitchFamily="18" charset="0"/>
                <a:ea typeface="楷体" pitchFamily="49" charset="-122"/>
                <a:cs typeface="Times New Roman" pitchFamily="18" charset="0"/>
              </a:rPr>
              <a:t>② 新建实验室</a:t>
            </a:r>
            <a:r>
              <a:rPr lang="en-US" altLang="zh-CN" sz="2200" b="1">
                <a:solidFill>
                  <a:srgbClr val="002060"/>
                </a:solidFill>
                <a:latin typeface="Times New Roman" pitchFamily="18" charset="0"/>
                <a:ea typeface="楷体" pitchFamily="49" charset="-122"/>
                <a:cs typeface="Times New Roman" pitchFamily="18" charset="0"/>
              </a:rPr>
              <a:t>---</a:t>
            </a:r>
            <a:r>
              <a:rPr lang="zh-CN" altLang="en-US" sz="2200" b="1">
                <a:solidFill>
                  <a:srgbClr val="002060"/>
                </a:solidFill>
                <a:latin typeface="Times New Roman" pitchFamily="18" charset="0"/>
                <a:ea typeface="楷体" pitchFamily="49" charset="-122"/>
                <a:cs typeface="Times New Roman" pitchFamily="18" charset="0"/>
              </a:rPr>
              <a:t>数字化制造系统建设成效显著，新建</a:t>
            </a:r>
            <a:r>
              <a:rPr lang="en-US" altLang="zh-CN" sz="2200" b="1">
                <a:solidFill>
                  <a:srgbClr val="002060"/>
                </a:solidFill>
                <a:latin typeface="Times New Roman" pitchFamily="18" charset="0"/>
                <a:ea typeface="楷体" pitchFamily="49" charset="-122"/>
                <a:cs typeface="Times New Roman" pitchFamily="18" charset="0"/>
              </a:rPr>
              <a:t>CAD/CAM/ DNC</a:t>
            </a:r>
            <a:r>
              <a:rPr lang="zh-CN" altLang="en-US" sz="2200" b="1">
                <a:solidFill>
                  <a:srgbClr val="002060"/>
                </a:solidFill>
                <a:latin typeface="Times New Roman" pitchFamily="18" charset="0"/>
                <a:ea typeface="楷体" pitchFamily="49" charset="-122"/>
                <a:cs typeface="Times New Roman" pitchFamily="18" charset="0"/>
              </a:rPr>
              <a:t>系统、数控雕铣、柔性加工单元、无人制造单元、汽车自动化装配线、焊接机器人系统、</a:t>
            </a:r>
            <a:r>
              <a:rPr lang="en-US" altLang="zh-CN" sz="2200" b="1">
                <a:solidFill>
                  <a:srgbClr val="002060"/>
                </a:solidFill>
                <a:latin typeface="Times New Roman" pitchFamily="18" charset="0"/>
                <a:ea typeface="楷体" pitchFamily="49" charset="-122"/>
                <a:cs typeface="Times New Roman" pitchFamily="18" charset="0"/>
              </a:rPr>
              <a:t>3D</a:t>
            </a:r>
            <a:r>
              <a:rPr lang="zh-CN" altLang="en-US" sz="2200" b="1">
                <a:solidFill>
                  <a:srgbClr val="002060"/>
                </a:solidFill>
                <a:latin typeface="Times New Roman" pitchFamily="18" charset="0"/>
                <a:ea typeface="楷体" pitchFamily="49" charset="-122"/>
                <a:cs typeface="Times New Roman" pitchFamily="18" charset="0"/>
              </a:rPr>
              <a:t>打印、激光加工等实验室。</a:t>
            </a:r>
            <a:endParaRPr lang="en-US" altLang="zh-CN" sz="2200" b="1">
              <a:solidFill>
                <a:srgbClr val="002060"/>
              </a:solidFill>
              <a:latin typeface="Times New Roman" pitchFamily="18" charset="0"/>
              <a:ea typeface="楷体" pitchFamily="49" charset="-122"/>
              <a:cs typeface="Times New Roman" pitchFamily="18" charset="0"/>
            </a:endParaRPr>
          </a:p>
        </p:txBody>
      </p:sp>
      <p:pic>
        <p:nvPicPr>
          <p:cNvPr id="37892" name="Picture 7"/>
          <p:cNvPicPr>
            <a:picLocks noChangeAspect="1" noChangeArrowheads="1"/>
          </p:cNvPicPr>
          <p:nvPr/>
        </p:nvPicPr>
        <p:blipFill>
          <a:blip r:embed="rId2"/>
          <a:srcRect/>
          <a:stretch>
            <a:fillRect/>
          </a:stretch>
        </p:blipFill>
        <p:spPr bwMode="auto">
          <a:xfrm>
            <a:off x="6072188" y="928688"/>
            <a:ext cx="2682875" cy="5456237"/>
          </a:xfrm>
          <a:prstGeom prst="rect">
            <a:avLst/>
          </a:prstGeom>
          <a:noFill/>
          <a:ln w="9525">
            <a:noFill/>
            <a:miter lim="800000"/>
            <a:headEnd/>
            <a:tailEnd/>
          </a:ln>
        </p:spPr>
      </p:pic>
      <p:sp>
        <p:nvSpPr>
          <p:cNvPr id="37893" name="矩形 3"/>
          <p:cNvSpPr>
            <a:spLocks noChangeArrowheads="1"/>
          </p:cNvSpPr>
          <p:nvPr/>
        </p:nvSpPr>
        <p:spPr bwMode="auto">
          <a:xfrm>
            <a:off x="500063" y="928688"/>
            <a:ext cx="3479800" cy="584200"/>
          </a:xfrm>
          <a:prstGeom prst="rect">
            <a:avLst/>
          </a:prstGeom>
          <a:noFill/>
          <a:ln w="9525">
            <a:noFill/>
            <a:miter lim="800000"/>
            <a:headEnd/>
            <a:tailEnd/>
          </a:ln>
        </p:spPr>
        <p:txBody>
          <a:bodyPr wrap="none">
            <a:spAutoFit/>
          </a:bodyPr>
          <a:lstStyle/>
          <a:p>
            <a:r>
              <a:rPr lang="zh-CN" altLang="en-US" sz="3200" b="1">
                <a:solidFill>
                  <a:srgbClr val="002060"/>
                </a:solidFill>
                <a:latin typeface="隶书" pitchFamily="49" charset="-122"/>
                <a:ea typeface="隶书" pitchFamily="49" charset="-122"/>
              </a:rPr>
              <a:t>工程训练基地建设</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ChangeArrowheads="1"/>
          </p:cNvSpPr>
          <p:nvPr/>
        </p:nvSpPr>
        <p:spPr bwMode="auto">
          <a:xfrm>
            <a:off x="357188" y="1143000"/>
            <a:ext cx="5929312" cy="5053691"/>
          </a:xfrm>
          <a:prstGeom prst="rect">
            <a:avLst/>
          </a:prstGeom>
          <a:noFill/>
          <a:ln w="9525">
            <a:noFill/>
            <a:miter lim="800000"/>
            <a:headEnd/>
            <a:tailEnd/>
          </a:ln>
        </p:spPr>
        <p:txBody>
          <a:bodyPr>
            <a:spAutoFit/>
          </a:bodyPr>
          <a:lstStyle/>
          <a:p>
            <a:pPr algn="just">
              <a:lnSpc>
                <a:spcPct val="130000"/>
              </a:lnSpc>
            </a:pPr>
            <a:r>
              <a:rPr lang="zh-CN" altLang="en-US" sz="3200" b="1" dirty="0">
                <a:solidFill>
                  <a:srgbClr val="002060"/>
                </a:solidFill>
                <a:latin typeface="隶书" pitchFamily="49" charset="-122"/>
                <a:ea typeface="隶书" pitchFamily="49" charset="-122"/>
              </a:rPr>
              <a:t>创新支撑平台建设</a:t>
            </a:r>
          </a:p>
          <a:p>
            <a:pPr algn="just">
              <a:lnSpc>
                <a:spcPct val="130000"/>
              </a:lnSpc>
            </a:pPr>
            <a:r>
              <a:rPr lang="zh-CN" altLang="en-US" sz="2400" b="1" dirty="0">
                <a:solidFill>
                  <a:srgbClr val="7030A0"/>
                </a:solidFill>
                <a:latin typeface="楷体" pitchFamily="49" charset="-122"/>
                <a:ea typeface="楷体" pitchFamily="49" charset="-122"/>
              </a:rPr>
              <a:t>① 开放实习基地</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在各实习工种车间都设立了开放区域。</a:t>
            </a:r>
          </a:p>
          <a:p>
            <a:pPr algn="just">
              <a:lnSpc>
                <a:spcPct val="130000"/>
              </a:lnSpc>
            </a:pPr>
            <a:r>
              <a:rPr lang="zh-CN" altLang="en-US" sz="2400" b="1" dirty="0">
                <a:solidFill>
                  <a:srgbClr val="7030A0"/>
                </a:solidFill>
                <a:latin typeface="楷体" pitchFamily="49" charset="-122"/>
                <a:ea typeface="楷体" pitchFamily="49" charset="-122"/>
              </a:rPr>
              <a:t>② 建设创新实验室</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对中心内部的教学场地重新规划，优化整合出近</a:t>
            </a:r>
            <a:r>
              <a:rPr lang="en-US" altLang="zh-CN" sz="2400" b="1" dirty="0">
                <a:latin typeface="楷体" pitchFamily="49" charset="-122"/>
                <a:ea typeface="楷体" pitchFamily="49" charset="-122"/>
              </a:rPr>
              <a:t>2000</a:t>
            </a:r>
            <a:r>
              <a:rPr lang="zh-CN" altLang="en-US" sz="2400" b="1" dirty="0">
                <a:latin typeface="楷体" pitchFamily="49" charset="-122"/>
                <a:ea typeface="楷体" pitchFamily="49" charset="-122"/>
              </a:rPr>
              <a:t>平方米左右的场地，每年接待全校学生创新活动近</a:t>
            </a:r>
            <a:r>
              <a:rPr lang="en-US" altLang="zh-CN" sz="2400" b="1" dirty="0">
                <a:latin typeface="楷体" pitchFamily="49" charset="-122"/>
                <a:ea typeface="楷体" pitchFamily="49" charset="-122"/>
              </a:rPr>
              <a:t>8000</a:t>
            </a:r>
            <a:r>
              <a:rPr lang="zh-CN" altLang="en-US" sz="2400" b="1" dirty="0">
                <a:latin typeface="楷体" pitchFamily="49" charset="-122"/>
                <a:ea typeface="楷体" pitchFamily="49" charset="-122"/>
              </a:rPr>
              <a:t>人次。</a:t>
            </a:r>
          </a:p>
          <a:p>
            <a:pPr algn="just">
              <a:lnSpc>
                <a:spcPct val="130000"/>
              </a:lnSpc>
            </a:pPr>
            <a:r>
              <a:rPr lang="zh-CN" altLang="en-US" sz="2400" b="1" dirty="0">
                <a:solidFill>
                  <a:srgbClr val="7030A0"/>
                </a:solidFill>
                <a:latin typeface="楷体" pitchFamily="49" charset="-122"/>
                <a:ea typeface="楷体" pitchFamily="49" charset="-122"/>
              </a:rPr>
              <a:t>③ 创新社团落户</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创新社、天空工厂等学生社团，以及</a:t>
            </a:r>
            <a:r>
              <a:rPr lang="en-US" altLang="zh-CN" sz="2400" b="1" dirty="0">
                <a:latin typeface="楷体" pitchFamily="49" charset="-122"/>
                <a:ea typeface="楷体" pitchFamily="49" charset="-122"/>
              </a:rPr>
              <a:t>10</a:t>
            </a:r>
            <a:r>
              <a:rPr lang="zh-CN" altLang="en-US" sz="2400" b="1" dirty="0">
                <a:latin typeface="楷体" pitchFamily="49" charset="-122"/>
                <a:ea typeface="楷体" pitchFamily="49" charset="-122"/>
              </a:rPr>
              <a:t>余项创新创业项目落户</a:t>
            </a:r>
            <a:r>
              <a:rPr lang="zh-CN" altLang="en-US" sz="2400" b="1" dirty="0" smtClean="0">
                <a:latin typeface="楷体" pitchFamily="49" charset="-122"/>
                <a:ea typeface="楷体" pitchFamily="49" charset="-122"/>
              </a:rPr>
              <a:t>。</a:t>
            </a:r>
            <a:endParaRPr lang="en-US" altLang="zh-CN" sz="2400" b="1" dirty="0" smtClean="0">
              <a:latin typeface="楷体" pitchFamily="49" charset="-122"/>
              <a:ea typeface="楷体" pitchFamily="49" charset="-122"/>
            </a:endParaRPr>
          </a:p>
          <a:p>
            <a:pPr algn="just">
              <a:lnSpc>
                <a:spcPct val="130000"/>
              </a:lnSpc>
            </a:pPr>
            <a:r>
              <a:rPr lang="zh-CN" altLang="en-US" sz="2400" dirty="0" smtClean="0">
                <a:solidFill>
                  <a:srgbClr val="002060"/>
                </a:solidFill>
                <a:latin typeface="Calibri"/>
                <a:ea typeface="楷体" pitchFamily="49" charset="-122"/>
                <a:cs typeface="Times New Roman" pitchFamily="18" charset="0"/>
              </a:rPr>
              <a:t>④ </a:t>
            </a:r>
            <a:r>
              <a:rPr lang="zh-CN" altLang="en-US" sz="2400" dirty="0" smtClean="0">
                <a:solidFill>
                  <a:srgbClr val="002060"/>
                </a:solidFill>
                <a:latin typeface="Times New Roman" pitchFamily="18" charset="0"/>
                <a:ea typeface="楷体" pitchFamily="49" charset="-122"/>
                <a:cs typeface="Times New Roman" pitchFamily="18" charset="0"/>
              </a:rPr>
              <a:t>打造清华“</a:t>
            </a:r>
            <a:r>
              <a:rPr lang="en-US" altLang="zh-CN" sz="2400" i="1" dirty="0" err="1" smtClean="0">
                <a:solidFill>
                  <a:srgbClr val="002060"/>
                </a:solidFill>
                <a:latin typeface="Times New Roman" pitchFamily="18" charset="0"/>
                <a:ea typeface="楷体" pitchFamily="49" charset="-122"/>
                <a:cs typeface="Times New Roman" pitchFamily="18" charset="0"/>
              </a:rPr>
              <a:t>i.</a:t>
            </a:r>
            <a:r>
              <a:rPr lang="en-US" altLang="zh-CN" sz="2400" dirty="0" err="1" smtClean="0">
                <a:solidFill>
                  <a:srgbClr val="002060"/>
                </a:solidFill>
                <a:latin typeface="Times New Roman" pitchFamily="18" charset="0"/>
                <a:ea typeface="楷体" pitchFamily="49" charset="-122"/>
                <a:cs typeface="Times New Roman" pitchFamily="18" charset="0"/>
              </a:rPr>
              <a:t>Center</a:t>
            </a:r>
            <a:r>
              <a:rPr lang="zh-CN" altLang="zh-CN" sz="2400" dirty="0" smtClean="0">
                <a:solidFill>
                  <a:srgbClr val="002060"/>
                </a:solidFill>
                <a:latin typeface="Times New Roman" pitchFamily="18" charset="0"/>
                <a:ea typeface="楷体" pitchFamily="49" charset="-122"/>
                <a:cs typeface="Times New Roman" pitchFamily="18" charset="0"/>
              </a:rPr>
              <a:t>”</a:t>
            </a:r>
            <a:endParaRPr lang="en-US" altLang="zh-CN" sz="2400" dirty="0" smtClean="0">
              <a:solidFill>
                <a:srgbClr val="002060"/>
              </a:solidFill>
              <a:latin typeface="Times New Roman" pitchFamily="18" charset="0"/>
              <a:ea typeface="楷体" pitchFamily="49" charset="-122"/>
              <a:cs typeface="Times New Roman" pitchFamily="18" charset="0"/>
            </a:endParaRPr>
          </a:p>
        </p:txBody>
      </p:sp>
      <p:pic>
        <p:nvPicPr>
          <p:cNvPr id="38915" name="Picture 7"/>
          <p:cNvPicPr>
            <a:picLocks noChangeAspect="1" noChangeArrowheads="1"/>
          </p:cNvPicPr>
          <p:nvPr/>
        </p:nvPicPr>
        <p:blipFill>
          <a:blip r:embed="rId2"/>
          <a:srcRect/>
          <a:stretch>
            <a:fillRect/>
          </a:stretch>
        </p:blipFill>
        <p:spPr bwMode="auto">
          <a:xfrm>
            <a:off x="6357938" y="928688"/>
            <a:ext cx="2460625" cy="54562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news.tsinghua.edu.cn/publish/news/4205/20140328113045137411399/chen.jpg"/>
          <p:cNvPicPr>
            <a:picLocks noChangeAspect="1" noChangeArrowheads="1"/>
          </p:cNvPicPr>
          <p:nvPr/>
        </p:nvPicPr>
        <p:blipFill>
          <a:blip r:embed="rId3"/>
          <a:srcRect/>
          <a:stretch>
            <a:fillRect/>
          </a:stretch>
        </p:blipFill>
        <p:spPr bwMode="auto">
          <a:xfrm>
            <a:off x="5000625" y="0"/>
            <a:ext cx="3929063" cy="2616200"/>
          </a:xfrm>
          <a:prstGeom prst="rect">
            <a:avLst/>
          </a:prstGeom>
          <a:noFill/>
          <a:ln w="9525">
            <a:noFill/>
            <a:miter lim="800000"/>
            <a:headEnd/>
            <a:tailEnd/>
          </a:ln>
        </p:spPr>
      </p:pic>
      <p:pic>
        <p:nvPicPr>
          <p:cNvPr id="40963" name="Picture 1"/>
          <p:cNvPicPr>
            <a:picLocks noChangeAspect="1"/>
          </p:cNvPicPr>
          <p:nvPr/>
        </p:nvPicPr>
        <p:blipFill>
          <a:blip r:embed="rId4"/>
          <a:srcRect/>
          <a:stretch>
            <a:fillRect/>
          </a:stretch>
        </p:blipFill>
        <p:spPr bwMode="auto">
          <a:xfrm>
            <a:off x="5000625" y="2571750"/>
            <a:ext cx="3857625" cy="1966913"/>
          </a:xfrm>
          <a:prstGeom prst="rect">
            <a:avLst/>
          </a:prstGeom>
          <a:noFill/>
          <a:ln w="9525">
            <a:noFill/>
            <a:miter lim="800000"/>
            <a:headEnd/>
            <a:tailEnd/>
          </a:ln>
        </p:spPr>
      </p:pic>
      <p:sp>
        <p:nvSpPr>
          <p:cNvPr id="40964" name="标题 1"/>
          <p:cNvSpPr>
            <a:spLocks noGrp="1"/>
          </p:cNvSpPr>
          <p:nvPr>
            <p:ph type="title"/>
          </p:nvPr>
        </p:nvSpPr>
        <p:spPr>
          <a:xfrm>
            <a:off x="428596" y="1000116"/>
            <a:ext cx="3071813" cy="1143000"/>
          </a:xfrm>
        </p:spPr>
        <p:txBody>
          <a:bodyPr/>
          <a:lstStyle/>
          <a:p>
            <a:r>
              <a:rPr kumimoji="1" lang="zh-CN" altLang="en-US" sz="3200" dirty="0" smtClean="0">
                <a:solidFill>
                  <a:srgbClr val="7030A0"/>
                </a:solidFill>
                <a:latin typeface="微软雅黑" pitchFamily="34" charset="-122"/>
                <a:ea typeface="微软雅黑" pitchFamily="34" charset="-122"/>
              </a:rPr>
              <a:t>清华创客空间</a:t>
            </a:r>
            <a:r>
              <a:rPr kumimoji="1" lang="en-US" altLang="zh-CN" sz="3200" dirty="0" smtClean="0">
                <a:solidFill>
                  <a:srgbClr val="7030A0"/>
                </a:solidFill>
                <a:latin typeface="微软雅黑" pitchFamily="34" charset="-122"/>
                <a:ea typeface="微软雅黑" pitchFamily="34" charset="-122"/>
              </a:rPr>
              <a:t/>
            </a:r>
            <a:br>
              <a:rPr kumimoji="1" lang="en-US" altLang="zh-CN" sz="3200" dirty="0" smtClean="0">
                <a:solidFill>
                  <a:srgbClr val="7030A0"/>
                </a:solidFill>
                <a:latin typeface="微软雅黑" pitchFamily="34" charset="-122"/>
                <a:ea typeface="微软雅黑" pitchFamily="34" charset="-122"/>
              </a:rPr>
            </a:br>
            <a:r>
              <a:rPr kumimoji="1" lang="en-US" altLang="zh-CN" sz="2400" dirty="0" err="1" smtClean="0">
                <a:solidFill>
                  <a:srgbClr val="7030A0"/>
                </a:solidFill>
                <a:latin typeface="微软雅黑" pitchFamily="34" charset="-122"/>
                <a:ea typeface="微软雅黑" pitchFamily="34" charset="-122"/>
              </a:rPr>
              <a:t>Tsinghua</a:t>
            </a:r>
            <a:r>
              <a:rPr kumimoji="1" lang="en-US" altLang="zh-CN" sz="2400" dirty="0" smtClean="0">
                <a:solidFill>
                  <a:srgbClr val="7030A0"/>
                </a:solidFill>
                <a:latin typeface="微软雅黑" pitchFamily="34" charset="-122"/>
                <a:ea typeface="微软雅黑" pitchFamily="34" charset="-122"/>
              </a:rPr>
              <a:t> </a:t>
            </a:r>
            <a:r>
              <a:rPr kumimoji="1" lang="en-US" altLang="zh-CN" sz="2400" dirty="0" err="1" smtClean="0">
                <a:solidFill>
                  <a:srgbClr val="7030A0"/>
                </a:solidFill>
                <a:latin typeface="微软雅黑" pitchFamily="34" charset="-122"/>
                <a:ea typeface="微软雅黑" pitchFamily="34" charset="-122"/>
              </a:rPr>
              <a:t>i.Center</a:t>
            </a:r>
            <a:endParaRPr kumimoji="1" lang="zh-CN" altLang="en-US" sz="2400" dirty="0" smtClean="0">
              <a:solidFill>
                <a:srgbClr val="7030A0"/>
              </a:solidFill>
              <a:latin typeface="微软雅黑" pitchFamily="34" charset="-122"/>
              <a:ea typeface="微软雅黑" pitchFamily="34" charset="-122"/>
            </a:endParaRPr>
          </a:p>
        </p:txBody>
      </p:sp>
      <p:sp>
        <p:nvSpPr>
          <p:cNvPr id="40965" name="矩形 29"/>
          <p:cNvSpPr>
            <a:spLocks noChangeArrowheads="1"/>
          </p:cNvSpPr>
          <p:nvPr/>
        </p:nvSpPr>
        <p:spPr bwMode="auto">
          <a:xfrm>
            <a:off x="214282" y="2000250"/>
            <a:ext cx="4786346" cy="3600986"/>
          </a:xfrm>
          <a:prstGeom prst="rect">
            <a:avLst/>
          </a:prstGeom>
          <a:noFill/>
          <a:ln w="9525">
            <a:noFill/>
            <a:miter lim="800000"/>
            <a:headEnd/>
            <a:tailEnd/>
          </a:ln>
        </p:spPr>
        <p:txBody>
          <a:bodyPr wrap="square">
            <a:spAutoFit/>
          </a:bodyPr>
          <a:lstStyle/>
          <a:p>
            <a:pPr algn="just">
              <a:lnSpc>
                <a:spcPct val="150000"/>
              </a:lnSpc>
            </a:pPr>
            <a:r>
              <a:rPr lang="zh-CN" altLang="en-US" sz="1600" dirty="0">
                <a:solidFill>
                  <a:srgbClr val="002060"/>
                </a:solidFill>
                <a:latin typeface="微软雅黑" pitchFamily="34" charset="-122"/>
                <a:ea typeface="微软雅黑" pitchFamily="34" charset="-122"/>
              </a:rPr>
              <a:t>清华创客交叉融合空间是面向全校师生的</a:t>
            </a:r>
            <a:r>
              <a:rPr lang="zh-CN" altLang="zh-CN" sz="1600" dirty="0">
                <a:solidFill>
                  <a:srgbClr val="002060"/>
                </a:solidFill>
                <a:latin typeface="微软雅黑" pitchFamily="34" charset="-122"/>
                <a:ea typeface="微软雅黑" pitchFamily="34" charset="-122"/>
              </a:rPr>
              <a:t>三创活动支撑服务平台</a:t>
            </a:r>
            <a:r>
              <a:rPr lang="zh-CN" altLang="en-US" sz="1600" dirty="0">
                <a:solidFill>
                  <a:srgbClr val="002060"/>
                </a:solidFill>
                <a:latin typeface="微软雅黑" pitchFamily="34" charset="-122"/>
                <a:ea typeface="微软雅黑" pitchFamily="34" charset="-122"/>
              </a:rPr>
              <a:t>，“让学生成为梦想的实现家”。</a:t>
            </a:r>
            <a:endParaRPr lang="en-US" altLang="zh-CN" sz="1600" dirty="0">
              <a:solidFill>
                <a:srgbClr val="002060"/>
              </a:solidFill>
              <a:latin typeface="微软雅黑" pitchFamily="34" charset="-122"/>
              <a:ea typeface="微软雅黑" pitchFamily="34" charset="-122"/>
            </a:endParaRPr>
          </a:p>
          <a:p>
            <a:pPr algn="just">
              <a:lnSpc>
                <a:spcPct val="150000"/>
              </a:lnSpc>
            </a:pPr>
            <a:endParaRPr lang="en-US" altLang="zh-CN" sz="1100" dirty="0">
              <a:solidFill>
                <a:srgbClr val="002060"/>
              </a:solidFill>
              <a:latin typeface="微软雅黑" pitchFamily="34" charset="-122"/>
              <a:ea typeface="微软雅黑" pitchFamily="34" charset="-122"/>
            </a:endParaRPr>
          </a:p>
          <a:p>
            <a:pPr algn="just">
              <a:lnSpc>
                <a:spcPct val="150000"/>
              </a:lnSpc>
            </a:pPr>
            <a:r>
              <a:rPr lang="zh-CN" altLang="en-US" sz="1600" dirty="0">
                <a:solidFill>
                  <a:srgbClr val="002060"/>
                </a:solidFill>
                <a:latin typeface="微软雅黑" pitchFamily="34" charset="-122"/>
                <a:ea typeface="微软雅黑" pitchFamily="34" charset="-122"/>
              </a:rPr>
              <a:t>为全校提供全方位的创意实现服务，即</a:t>
            </a:r>
            <a:r>
              <a:rPr lang="en-US" altLang="zh-CN" sz="1600" dirty="0">
                <a:solidFill>
                  <a:srgbClr val="002060"/>
                </a:solidFill>
                <a:latin typeface="微软雅黑" pitchFamily="34" charset="-122"/>
                <a:ea typeface="微软雅黑" pitchFamily="34" charset="-122"/>
              </a:rPr>
              <a:t>Idea Realization Service</a:t>
            </a:r>
            <a:r>
              <a:rPr lang="zh-CN" altLang="en-US" sz="1600" dirty="0">
                <a:solidFill>
                  <a:srgbClr val="002060"/>
                </a:solidFill>
                <a:latin typeface="微软雅黑" pitchFamily="34" charset="-122"/>
                <a:ea typeface="微软雅黑" pitchFamily="34" charset="-122"/>
              </a:rPr>
              <a:t>，涵盖工程、科学、艺术、人文等各个院系具有创新创意创业志趣的学生。</a:t>
            </a:r>
            <a:endParaRPr lang="en-US" altLang="zh-CN" sz="1600" dirty="0">
              <a:solidFill>
                <a:srgbClr val="002060"/>
              </a:solidFill>
              <a:latin typeface="微软雅黑" pitchFamily="34" charset="-122"/>
              <a:ea typeface="微软雅黑" pitchFamily="34" charset="-122"/>
            </a:endParaRPr>
          </a:p>
          <a:p>
            <a:pPr algn="just">
              <a:lnSpc>
                <a:spcPct val="150000"/>
              </a:lnSpc>
            </a:pPr>
            <a:endParaRPr lang="en-US" altLang="zh-CN" sz="1000" dirty="0">
              <a:solidFill>
                <a:srgbClr val="002060"/>
              </a:solidFill>
              <a:latin typeface="微软雅黑" pitchFamily="34" charset="-122"/>
              <a:ea typeface="微软雅黑" pitchFamily="34" charset="-122"/>
            </a:endParaRPr>
          </a:p>
          <a:p>
            <a:pPr algn="just">
              <a:lnSpc>
                <a:spcPct val="150000"/>
              </a:lnSpc>
            </a:pPr>
            <a:r>
              <a:rPr lang="zh-CN" altLang="en-US" sz="1600" dirty="0">
                <a:solidFill>
                  <a:srgbClr val="002060"/>
                </a:solidFill>
                <a:latin typeface="微软雅黑" pitchFamily="34" charset="-122"/>
                <a:ea typeface="微软雅黑" pitchFamily="34" charset="-122"/>
              </a:rPr>
              <a:t>以优质实践教学资源支持全校三创生态系统：基础工程综合能力训练、系统性创新思维训练、创意原型产品开发、技术成果产业化服务。</a:t>
            </a:r>
          </a:p>
        </p:txBody>
      </p:sp>
      <p:pic>
        <p:nvPicPr>
          <p:cNvPr id="40966" name="Picture 27" descr="http://www.xlzx.tsinghua.edu.cn/publish/gyxl/995/20141203073915402762458/20141203074011809513327.jpg"/>
          <p:cNvPicPr>
            <a:picLocks noChangeAspect="1" noChangeArrowheads="1"/>
          </p:cNvPicPr>
          <p:nvPr/>
        </p:nvPicPr>
        <p:blipFill>
          <a:blip r:embed="rId5"/>
          <a:srcRect/>
          <a:stretch>
            <a:fillRect/>
          </a:stretch>
        </p:blipFill>
        <p:spPr bwMode="auto">
          <a:xfrm>
            <a:off x="5072063" y="4384675"/>
            <a:ext cx="3714750" cy="2473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428596" y="928670"/>
            <a:ext cx="8501122" cy="5214974"/>
          </a:xfrm>
        </p:spPr>
        <p:txBody>
          <a:bodyPr/>
          <a:lstStyle/>
          <a:p>
            <a:pPr>
              <a:lnSpc>
                <a:spcPct val="90000"/>
              </a:lnSpc>
            </a:pPr>
            <a:r>
              <a:rPr lang="zh-CN" altLang="en-US" sz="2400" b="1" dirty="0" smtClean="0">
                <a:solidFill>
                  <a:srgbClr val="002060"/>
                </a:solidFill>
                <a:latin typeface="Times New Roman" pitchFamily="18" charset="0"/>
                <a:ea typeface="楷体" pitchFamily="49" charset="-122"/>
                <a:cs typeface="Times New Roman" pitchFamily="18" charset="0"/>
              </a:rPr>
              <a:t>中心的稳步发展见证了我校对学生工程实践能力培养的一贯重视。</a:t>
            </a:r>
            <a:endParaRPr lang="en-US" altLang="zh-CN" sz="2400" b="1" dirty="0" smtClean="0">
              <a:solidFill>
                <a:srgbClr val="002060"/>
              </a:solidFill>
              <a:latin typeface="Times New Roman" pitchFamily="18" charset="0"/>
              <a:ea typeface="楷体" pitchFamily="49" charset="-122"/>
              <a:cs typeface="Times New Roman" pitchFamily="18" charset="0"/>
            </a:endParaRPr>
          </a:p>
          <a:p>
            <a:pPr lvl="1"/>
            <a:r>
              <a:rPr lang="en-US" altLang="zh-CN" sz="2000" b="1" dirty="0" smtClean="0">
                <a:solidFill>
                  <a:srgbClr val="002060"/>
                </a:solidFill>
                <a:latin typeface="Times New Roman" pitchFamily="18" charset="0"/>
                <a:ea typeface="楷体" pitchFamily="49" charset="-122"/>
                <a:cs typeface="Times New Roman" pitchFamily="18" charset="0"/>
              </a:rPr>
              <a:t>1922</a:t>
            </a:r>
            <a:r>
              <a:rPr lang="zh-CN" altLang="en-US" sz="2000" b="1" dirty="0" smtClean="0">
                <a:solidFill>
                  <a:srgbClr val="002060"/>
                </a:solidFill>
                <a:latin typeface="Times New Roman" pitchFamily="18" charset="0"/>
                <a:ea typeface="楷体" pitchFamily="49" charset="-122"/>
                <a:cs typeface="Times New Roman" pitchFamily="18" charset="0"/>
              </a:rPr>
              <a:t>年，土木建筑馆的手工教室开始接纳学生实习，然后发展到拥有大学部的金木工厂，再由金木工厂发展到抗战期间西南联大机械实习厂和抗战胜利后的金工厂。</a:t>
            </a:r>
          </a:p>
          <a:p>
            <a:pPr lvl="1"/>
            <a:r>
              <a:rPr lang="en-US" altLang="zh-CN" sz="2000" b="1" dirty="0" smtClean="0">
                <a:solidFill>
                  <a:srgbClr val="002060"/>
                </a:solidFill>
                <a:latin typeface="Times New Roman" pitchFamily="18" charset="0"/>
                <a:ea typeface="楷体" pitchFamily="49" charset="-122"/>
                <a:cs typeface="Times New Roman" pitchFamily="18" charset="0"/>
              </a:rPr>
              <a:t>1949</a:t>
            </a:r>
            <a:r>
              <a:rPr lang="zh-CN" altLang="en-US" sz="2000" b="1" dirty="0" smtClean="0">
                <a:solidFill>
                  <a:srgbClr val="002060"/>
                </a:solidFill>
                <a:latin typeface="Times New Roman" pitchFamily="18" charset="0"/>
                <a:ea typeface="楷体" pitchFamily="49" charset="-122"/>
                <a:cs typeface="Times New Roman" pitchFamily="18" charset="0"/>
              </a:rPr>
              <a:t>年，新中国成立后，根据清华大学不同阶段的需要，逐步发展为校办实习工厂、综合机械厂、机械设备厂、汽车厂、机械系厂、机械厂和科教仪器厂，始终是清华大学校内工程实践教学的最重要基地。</a:t>
            </a:r>
          </a:p>
          <a:p>
            <a:pPr lvl="1"/>
            <a:r>
              <a:rPr lang="en-US" altLang="zh-CN" sz="2000" b="1" dirty="0" smtClean="0">
                <a:solidFill>
                  <a:srgbClr val="002060"/>
                </a:solidFill>
                <a:latin typeface="Times New Roman" pitchFamily="18" charset="0"/>
                <a:ea typeface="楷体" pitchFamily="49" charset="-122"/>
                <a:cs typeface="Times New Roman" pitchFamily="18" charset="0"/>
              </a:rPr>
              <a:t>1978</a:t>
            </a:r>
            <a:r>
              <a:rPr lang="zh-CN" altLang="en-US" sz="2000" b="1" dirty="0" smtClean="0">
                <a:solidFill>
                  <a:srgbClr val="002060"/>
                </a:solidFill>
                <a:latin typeface="Times New Roman" pitchFamily="18" charset="0"/>
                <a:ea typeface="楷体" pitchFamily="49" charset="-122"/>
                <a:cs typeface="Times New Roman" pitchFamily="18" charset="0"/>
              </a:rPr>
              <a:t>年，在全国率先恢复金属工艺学教研组。 </a:t>
            </a:r>
            <a:r>
              <a:rPr lang="en-US" altLang="zh-CN" sz="2000" b="1" dirty="0" smtClean="0">
                <a:solidFill>
                  <a:srgbClr val="002060"/>
                </a:solidFill>
                <a:latin typeface="Times New Roman" pitchFamily="18" charset="0"/>
                <a:ea typeface="楷体" pitchFamily="49" charset="-122"/>
                <a:cs typeface="Times New Roman" pitchFamily="18" charset="0"/>
              </a:rPr>
              <a:t>1985</a:t>
            </a:r>
            <a:r>
              <a:rPr lang="zh-CN" altLang="en-US" sz="2000" b="1" dirty="0" smtClean="0">
                <a:solidFill>
                  <a:srgbClr val="002060"/>
                </a:solidFill>
                <a:latin typeface="Times New Roman" pitchFamily="18" charset="0"/>
                <a:ea typeface="楷体" pitchFamily="49" charset="-122"/>
                <a:cs typeface="Times New Roman" pitchFamily="18" charset="0"/>
              </a:rPr>
              <a:t>年，在全国率先成立了电子工艺实习教研组，建成电子实践教学基地。同年，学校将金属工艺学教研组改名为金属工艺学教研室。</a:t>
            </a:r>
            <a:endParaRPr lang="en-US" altLang="zh-CN" sz="2000" b="1" dirty="0" smtClean="0">
              <a:solidFill>
                <a:srgbClr val="002060"/>
              </a:solidFill>
              <a:latin typeface="Times New Roman" pitchFamily="18" charset="0"/>
              <a:ea typeface="楷体" pitchFamily="49" charset="-122"/>
              <a:cs typeface="Times New Roman" pitchFamily="18" charset="0"/>
            </a:endParaRPr>
          </a:p>
          <a:p>
            <a:pPr lvl="1"/>
            <a:r>
              <a:rPr lang="en-US" altLang="zh-CN" sz="2000" b="1" dirty="0" smtClean="0">
                <a:solidFill>
                  <a:srgbClr val="002060"/>
                </a:solidFill>
                <a:latin typeface="Times New Roman" pitchFamily="18" charset="0"/>
                <a:ea typeface="楷体" pitchFamily="49" charset="-122"/>
                <a:cs typeface="Times New Roman" pitchFamily="18" charset="0"/>
              </a:rPr>
              <a:t>1996</a:t>
            </a:r>
            <a:r>
              <a:rPr lang="zh-CN" altLang="en-US" sz="2000" b="1" dirty="0" smtClean="0">
                <a:solidFill>
                  <a:srgbClr val="002060"/>
                </a:solidFill>
                <a:latin typeface="Times New Roman" pitchFamily="18" charset="0"/>
                <a:ea typeface="楷体" pitchFamily="49" charset="-122"/>
                <a:cs typeface="Times New Roman" pitchFamily="18" charset="0"/>
              </a:rPr>
              <a:t>年，学校整合金属工艺学教研室、电子工艺实习教研组，以及校办实习工厂机械厂和科教仪器厂的工程实践教学部分，成立了校内最大的工程实践教学基地</a:t>
            </a:r>
            <a:r>
              <a:rPr lang="en-US" altLang="zh-CN" sz="2000" b="1" dirty="0" smtClean="0">
                <a:solidFill>
                  <a:srgbClr val="002060"/>
                </a:solidFill>
                <a:latin typeface="Times New Roman" pitchFamily="18" charset="0"/>
                <a:ea typeface="楷体" pitchFamily="49" charset="-122"/>
                <a:cs typeface="Times New Roman" pitchFamily="18" charset="0"/>
              </a:rPr>
              <a:t>——</a:t>
            </a:r>
            <a:r>
              <a:rPr lang="zh-CN" altLang="en-US" sz="2000" b="1" dirty="0" smtClean="0">
                <a:solidFill>
                  <a:srgbClr val="002060"/>
                </a:solidFill>
                <a:latin typeface="Times New Roman" pitchFamily="18" charset="0"/>
                <a:ea typeface="楷体" pitchFamily="49" charset="-122"/>
                <a:cs typeface="Times New Roman" pitchFamily="18" charset="0"/>
              </a:rPr>
              <a:t>清华大学基础工业训练中心。</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endParaRPr lang="zh-CN" altLang="en-US" sz="3200" smtClean="0">
              <a:solidFill>
                <a:srgbClr val="7030A0"/>
              </a:solidFill>
            </a:endParaRPr>
          </a:p>
        </p:txBody>
      </p:sp>
      <p:sp>
        <p:nvSpPr>
          <p:cNvPr id="41987" name="内容占位符 2"/>
          <p:cNvSpPr>
            <a:spLocks noGrp="1"/>
          </p:cNvSpPr>
          <p:nvPr>
            <p:ph idx="1"/>
          </p:nvPr>
        </p:nvSpPr>
        <p:spPr/>
        <p:txBody>
          <a:bodyPr/>
          <a:lstStyle/>
          <a:p>
            <a:endParaRPr lang="zh-CN" altLang="en-US" smtClean="0"/>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DBA0584D-15AA-4702-9B25-DCC56C4EAD29}" type="slidenum">
              <a:rPr lang="en-US" altLang="zh-CN" smtClean="0"/>
              <a:pPr>
                <a:defRPr/>
              </a:pPr>
              <a:t>40</a:t>
            </a:fld>
            <a:endParaRPr lang="en-US" altLang="zh-CN"/>
          </a:p>
        </p:txBody>
      </p:sp>
      <p:pic>
        <p:nvPicPr>
          <p:cNvPr id="41989" name="Picture 2" descr="http://tsinghua.cuepa.cn/newspic/889977/s_c7bb87f412c3350e0604a9e61b342170438324.jpg"/>
          <p:cNvPicPr>
            <a:picLocks noChangeAspect="1" noChangeArrowheads="1"/>
          </p:cNvPicPr>
          <p:nvPr/>
        </p:nvPicPr>
        <p:blipFill>
          <a:blip r:embed="rId2"/>
          <a:srcRect/>
          <a:stretch>
            <a:fillRect/>
          </a:stretch>
        </p:blipFill>
        <p:spPr bwMode="auto">
          <a:xfrm>
            <a:off x="357188" y="1214438"/>
            <a:ext cx="4897437" cy="2497137"/>
          </a:xfrm>
          <a:prstGeom prst="rect">
            <a:avLst/>
          </a:prstGeom>
          <a:noFill/>
          <a:ln w="9525">
            <a:noFill/>
            <a:miter lim="800000"/>
            <a:headEnd/>
            <a:tailEnd/>
          </a:ln>
        </p:spPr>
      </p:pic>
      <p:pic>
        <p:nvPicPr>
          <p:cNvPr id="41990" name="Picture 4" descr="http://www.visionunion.com/admin/data/file/img/20131105/20131105000702.jpg"/>
          <p:cNvPicPr>
            <a:picLocks noChangeAspect="1" noChangeArrowheads="1"/>
          </p:cNvPicPr>
          <p:nvPr/>
        </p:nvPicPr>
        <p:blipFill>
          <a:blip r:embed="rId3"/>
          <a:srcRect/>
          <a:stretch>
            <a:fillRect/>
          </a:stretch>
        </p:blipFill>
        <p:spPr bwMode="auto">
          <a:xfrm>
            <a:off x="5500688" y="571500"/>
            <a:ext cx="2833687" cy="4005263"/>
          </a:xfrm>
          <a:prstGeom prst="rect">
            <a:avLst/>
          </a:prstGeom>
          <a:noFill/>
          <a:ln w="9525">
            <a:noFill/>
            <a:miter lim="800000"/>
            <a:headEnd/>
            <a:tailEnd/>
          </a:ln>
        </p:spPr>
      </p:pic>
      <p:pic>
        <p:nvPicPr>
          <p:cNvPr id="41991" name="Picture 6"/>
          <p:cNvPicPr>
            <a:picLocks noChangeAspect="1" noChangeArrowheads="1"/>
          </p:cNvPicPr>
          <p:nvPr/>
        </p:nvPicPr>
        <p:blipFill>
          <a:blip r:embed="rId4"/>
          <a:srcRect/>
          <a:stretch>
            <a:fillRect/>
          </a:stretch>
        </p:blipFill>
        <p:spPr bwMode="auto">
          <a:xfrm>
            <a:off x="500063" y="4071938"/>
            <a:ext cx="7072312" cy="2446337"/>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news.tsinghua.edu.cn/publish/news/4205/20150611/70261434017403016.jpg"/>
          <p:cNvPicPr>
            <a:picLocks noChangeAspect="1" noChangeArrowheads="1"/>
          </p:cNvPicPr>
          <p:nvPr/>
        </p:nvPicPr>
        <p:blipFill>
          <a:blip r:embed="rId2"/>
          <a:srcRect/>
          <a:stretch>
            <a:fillRect/>
          </a:stretch>
        </p:blipFill>
        <p:spPr bwMode="auto">
          <a:xfrm>
            <a:off x="5532776" y="0"/>
            <a:ext cx="3539818" cy="2357430"/>
          </a:xfrm>
          <a:prstGeom prst="rect">
            <a:avLst/>
          </a:prstGeom>
          <a:noFill/>
        </p:spPr>
      </p:pic>
      <p:pic>
        <p:nvPicPr>
          <p:cNvPr id="2" name="Picture 1"/>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48626" y="-24"/>
            <a:ext cx="5452068" cy="406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14" name="Picture 2" descr="http://news.tsinghua.edu.cn/publish/news/4204/20150504/30131430729856936.jpg"/>
          <p:cNvPicPr>
            <a:picLocks noChangeAspect="1" noChangeArrowheads="1"/>
          </p:cNvPicPr>
          <p:nvPr/>
        </p:nvPicPr>
        <p:blipFill>
          <a:blip r:embed="rId4"/>
          <a:srcRect/>
          <a:stretch>
            <a:fillRect/>
          </a:stretch>
        </p:blipFill>
        <p:spPr bwMode="auto">
          <a:xfrm>
            <a:off x="0" y="2889133"/>
            <a:ext cx="5572133" cy="3968867"/>
          </a:xfrm>
          <a:prstGeom prst="rect">
            <a:avLst/>
          </a:prstGeom>
          <a:noFill/>
        </p:spPr>
      </p:pic>
      <p:pic>
        <p:nvPicPr>
          <p:cNvPr id="6" name="Picture 4" descr="http://www.tsinghua.edu.cn/publish/gyxl/995/20150425/62061429970438826.JPG"/>
          <p:cNvPicPr>
            <a:picLocks noChangeAspect="1" noChangeArrowheads="1"/>
          </p:cNvPicPr>
          <p:nvPr/>
        </p:nvPicPr>
        <p:blipFill>
          <a:blip r:embed="rId5" cstate="print"/>
          <a:srcRect/>
          <a:stretch>
            <a:fillRect/>
          </a:stretch>
        </p:blipFill>
        <p:spPr bwMode="auto">
          <a:xfrm>
            <a:off x="5572132" y="2166929"/>
            <a:ext cx="3500462" cy="2333641"/>
          </a:xfrm>
          <a:prstGeom prst="rect">
            <a:avLst/>
          </a:prstGeom>
          <a:noFill/>
        </p:spPr>
      </p:pic>
      <p:pic>
        <p:nvPicPr>
          <p:cNvPr id="38916" name="Picture 4" descr="http://news.tsinghua.edu.cn/publish/news/4204/20150504/7511430728626514.jpg"/>
          <p:cNvPicPr>
            <a:picLocks noChangeAspect="1" noChangeArrowheads="1"/>
          </p:cNvPicPr>
          <p:nvPr/>
        </p:nvPicPr>
        <p:blipFill>
          <a:blip r:embed="rId6"/>
          <a:srcRect/>
          <a:stretch>
            <a:fillRect/>
          </a:stretch>
        </p:blipFill>
        <p:spPr bwMode="auto">
          <a:xfrm>
            <a:off x="5572132" y="4407809"/>
            <a:ext cx="3571868" cy="2378777"/>
          </a:xfrm>
          <a:prstGeom prst="rect">
            <a:avLst/>
          </a:prstGeom>
          <a:noFill/>
        </p:spPr>
      </p:pic>
    </p:spTree>
    <p:extLst>
      <p:ext uri="{BB962C8B-B14F-4D97-AF65-F5344CB8AC3E}">
        <p14:creationId xmlns="" xmlns:p14="http://schemas.microsoft.com/office/powerpoint/2010/main" val="9116595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p:cNvSpPr>
            <a:spLocks noGrp="1"/>
          </p:cNvSpPr>
          <p:nvPr>
            <p:ph idx="1"/>
          </p:nvPr>
        </p:nvSpPr>
        <p:spPr>
          <a:xfrm>
            <a:off x="357188" y="1500188"/>
            <a:ext cx="8572500" cy="1643062"/>
          </a:xfrm>
        </p:spPr>
        <p:txBody>
          <a:bodyPr/>
          <a:lstStyle/>
          <a:p>
            <a:r>
              <a:rPr lang="zh-CN" altLang="en-US" sz="2400" b="1" smtClean="0">
                <a:solidFill>
                  <a:srgbClr val="002060"/>
                </a:solidFill>
                <a:latin typeface="华文楷体" pitchFamily="2" charset="-122"/>
                <a:ea typeface="华文楷体" pitchFamily="2" charset="-122"/>
              </a:rPr>
              <a:t>建设制造系统理论知识学习和工程实践能力培养的数字化平台。</a:t>
            </a:r>
          </a:p>
          <a:p>
            <a:r>
              <a:rPr lang="zh-CN" altLang="en-US" sz="2400" b="1" smtClean="0">
                <a:solidFill>
                  <a:srgbClr val="002060"/>
                </a:solidFill>
                <a:latin typeface="华文楷体" pitchFamily="2" charset="-122"/>
                <a:ea typeface="华文楷体" pitchFamily="2" charset="-122"/>
              </a:rPr>
              <a:t>营造科研与学科优势转化为教学优势的研究型实践环境。</a:t>
            </a:r>
          </a:p>
          <a:p>
            <a:r>
              <a:rPr lang="zh-CN" altLang="en-US" sz="2400" b="1" smtClean="0">
                <a:solidFill>
                  <a:srgbClr val="002060"/>
                </a:solidFill>
                <a:latin typeface="华文楷体" pitchFamily="2" charset="-122"/>
                <a:ea typeface="华文楷体" pitchFamily="2" charset="-122"/>
              </a:rPr>
              <a:t>提供不受时空限制的开放共享学习资源。</a:t>
            </a: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6E8624BD-0C94-41C8-9471-CACBCB4A8076}" type="slidenum">
              <a:rPr lang="en-US" altLang="zh-CN" smtClean="0"/>
              <a:pPr>
                <a:defRPr/>
              </a:pPr>
              <a:t>42</a:t>
            </a:fld>
            <a:endParaRPr lang="en-US" altLang="zh-CN"/>
          </a:p>
        </p:txBody>
      </p:sp>
      <p:sp>
        <p:nvSpPr>
          <p:cNvPr id="43012" name="标题 1"/>
          <p:cNvSpPr>
            <a:spLocks noGrp="1"/>
          </p:cNvSpPr>
          <p:nvPr>
            <p:ph type="title"/>
          </p:nvPr>
        </p:nvSpPr>
        <p:spPr>
          <a:xfrm>
            <a:off x="500062" y="928688"/>
            <a:ext cx="8286779" cy="538162"/>
          </a:xfrm>
        </p:spPr>
        <p:txBody>
          <a:bodyPr/>
          <a:lstStyle/>
          <a:p>
            <a:r>
              <a:rPr lang="zh-CN" altLang="en-US" sz="3200" b="1" dirty="0" smtClean="0">
                <a:solidFill>
                  <a:srgbClr val="7030A0"/>
                </a:solidFill>
              </a:rPr>
              <a:t>数字化制造系统虚拟仿真实验教学中心</a:t>
            </a:r>
          </a:p>
        </p:txBody>
      </p:sp>
      <p:pic>
        <p:nvPicPr>
          <p:cNvPr id="43013" name="Picture 2"/>
          <p:cNvPicPr>
            <a:picLocks noChangeAspect="1" noChangeArrowheads="1"/>
          </p:cNvPicPr>
          <p:nvPr/>
        </p:nvPicPr>
        <p:blipFill>
          <a:blip r:embed="rId2"/>
          <a:srcRect/>
          <a:stretch>
            <a:fillRect/>
          </a:stretch>
        </p:blipFill>
        <p:spPr bwMode="auto">
          <a:xfrm>
            <a:off x="214313" y="3143250"/>
            <a:ext cx="8494712" cy="3411538"/>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hidden="1"/>
          <p:cNvSpPr>
            <a:spLocks noGrp="1"/>
          </p:cNvSpPr>
          <p:nvPr>
            <p:ph type="title" idx="4294967295"/>
          </p:nvPr>
        </p:nvSpPr>
        <p:spPr>
          <a:xfrm>
            <a:off x="457200" y="274638"/>
            <a:ext cx="8229600" cy="1143000"/>
          </a:xfrm>
          <a:prstGeom prst="rect">
            <a:avLst/>
          </a:prstGeom>
          <a:solidFill>
            <a:srgbClr val="FFFFFF"/>
          </a:solidFill>
          <a:ln>
            <a:solidFill>
              <a:srgbClr val="000000"/>
            </a:solidFill>
          </a:ln>
        </p:spPr>
        <p:txBody>
          <a:bodyPr/>
          <a:lstStyle/>
          <a:p>
            <a:pPr eaLnBrk="1" hangingPunct="1"/>
            <a:endParaRPr lang="zh-CN" altLang="en-US" sz="4400" smtClean="0">
              <a:latin typeface="Calibri" pitchFamily="34" charset="0"/>
              <a:ea typeface="宋体" pitchFamily="2" charset="-122"/>
            </a:endParaRPr>
          </a:p>
        </p:txBody>
      </p:sp>
      <p:sp>
        <p:nvSpPr>
          <p:cNvPr id="44035" name="Rectangle 4"/>
          <p:cNvSpPr>
            <a:spLocks noChangeArrowheads="1"/>
          </p:cNvSpPr>
          <p:nvPr/>
        </p:nvSpPr>
        <p:spPr bwMode="auto">
          <a:xfrm>
            <a:off x="642938" y="1000125"/>
            <a:ext cx="4354512" cy="646113"/>
          </a:xfrm>
          <a:prstGeom prst="rect">
            <a:avLst/>
          </a:prstGeom>
          <a:noFill/>
          <a:ln w="9525" algn="ctr">
            <a:noFill/>
            <a:miter lim="800000"/>
            <a:headEnd/>
            <a:tailEnd/>
          </a:ln>
        </p:spPr>
        <p:txBody>
          <a:bodyPr wrap="none">
            <a:spAutoFit/>
          </a:bodyPr>
          <a:lstStyle/>
          <a:p>
            <a:r>
              <a:rPr lang="zh-CN" altLang="en-US" sz="3600" b="1">
                <a:solidFill>
                  <a:srgbClr val="7030A0"/>
                </a:solidFill>
                <a:latin typeface="隶书" pitchFamily="49" charset="-122"/>
                <a:ea typeface="隶书" pitchFamily="49" charset="-122"/>
              </a:rPr>
              <a:t>全方位营造育人环境</a:t>
            </a:r>
          </a:p>
        </p:txBody>
      </p:sp>
      <p:sp>
        <p:nvSpPr>
          <p:cNvPr id="44036" name="Rectangle 5"/>
          <p:cNvSpPr>
            <a:spLocks noChangeArrowheads="1"/>
          </p:cNvSpPr>
          <p:nvPr/>
        </p:nvSpPr>
        <p:spPr bwMode="auto">
          <a:xfrm>
            <a:off x="571500" y="1643063"/>
            <a:ext cx="8143875" cy="5373687"/>
          </a:xfrm>
          <a:prstGeom prst="rect">
            <a:avLst/>
          </a:prstGeom>
          <a:noFill/>
          <a:ln w="9525">
            <a:noFill/>
            <a:miter lim="800000"/>
            <a:headEnd/>
            <a:tailEnd/>
          </a:ln>
        </p:spPr>
        <p:txBody>
          <a:bodyPr>
            <a:spAutoFit/>
          </a:bodyPr>
          <a:lstStyle/>
          <a:p>
            <a:pPr algn="just">
              <a:lnSpc>
                <a:spcPct val="130000"/>
              </a:lnSpc>
            </a:pPr>
            <a:r>
              <a:rPr lang="zh-CN" altLang="en-US" sz="2400" b="1">
                <a:solidFill>
                  <a:srgbClr val="7030A0"/>
                </a:solidFill>
                <a:latin typeface="楷体" pitchFamily="49" charset="-122"/>
                <a:ea typeface="楷体" pitchFamily="49" charset="-122"/>
              </a:rPr>
              <a:t>① 人文环境：</a:t>
            </a:r>
            <a:r>
              <a:rPr lang="zh-CN" altLang="en-US" sz="2400" b="1">
                <a:latin typeface="楷体" pitchFamily="49" charset="-122"/>
                <a:ea typeface="楷体" pitchFamily="49" charset="-122"/>
              </a:rPr>
              <a:t>制作或购买典型工程系统模型，设计制作挂图、标语等，增加电子展示屏幕，构建良好的人文环境。</a:t>
            </a:r>
          </a:p>
          <a:p>
            <a:pPr algn="just">
              <a:lnSpc>
                <a:spcPct val="130000"/>
              </a:lnSpc>
            </a:pPr>
            <a:r>
              <a:rPr lang="zh-CN" altLang="en-US" sz="2400" b="1">
                <a:solidFill>
                  <a:srgbClr val="7030A0"/>
                </a:solidFill>
                <a:latin typeface="楷体" pitchFamily="49" charset="-122"/>
                <a:ea typeface="楷体" pitchFamily="49" charset="-122"/>
              </a:rPr>
              <a:t>② 安全环境：</a:t>
            </a:r>
            <a:r>
              <a:rPr lang="zh-CN" altLang="en-US" sz="2400" b="1">
                <a:latin typeface="楷体" pitchFamily="49" charset="-122"/>
                <a:ea typeface="楷体" pitchFamily="49" charset="-122"/>
              </a:rPr>
              <a:t>重视环境安全防护，定期维修保养各种设备，安全监控重点实验场所的，消除教学安全隐患，建设安全育人环境。</a:t>
            </a:r>
          </a:p>
          <a:p>
            <a:pPr algn="just">
              <a:lnSpc>
                <a:spcPct val="130000"/>
              </a:lnSpc>
            </a:pPr>
            <a:r>
              <a:rPr lang="zh-CN" altLang="en-US" sz="2400" b="1">
                <a:solidFill>
                  <a:srgbClr val="7030A0"/>
                </a:solidFill>
                <a:latin typeface="楷体" pitchFamily="49" charset="-122"/>
                <a:ea typeface="楷体" pitchFamily="49" charset="-122"/>
              </a:rPr>
              <a:t>③ 绿色环境：</a:t>
            </a:r>
            <a:r>
              <a:rPr lang="zh-CN" altLang="en-US" sz="2400" b="1">
                <a:latin typeface="楷体" pitchFamily="49" charset="-122"/>
                <a:ea typeface="楷体" pitchFamily="49" charset="-122"/>
              </a:rPr>
              <a:t>解决教学环境中的噪音和污染等问题，建设绿色育人环境。</a:t>
            </a:r>
            <a:endParaRPr lang="en-US" altLang="zh-CN" sz="2400" b="1">
              <a:latin typeface="楷体" pitchFamily="49" charset="-122"/>
              <a:ea typeface="楷体" pitchFamily="49" charset="-122"/>
            </a:endParaRPr>
          </a:p>
          <a:p>
            <a:pPr algn="just">
              <a:lnSpc>
                <a:spcPct val="130000"/>
              </a:lnSpc>
            </a:pPr>
            <a:r>
              <a:rPr lang="zh-CN" altLang="en-US" sz="2400" b="1">
                <a:solidFill>
                  <a:srgbClr val="7030A0"/>
                </a:solidFill>
                <a:latin typeface="楷体" pitchFamily="49" charset="-122"/>
                <a:ea typeface="楷体" pitchFamily="49" charset="-122"/>
              </a:rPr>
              <a:t>④ 工程环境：</a:t>
            </a:r>
            <a:r>
              <a:rPr lang="zh-CN" altLang="en-US" sz="2400" b="1">
                <a:latin typeface="楷体" pitchFamily="49" charset="-122"/>
                <a:ea typeface="楷体" pitchFamily="49" charset="-122"/>
              </a:rPr>
              <a:t>中心更新教学设备，实施新型教学理念，整合资源营造工程环境。</a:t>
            </a:r>
            <a:endParaRPr lang="en-US" altLang="zh-CN" sz="2400" b="1">
              <a:latin typeface="楷体" pitchFamily="49" charset="-122"/>
              <a:ea typeface="楷体" pitchFamily="49" charset="-122"/>
            </a:endParaRPr>
          </a:p>
          <a:p>
            <a:pPr algn="just">
              <a:lnSpc>
                <a:spcPct val="130000"/>
              </a:lnSpc>
            </a:pPr>
            <a:r>
              <a:rPr lang="zh-CN" altLang="en-US" sz="2400" b="1">
                <a:solidFill>
                  <a:srgbClr val="7030A0"/>
                </a:solidFill>
                <a:latin typeface="楷体" pitchFamily="49" charset="-122"/>
                <a:ea typeface="楷体" pitchFamily="49" charset="-122"/>
              </a:rPr>
              <a:t>⑤网络信息环境</a:t>
            </a:r>
            <a:r>
              <a:rPr lang="zh-CN" altLang="en-US" sz="2400" b="1">
                <a:latin typeface="楷体" pitchFamily="49" charset="-122"/>
                <a:ea typeface="楷体" pitchFamily="49" charset="-122"/>
              </a:rPr>
              <a:t>：</a:t>
            </a:r>
          </a:p>
          <a:p>
            <a:pPr algn="just">
              <a:lnSpc>
                <a:spcPct val="130000"/>
              </a:lnSpc>
            </a:pPr>
            <a:endParaRPr lang="zh-CN" altLang="en-US" sz="2400" b="1">
              <a:latin typeface="楷体" pitchFamily="49" charset="-122"/>
              <a:ea typeface="楷体" pitchFamily="49" charset="-122"/>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1071563" y="2500313"/>
            <a:ext cx="6929437" cy="823912"/>
          </a:xfrm>
        </p:spPr>
        <p:txBody>
          <a:bodyPr/>
          <a:lstStyle/>
          <a:p>
            <a:r>
              <a:rPr lang="zh-CN" altLang="en-US" sz="4400" b="1" dirty="0" smtClean="0">
                <a:solidFill>
                  <a:srgbClr val="7030A0"/>
                </a:solidFill>
              </a:rPr>
              <a:t>四、队伍建设，</a:t>
            </a:r>
            <a:r>
              <a:rPr lang="zh-CN" altLang="en-US" b="1" dirty="0" smtClean="0">
                <a:solidFill>
                  <a:srgbClr val="7030A0"/>
                </a:solidFill>
              </a:rPr>
              <a:t>制度保障</a:t>
            </a:r>
            <a:endParaRPr lang="zh-CN" altLang="en-US" sz="4400" b="1" dirty="0" smtClean="0">
              <a:solidFill>
                <a:srgbClr val="7030A0"/>
              </a:solidFill>
            </a:endParaRP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4A456516-C308-4BEE-9776-8655FBD9C88D}" type="slidenum">
              <a:rPr lang="en-US" altLang="zh-CN" smtClean="0"/>
              <a:pPr>
                <a:defRPr/>
              </a:pPr>
              <a:t>44</a:t>
            </a:fld>
            <a:endParaRPr lang="en-US" altLang="zh-CN"/>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p:cNvSpPr>
            <a:spLocks noGrp="1"/>
          </p:cNvSpPr>
          <p:nvPr>
            <p:ph idx="1"/>
          </p:nvPr>
        </p:nvSpPr>
        <p:spPr>
          <a:xfrm>
            <a:off x="428596" y="3143248"/>
            <a:ext cx="8286750" cy="3214690"/>
          </a:xfrm>
        </p:spPr>
        <p:txBody>
          <a:bodyPr/>
          <a:lstStyle/>
          <a:p>
            <a:pPr algn="just">
              <a:buClr>
                <a:srgbClr val="FF0000"/>
              </a:buClr>
              <a:buFont typeface="Wingdings" pitchFamily="2" charset="2"/>
              <a:buNone/>
            </a:pPr>
            <a:endParaRPr lang="en-US" altLang="zh-CN" sz="1600" b="1" dirty="0" smtClean="0">
              <a:solidFill>
                <a:srgbClr val="7030A0"/>
              </a:solidFill>
              <a:latin typeface="楷体" pitchFamily="49" charset="-122"/>
              <a:ea typeface="楷体" pitchFamily="49" charset="-122"/>
            </a:endParaRPr>
          </a:p>
          <a:p>
            <a:pPr algn="ctr">
              <a:buClr>
                <a:srgbClr val="FF0000"/>
              </a:buClr>
              <a:buFont typeface="Wingdings" pitchFamily="2" charset="2"/>
              <a:buNone/>
            </a:pPr>
            <a:endParaRPr lang="en-US" altLang="zh-CN" sz="1600" b="1" dirty="0" smtClean="0">
              <a:solidFill>
                <a:srgbClr val="7030A0"/>
              </a:solidFill>
              <a:latin typeface="楷体" pitchFamily="49" charset="-122"/>
              <a:ea typeface="楷体" pitchFamily="49" charset="-122"/>
            </a:endParaRPr>
          </a:p>
          <a:p>
            <a:pPr algn="ctr">
              <a:buClr>
                <a:srgbClr val="FF0000"/>
              </a:buClr>
              <a:buFont typeface="Wingdings" pitchFamily="2" charset="2"/>
              <a:buNone/>
            </a:pPr>
            <a:endParaRPr lang="en-US" altLang="zh-CN" sz="1400" b="1" dirty="0" smtClean="0">
              <a:solidFill>
                <a:srgbClr val="7030A0"/>
              </a:solidFill>
              <a:latin typeface="楷体" pitchFamily="49" charset="-122"/>
              <a:ea typeface="楷体" pitchFamily="49" charset="-122"/>
            </a:endParaRP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3E1CD363-E191-4C6E-8676-E6CD91A611EF}" type="slidenum">
              <a:rPr lang="en-US" altLang="zh-CN" smtClean="0"/>
              <a:pPr>
                <a:defRPr/>
              </a:pPr>
              <a:t>45</a:t>
            </a:fld>
            <a:endParaRPr lang="en-US" altLang="zh-CN" dirty="0"/>
          </a:p>
        </p:txBody>
      </p:sp>
      <p:graphicFrame>
        <p:nvGraphicFramePr>
          <p:cNvPr id="8" name="内容占位符 4"/>
          <p:cNvGraphicFramePr>
            <a:graphicFrameLocks/>
          </p:cNvGraphicFramePr>
          <p:nvPr/>
        </p:nvGraphicFramePr>
        <p:xfrm>
          <a:off x="857227" y="1246891"/>
          <a:ext cx="7786739" cy="1753481"/>
        </p:xfrm>
        <a:graphic>
          <a:graphicData uri="http://schemas.openxmlformats.org/drawingml/2006/table">
            <a:tbl>
              <a:tblPr/>
              <a:tblGrid>
                <a:gridCol w="500065"/>
                <a:gridCol w="435475"/>
                <a:gridCol w="877180"/>
                <a:gridCol w="498718"/>
                <a:gridCol w="626936"/>
                <a:gridCol w="754269"/>
                <a:gridCol w="988345"/>
                <a:gridCol w="857977"/>
                <a:gridCol w="786102"/>
                <a:gridCol w="626936"/>
                <a:gridCol w="417368"/>
                <a:gridCol w="417368"/>
              </a:tblGrid>
              <a:tr h="298741">
                <a:tc rowSpan="2">
                  <a:txBody>
                    <a:bodyPr/>
                    <a:lstStyle/>
                    <a:p>
                      <a:pPr algn="ctr">
                        <a:spcAft>
                          <a:spcPts val="0"/>
                        </a:spcAft>
                      </a:pPr>
                      <a:endParaRPr lang="en-US" altLang="zh-CN" sz="1400" b="1" kern="100" dirty="0" smtClean="0">
                        <a:solidFill>
                          <a:srgbClr val="7030A0"/>
                        </a:solidFill>
                        <a:latin typeface="Times New Roman"/>
                        <a:ea typeface="宋体"/>
                        <a:cs typeface="Times New Roman"/>
                      </a:endParaRPr>
                    </a:p>
                    <a:p>
                      <a:pPr algn="ctr">
                        <a:spcAft>
                          <a:spcPts val="0"/>
                        </a:spcAft>
                      </a:pPr>
                      <a:r>
                        <a:rPr lang="zh-CN" altLang="en-US" sz="1400" b="1" kern="100" dirty="0" smtClean="0">
                          <a:solidFill>
                            <a:srgbClr val="7030A0"/>
                          </a:solidFill>
                          <a:latin typeface="Times New Roman"/>
                          <a:ea typeface="宋体"/>
                          <a:cs typeface="Times New Roman"/>
                        </a:rPr>
                        <a:t>年份</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5">
                  <a:txBody>
                    <a:bodyPr/>
                    <a:lstStyle/>
                    <a:p>
                      <a:pPr algn="ctr">
                        <a:spcAft>
                          <a:spcPts val="0"/>
                        </a:spcAft>
                      </a:pPr>
                      <a:r>
                        <a:rPr lang="zh-CN" sz="1400" b="1" kern="0" dirty="0">
                          <a:solidFill>
                            <a:srgbClr val="7030A0"/>
                          </a:solidFill>
                          <a:latin typeface="Times New Roman"/>
                          <a:ea typeface="宋体"/>
                          <a:cs typeface="宋体"/>
                        </a:rPr>
                        <a:t>正式职工</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zh-CN" sz="1400" b="1" kern="0" dirty="0">
                          <a:solidFill>
                            <a:srgbClr val="7030A0"/>
                          </a:solidFill>
                          <a:latin typeface="Times New Roman"/>
                          <a:ea typeface="宋体"/>
                          <a:cs typeface="宋体"/>
                        </a:rPr>
                        <a:t>其他</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1" kern="0" dirty="0" smtClean="0">
                          <a:solidFill>
                            <a:srgbClr val="7030A0"/>
                          </a:solidFill>
                          <a:latin typeface="Times New Roman"/>
                          <a:ea typeface="+mn-ea"/>
                          <a:cs typeface="宋体"/>
                        </a:rPr>
                        <a:t>合计</a:t>
                      </a:r>
                      <a:endParaRPr lang="zh-CN" altLang="en-US" sz="1400" b="1" kern="100" dirty="0" smtClean="0">
                        <a:solidFill>
                          <a:srgbClr val="7030A0"/>
                        </a:solidFill>
                        <a:latin typeface="Times New Roman"/>
                        <a:ea typeface="+mn-ea"/>
                        <a:cs typeface="Times New Roman"/>
                      </a:endParaRPr>
                    </a:p>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59401">
                <a:tc v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400" b="1" kern="0" dirty="0">
                          <a:solidFill>
                            <a:srgbClr val="7030A0"/>
                          </a:solidFill>
                          <a:latin typeface="Times New Roman"/>
                          <a:ea typeface="宋体"/>
                          <a:cs typeface="宋体"/>
                        </a:rPr>
                        <a:t>教师</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400" b="1" kern="0" dirty="0" smtClean="0">
                          <a:solidFill>
                            <a:srgbClr val="7030A0"/>
                          </a:solidFill>
                          <a:latin typeface="Times New Roman"/>
                          <a:ea typeface="宋体"/>
                          <a:cs typeface="宋体"/>
                        </a:rPr>
                        <a:t>工程</a:t>
                      </a:r>
                      <a:r>
                        <a:rPr lang="zh-CN" sz="1400" b="1" kern="0" dirty="0" smtClean="0">
                          <a:solidFill>
                            <a:srgbClr val="7030A0"/>
                          </a:solidFill>
                          <a:latin typeface="Times New Roman"/>
                          <a:ea typeface="宋体"/>
                          <a:cs typeface="宋体"/>
                        </a:rPr>
                        <a:t>实验</a:t>
                      </a:r>
                      <a:r>
                        <a:rPr lang="zh-CN" sz="1400" b="1" kern="0" dirty="0">
                          <a:solidFill>
                            <a:srgbClr val="7030A0"/>
                          </a:solidFill>
                          <a:latin typeface="Times New Roman"/>
                          <a:ea typeface="宋体"/>
                          <a:cs typeface="宋体"/>
                        </a:rPr>
                        <a:t>技术系列</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400" b="1" kern="0" dirty="0" smtClean="0">
                          <a:solidFill>
                            <a:srgbClr val="7030A0"/>
                          </a:solidFill>
                          <a:latin typeface="Times New Roman"/>
                          <a:ea typeface="宋体"/>
                          <a:cs typeface="宋体"/>
                        </a:rPr>
                        <a:t>职</a:t>
                      </a:r>
                      <a:endParaRPr lang="en-US" altLang="zh-CN" sz="1400" b="1" kern="0" dirty="0" smtClean="0">
                        <a:solidFill>
                          <a:srgbClr val="7030A0"/>
                        </a:solidFill>
                        <a:latin typeface="Times New Roman"/>
                        <a:ea typeface="宋体"/>
                        <a:cs typeface="宋体"/>
                      </a:endParaRPr>
                    </a:p>
                    <a:p>
                      <a:pPr algn="ctr">
                        <a:spcAft>
                          <a:spcPts val="0"/>
                        </a:spcAft>
                      </a:pPr>
                      <a:r>
                        <a:rPr lang="zh-CN" sz="1400" b="1" kern="0" dirty="0" smtClean="0">
                          <a:solidFill>
                            <a:srgbClr val="7030A0"/>
                          </a:solidFill>
                          <a:latin typeface="Times New Roman"/>
                          <a:ea typeface="宋体"/>
                          <a:cs typeface="宋体"/>
                        </a:rPr>
                        <a:t>员</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400" b="1" kern="0" dirty="0">
                          <a:solidFill>
                            <a:srgbClr val="7030A0"/>
                          </a:solidFill>
                          <a:latin typeface="Times New Roman"/>
                          <a:ea typeface="宋体"/>
                          <a:cs typeface="宋体"/>
                        </a:rPr>
                        <a:t>事编工人</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spcAft>
                          <a:spcPts val="0"/>
                        </a:spcAft>
                      </a:pPr>
                      <a:r>
                        <a:rPr lang="zh-CN" sz="1400" b="1" kern="0" dirty="0">
                          <a:solidFill>
                            <a:srgbClr val="7030A0"/>
                          </a:solidFill>
                          <a:latin typeface="Times New Roman"/>
                          <a:ea typeface="宋体"/>
                          <a:cs typeface="宋体"/>
                        </a:rPr>
                        <a:t>农转工</a:t>
                      </a:r>
                      <a:endParaRPr lang="zh-CN" sz="1400" b="1" kern="100" dirty="0">
                        <a:solidFill>
                          <a:srgbClr val="7030A0"/>
                        </a:solidFill>
                        <a:latin typeface="Times New Roman"/>
                        <a:ea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400" b="1" kern="0" dirty="0">
                          <a:solidFill>
                            <a:srgbClr val="7030A0"/>
                          </a:solidFill>
                          <a:latin typeface="Times New Roman"/>
                          <a:ea typeface="宋体"/>
                          <a:cs typeface="宋体"/>
                        </a:rPr>
                        <a:t>企编工程技术系列</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400" b="1" kern="0" dirty="0">
                          <a:solidFill>
                            <a:srgbClr val="7030A0"/>
                          </a:solidFill>
                          <a:latin typeface="Times New Roman"/>
                          <a:ea typeface="宋体"/>
                          <a:cs typeface="宋体"/>
                        </a:rPr>
                        <a:t>合同制人员</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400" b="1" kern="0">
                          <a:solidFill>
                            <a:srgbClr val="7030A0"/>
                          </a:solidFill>
                          <a:latin typeface="Times New Roman"/>
                          <a:ea typeface="宋体"/>
                          <a:cs typeface="宋体"/>
                        </a:rPr>
                        <a:t>劳务派遣人员</a:t>
                      </a:r>
                      <a:endParaRPr lang="zh-CN" sz="1400" b="1" kern="10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400" b="1" kern="0">
                          <a:solidFill>
                            <a:srgbClr val="7030A0"/>
                          </a:solidFill>
                          <a:latin typeface="Times New Roman"/>
                          <a:ea typeface="宋体"/>
                          <a:cs typeface="宋体"/>
                        </a:rPr>
                        <a:t>退休返聘　</a:t>
                      </a:r>
                      <a:endParaRPr lang="zh-CN" sz="1400" b="1" kern="10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spcAft>
                          <a:spcPts val="0"/>
                        </a:spcAft>
                      </a:pPr>
                      <a:r>
                        <a:rPr lang="zh-CN" sz="1400" b="1" kern="0" dirty="0">
                          <a:solidFill>
                            <a:srgbClr val="7030A0"/>
                          </a:solidFill>
                          <a:latin typeface="Times New Roman"/>
                          <a:ea typeface="宋体"/>
                          <a:cs typeface="宋体"/>
                        </a:rPr>
                        <a:t>其他</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vMerge="1">
                  <a:txBody>
                    <a:bodyPr/>
                    <a:lstStyle/>
                    <a:p>
                      <a:pPr algn="l">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213429">
                <a:tc rowSpan="2">
                  <a:txBody>
                    <a:bodyPr/>
                    <a:lstStyle/>
                    <a:p>
                      <a:pPr algn="ctr">
                        <a:spcAft>
                          <a:spcPts val="0"/>
                        </a:spcAft>
                      </a:pPr>
                      <a:r>
                        <a:rPr lang="en-US" altLang="zh-CN" sz="1400" b="1" kern="100" dirty="0" smtClean="0">
                          <a:solidFill>
                            <a:srgbClr val="7030A0"/>
                          </a:solidFill>
                          <a:latin typeface="Times New Roman"/>
                          <a:ea typeface="宋体"/>
                          <a:cs typeface="Times New Roman"/>
                        </a:rPr>
                        <a:t>2009</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400" b="1" kern="100" dirty="0" smtClean="0">
                          <a:solidFill>
                            <a:srgbClr val="7030A0"/>
                          </a:solidFill>
                          <a:latin typeface="Times New Roman"/>
                          <a:ea typeface="宋体"/>
                          <a:cs typeface="Times New Roman"/>
                        </a:rPr>
                        <a:t>11</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400" b="1" kern="100" dirty="0" smtClean="0">
                          <a:solidFill>
                            <a:srgbClr val="7030A0"/>
                          </a:solidFill>
                          <a:latin typeface="Times New Roman"/>
                          <a:ea typeface="宋体"/>
                          <a:cs typeface="Times New Roman"/>
                        </a:rPr>
                        <a:t>13</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400" b="1" kern="100" dirty="0" smtClean="0">
                          <a:solidFill>
                            <a:srgbClr val="7030A0"/>
                          </a:solidFill>
                          <a:latin typeface="Times New Roman"/>
                          <a:ea typeface="宋体"/>
                          <a:cs typeface="Times New Roman"/>
                        </a:rPr>
                        <a:t>1</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400" b="1" kern="100" dirty="0" smtClean="0">
                          <a:solidFill>
                            <a:srgbClr val="7030A0"/>
                          </a:solidFill>
                          <a:latin typeface="Times New Roman"/>
                          <a:ea typeface="宋体"/>
                          <a:cs typeface="Times New Roman"/>
                        </a:rPr>
                        <a:t>40</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400" b="1" kern="100" dirty="0" smtClean="0">
                          <a:solidFill>
                            <a:srgbClr val="7030A0"/>
                          </a:solidFill>
                          <a:latin typeface="Times New Roman"/>
                          <a:ea typeface="宋体"/>
                          <a:cs typeface="Times New Roman"/>
                        </a:rPr>
                        <a:t>24</a:t>
                      </a:r>
                      <a:endParaRPr lang="zh-CN" sz="1400" b="1" kern="100" dirty="0">
                        <a:solidFill>
                          <a:srgbClr val="7030A0"/>
                        </a:solidFill>
                        <a:latin typeface="Times New Roman"/>
                        <a:ea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400" b="1" kern="100" dirty="0" smtClean="0">
                          <a:solidFill>
                            <a:srgbClr val="7030A0"/>
                          </a:solidFill>
                          <a:latin typeface="Times New Roman"/>
                          <a:ea typeface="宋体"/>
                          <a:cs typeface="Times New Roman"/>
                        </a:rPr>
                        <a:t>19</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400" b="1" kern="100" dirty="0" smtClean="0">
                          <a:solidFill>
                            <a:srgbClr val="7030A0"/>
                          </a:solidFill>
                          <a:latin typeface="Times New Roman"/>
                          <a:ea typeface="宋体"/>
                          <a:cs typeface="Times New Roman"/>
                        </a:rPr>
                        <a:t>25</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3">
                  <a:txBody>
                    <a:bodyPr/>
                    <a:lstStyle/>
                    <a:p>
                      <a:pPr algn="ctr">
                        <a:spcAft>
                          <a:spcPts val="0"/>
                        </a:spcAft>
                      </a:pPr>
                      <a:r>
                        <a:rPr lang="en-US" altLang="zh-CN" sz="1400" b="1" kern="100" dirty="0" smtClean="0">
                          <a:solidFill>
                            <a:srgbClr val="7030A0"/>
                          </a:solidFill>
                          <a:latin typeface="Times New Roman"/>
                          <a:ea typeface="宋体"/>
                          <a:cs typeface="Times New Roman"/>
                        </a:rPr>
                        <a:t>24</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2">
                  <a:txBody>
                    <a:bodyPr/>
                    <a:lstStyle/>
                    <a:p>
                      <a:pPr algn="ctr">
                        <a:spcAft>
                          <a:spcPts val="0"/>
                        </a:spcAft>
                      </a:pPr>
                      <a:r>
                        <a:rPr lang="en-US" altLang="zh-CN" sz="1400" b="1" kern="100" dirty="0" smtClean="0">
                          <a:solidFill>
                            <a:srgbClr val="7030A0"/>
                          </a:solidFill>
                          <a:latin typeface="Times New Roman"/>
                          <a:ea typeface="宋体"/>
                          <a:cs typeface="Times New Roman"/>
                        </a:rPr>
                        <a:t>162</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233798">
                <a:tc v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5">
                  <a:txBody>
                    <a:bodyPr/>
                    <a:lstStyle/>
                    <a:p>
                      <a:pPr algn="ctr">
                        <a:spcAft>
                          <a:spcPts val="0"/>
                        </a:spcAft>
                      </a:pPr>
                      <a:r>
                        <a:rPr lang="en-US" altLang="zh-CN" sz="1400" b="1" kern="100" dirty="0" smtClean="0">
                          <a:solidFill>
                            <a:srgbClr val="7030A0"/>
                          </a:solidFill>
                          <a:latin typeface="Times New Roman"/>
                          <a:ea typeface="宋体"/>
                          <a:cs typeface="Times New Roman"/>
                        </a:rPr>
                        <a:t>89</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5">
                  <a:txBody>
                    <a:bodyPr/>
                    <a:lstStyle/>
                    <a:p>
                      <a:pPr algn="ctr">
                        <a:spcAft>
                          <a:spcPts val="0"/>
                        </a:spcAft>
                      </a:pPr>
                      <a:r>
                        <a:rPr lang="en-US" altLang="zh-CN" sz="1400" b="1" kern="100" dirty="0" smtClean="0">
                          <a:solidFill>
                            <a:srgbClr val="7030A0"/>
                          </a:solidFill>
                          <a:latin typeface="Times New Roman"/>
                          <a:ea typeface="宋体"/>
                          <a:cs typeface="Times New Roman"/>
                        </a:rPr>
                        <a:t>73</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v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224056">
                <a:tc rowSpan="2">
                  <a:txBody>
                    <a:bodyPr/>
                    <a:lstStyle/>
                    <a:p>
                      <a:pPr algn="ctr">
                        <a:spcAft>
                          <a:spcPts val="0"/>
                        </a:spcAft>
                      </a:pPr>
                      <a:r>
                        <a:rPr lang="en-US" altLang="zh-CN" sz="1400" b="1" kern="100" dirty="0" smtClean="0">
                          <a:solidFill>
                            <a:srgbClr val="7030A0"/>
                          </a:solidFill>
                          <a:latin typeface="Times New Roman"/>
                          <a:ea typeface="宋体"/>
                          <a:cs typeface="Times New Roman"/>
                        </a:rPr>
                        <a:t>2015</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7030A0"/>
                          </a:solidFill>
                          <a:latin typeface="宋体"/>
                          <a:ea typeface="宋体"/>
                          <a:cs typeface="宋体"/>
                        </a:rPr>
                        <a:t>8</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smtClean="0">
                          <a:solidFill>
                            <a:srgbClr val="7030A0"/>
                          </a:solidFill>
                          <a:latin typeface="宋体"/>
                          <a:ea typeface="宋体"/>
                          <a:cs typeface="宋体"/>
                        </a:rPr>
                        <a:t>13</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7030A0"/>
                          </a:solidFill>
                          <a:latin typeface="宋体"/>
                          <a:ea typeface="宋体"/>
                          <a:cs typeface="宋体"/>
                        </a:rPr>
                        <a:t>1</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smtClean="0">
                          <a:solidFill>
                            <a:srgbClr val="7030A0"/>
                          </a:solidFill>
                          <a:latin typeface="宋体"/>
                          <a:ea typeface="宋体"/>
                          <a:cs typeface="宋体"/>
                        </a:rPr>
                        <a:t>20</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tabLst>
                          <a:tab pos="156210" algn="ctr"/>
                        </a:tabLst>
                      </a:pPr>
                      <a:r>
                        <a:rPr lang="en-US" sz="1400" b="1" kern="0" dirty="0">
                          <a:solidFill>
                            <a:srgbClr val="7030A0"/>
                          </a:solidFill>
                          <a:latin typeface="宋体"/>
                          <a:ea typeface="宋体"/>
                          <a:cs typeface="宋体"/>
                        </a:rPr>
                        <a:t>	</a:t>
                      </a:r>
                      <a:r>
                        <a:rPr lang="en-US" sz="1400" b="1" kern="0" dirty="0" smtClean="0">
                          <a:solidFill>
                            <a:srgbClr val="7030A0"/>
                          </a:solidFill>
                          <a:latin typeface="宋体"/>
                          <a:ea typeface="宋体"/>
                          <a:cs typeface="宋体"/>
                        </a:rPr>
                        <a:t>16</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7030A0"/>
                          </a:solidFill>
                          <a:latin typeface="宋体"/>
                          <a:ea typeface="宋体"/>
                          <a:cs typeface="宋体"/>
                        </a:rPr>
                        <a:t>4</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smtClean="0">
                          <a:solidFill>
                            <a:srgbClr val="7030A0"/>
                          </a:solidFill>
                          <a:latin typeface="宋体"/>
                          <a:ea typeface="宋体"/>
                          <a:cs typeface="宋体"/>
                        </a:rPr>
                        <a:t>34</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smtClean="0">
                          <a:solidFill>
                            <a:srgbClr val="7030A0"/>
                          </a:solidFill>
                          <a:latin typeface="宋体"/>
                          <a:ea typeface="宋体"/>
                          <a:cs typeface="宋体"/>
                        </a:rPr>
                        <a:t>11</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smtClean="0">
                          <a:solidFill>
                            <a:srgbClr val="7030A0"/>
                          </a:solidFill>
                          <a:latin typeface="宋体"/>
                          <a:ea typeface="宋体"/>
                          <a:cs typeface="宋体"/>
                        </a:rPr>
                        <a:t>1</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a:solidFill>
                            <a:srgbClr val="7030A0"/>
                          </a:solidFill>
                          <a:latin typeface="宋体"/>
                          <a:ea typeface="宋体"/>
                          <a:cs typeface="宋体"/>
                        </a:rPr>
                        <a:t>0</a:t>
                      </a:r>
                      <a:endParaRPr lang="zh-CN" sz="1400" b="1" kern="10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0" dirty="0" smtClean="0">
                          <a:solidFill>
                            <a:srgbClr val="7030A0"/>
                          </a:solidFill>
                          <a:latin typeface="宋体"/>
                          <a:ea typeface="宋体"/>
                          <a:cs typeface="宋体"/>
                        </a:rPr>
                        <a:t>108</a:t>
                      </a:r>
                      <a:endParaRPr lang="zh-CN" altLang="en-US" sz="1400" b="1" kern="100" dirty="0" smtClean="0">
                        <a:solidFill>
                          <a:srgbClr val="7030A0"/>
                        </a:solidFill>
                        <a:latin typeface="Times New Roman"/>
                        <a:ea typeface="+mn-ea"/>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224056">
                <a:tc v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5">
                  <a:txBody>
                    <a:bodyPr/>
                    <a:lstStyle/>
                    <a:p>
                      <a:pPr algn="ctr">
                        <a:spcAft>
                          <a:spcPts val="0"/>
                        </a:spcAft>
                      </a:pPr>
                      <a:r>
                        <a:rPr lang="en-US" sz="1400" b="1" kern="0" dirty="0" smtClean="0">
                          <a:solidFill>
                            <a:srgbClr val="7030A0"/>
                          </a:solidFill>
                          <a:latin typeface="宋体"/>
                          <a:ea typeface="宋体"/>
                          <a:cs typeface="宋体"/>
                        </a:rPr>
                        <a:t>58</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en-US" sz="1400" b="1" kern="0" dirty="0" smtClean="0">
                          <a:solidFill>
                            <a:srgbClr val="7030A0"/>
                          </a:solidFill>
                          <a:latin typeface="宋体"/>
                          <a:ea typeface="宋体"/>
                          <a:cs typeface="宋体"/>
                        </a:rPr>
                        <a:t>50</a:t>
                      </a: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pPr algn="ctr">
                        <a:spcAft>
                          <a:spcPts val="0"/>
                        </a:spcAft>
                      </a:pPr>
                      <a:endParaRPr lang="zh-CN" sz="1400" b="1" kern="100" dirty="0">
                        <a:solidFill>
                          <a:srgbClr val="7030A0"/>
                        </a:solidFill>
                        <a:latin typeface="Times New Roman"/>
                        <a:ea typeface="宋体"/>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pic>
        <p:nvPicPr>
          <p:cNvPr id="60418" name="Picture 2" descr="http://www.xlzx.tsinghua.edu.cn/publish/gyxl/1010/20150423/97011429768742798.png"/>
          <p:cNvPicPr>
            <a:picLocks noChangeAspect="1" noChangeArrowheads="1"/>
          </p:cNvPicPr>
          <p:nvPr/>
        </p:nvPicPr>
        <p:blipFill>
          <a:blip r:embed="rId2"/>
          <a:srcRect/>
          <a:stretch>
            <a:fillRect/>
          </a:stretch>
        </p:blipFill>
        <p:spPr bwMode="auto">
          <a:xfrm>
            <a:off x="1428728" y="3148033"/>
            <a:ext cx="6667500" cy="3209925"/>
          </a:xfrm>
          <a:prstGeom prst="rect">
            <a:avLst/>
          </a:prstGeom>
          <a:noFill/>
        </p:spPr>
      </p:pic>
      <p:sp>
        <p:nvSpPr>
          <p:cNvPr id="7" name="标题 6"/>
          <p:cNvSpPr>
            <a:spLocks noGrp="1"/>
          </p:cNvSpPr>
          <p:nvPr>
            <p:ph type="title"/>
          </p:nvPr>
        </p:nvSpPr>
        <p:spPr/>
        <p:txBody>
          <a:bodyPr/>
          <a:lstStyle/>
          <a:p>
            <a:endParaRPr lang="zh-CN" altLang="en-US"/>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910" y="1357298"/>
            <a:ext cx="8086754" cy="4351338"/>
          </a:xfrm>
        </p:spPr>
        <p:txBody>
          <a:bodyPr/>
          <a:lstStyle/>
          <a:p>
            <a:pPr algn="just">
              <a:buClr>
                <a:srgbClr val="FF0000"/>
              </a:buClr>
            </a:pPr>
            <a:r>
              <a:rPr lang="zh-CN" altLang="en-US" b="1" dirty="0" smtClean="0">
                <a:solidFill>
                  <a:srgbClr val="002060"/>
                </a:solidFill>
                <a:latin typeface="楷体" pitchFamily="49" charset="-122"/>
                <a:ea typeface="楷体" pitchFamily="49" charset="-122"/>
              </a:rPr>
              <a:t>建设目标：</a:t>
            </a:r>
            <a:endParaRPr lang="en-US" altLang="zh-CN" b="1" dirty="0" smtClean="0">
              <a:solidFill>
                <a:srgbClr val="002060"/>
              </a:solidFill>
              <a:latin typeface="楷体" pitchFamily="49" charset="-122"/>
              <a:ea typeface="楷体" pitchFamily="49" charset="-122"/>
            </a:endParaRPr>
          </a:p>
          <a:p>
            <a:pPr lvl="1" algn="just">
              <a:buClr>
                <a:srgbClr val="FF0000"/>
              </a:buClr>
            </a:pPr>
            <a:r>
              <a:rPr lang="zh-CN" altLang="en-US" sz="2400" b="1" dirty="0" smtClean="0">
                <a:solidFill>
                  <a:srgbClr val="002060"/>
                </a:solidFill>
                <a:latin typeface="楷体" pitchFamily="49" charset="-122"/>
                <a:ea typeface="楷体" pitchFamily="49" charset="-122"/>
              </a:rPr>
              <a:t>四师型：教师、工程师、实验师、技师的教学队伍。</a:t>
            </a:r>
            <a:endParaRPr lang="en-US" altLang="zh-CN" b="1" dirty="0" smtClean="0">
              <a:solidFill>
                <a:srgbClr val="002060"/>
              </a:solidFill>
              <a:latin typeface="楷体" pitchFamily="49" charset="-122"/>
              <a:ea typeface="楷体" pitchFamily="49" charset="-122"/>
            </a:endParaRPr>
          </a:p>
          <a:p>
            <a:pPr lvl="1" algn="just">
              <a:buClr>
                <a:srgbClr val="FF0000"/>
              </a:buClr>
            </a:pPr>
            <a:r>
              <a:rPr lang="zh-CN" altLang="en-US" sz="2400" b="1" dirty="0" smtClean="0">
                <a:solidFill>
                  <a:srgbClr val="002060"/>
                </a:solidFill>
                <a:latin typeface="楷体" pitchFamily="49" charset="-122"/>
                <a:ea typeface="楷体" pitchFamily="49" charset="-122"/>
              </a:rPr>
              <a:t>梯次化：教授领头，教师为核心 ，工程实验技术人员为主力，技术工人为辅助，合同制人员为补充。</a:t>
            </a:r>
            <a:endParaRPr lang="en-US" altLang="zh-CN" sz="2400" b="1" dirty="0" smtClean="0">
              <a:solidFill>
                <a:srgbClr val="002060"/>
              </a:solidFill>
              <a:latin typeface="楷体" pitchFamily="49" charset="-122"/>
              <a:ea typeface="楷体" pitchFamily="49" charset="-122"/>
            </a:endParaRPr>
          </a:p>
          <a:p>
            <a:pPr lvl="1" algn="just">
              <a:buClr>
                <a:srgbClr val="FF0000"/>
              </a:buClr>
            </a:pPr>
            <a:r>
              <a:rPr lang="zh-CN" altLang="en-US" sz="2400" b="1" dirty="0" smtClean="0">
                <a:solidFill>
                  <a:srgbClr val="002060"/>
                </a:solidFill>
                <a:latin typeface="楷体" pitchFamily="49" charset="-122"/>
                <a:ea typeface="楷体" pitchFamily="49" charset="-122"/>
              </a:rPr>
              <a:t>结构合理：总体规模适度，年龄、学历、层次等结构合理，核心人员稳定，富有工程实践教学经验。</a:t>
            </a:r>
            <a:endParaRPr lang="en-US" altLang="zh-CN" sz="2000" b="1" dirty="0" smtClean="0">
              <a:solidFill>
                <a:srgbClr val="002060"/>
              </a:solidFill>
              <a:latin typeface="楷体" pitchFamily="49" charset="-122"/>
              <a:ea typeface="楷体" pitchFamily="49" charset="-122"/>
            </a:endParaRPr>
          </a:p>
          <a:p>
            <a:pPr algn="just"/>
            <a:r>
              <a:rPr lang="zh-CN" altLang="en-US" sz="2800" b="1" dirty="0" smtClean="0">
                <a:solidFill>
                  <a:srgbClr val="002060"/>
                </a:solidFill>
                <a:latin typeface="楷体" pitchFamily="49" charset="-122"/>
                <a:ea typeface="楷体" pitchFamily="49" charset="-122"/>
              </a:rPr>
              <a:t>多途径建设机制</a:t>
            </a:r>
          </a:p>
          <a:p>
            <a:pPr lvl="1" algn="just"/>
            <a:r>
              <a:rPr lang="zh-CN" altLang="en-US" sz="2400" b="1" dirty="0" smtClean="0">
                <a:solidFill>
                  <a:srgbClr val="002060"/>
                </a:solidFill>
                <a:latin typeface="楷体" pitchFamily="49" charset="-122"/>
                <a:ea typeface="楷体" pitchFamily="49" charset="-122"/>
              </a:rPr>
              <a:t>人才引进</a:t>
            </a:r>
            <a:endParaRPr lang="en-US" altLang="zh-CN" sz="2400" b="1" dirty="0" smtClean="0">
              <a:solidFill>
                <a:srgbClr val="002060"/>
              </a:solidFill>
              <a:latin typeface="楷体" pitchFamily="49" charset="-122"/>
              <a:ea typeface="楷体" pitchFamily="49" charset="-122"/>
            </a:endParaRPr>
          </a:p>
          <a:p>
            <a:pPr lvl="1" algn="just"/>
            <a:r>
              <a:rPr lang="zh-CN" altLang="en-US" sz="2400" b="1" dirty="0" smtClean="0">
                <a:solidFill>
                  <a:srgbClr val="002060"/>
                </a:solidFill>
                <a:latin typeface="楷体" pitchFamily="49" charset="-122"/>
                <a:ea typeface="楷体" pitchFamily="49" charset="-122"/>
              </a:rPr>
              <a:t>择优招聘：招聘十余名优秀合同制教学人员，其中两位硕士</a:t>
            </a:r>
            <a:endParaRPr lang="en-US" altLang="zh-CN" sz="2400" b="1" dirty="0" smtClean="0">
              <a:solidFill>
                <a:srgbClr val="002060"/>
              </a:solidFill>
              <a:latin typeface="楷体" pitchFamily="49" charset="-122"/>
              <a:ea typeface="楷体" pitchFamily="49" charset="-122"/>
            </a:endParaRPr>
          </a:p>
          <a:p>
            <a:pPr lvl="1" algn="just"/>
            <a:r>
              <a:rPr lang="zh-CN" altLang="en-US" sz="2400" b="1" dirty="0" smtClean="0">
                <a:solidFill>
                  <a:srgbClr val="002060"/>
                </a:solidFill>
                <a:latin typeface="楷体" pitchFamily="49" charset="-122"/>
                <a:ea typeface="楷体" pitchFamily="49" charset="-122"/>
              </a:rPr>
              <a:t>内部培训</a:t>
            </a:r>
            <a:endParaRPr lang="en-US" altLang="zh-CN" sz="2000" b="1" dirty="0" smtClean="0">
              <a:solidFill>
                <a:srgbClr val="002060"/>
              </a:solidFill>
              <a:latin typeface="楷体" pitchFamily="49" charset="-122"/>
              <a:ea typeface="楷体" pitchFamily="49" charset="-122"/>
            </a:endParaRPr>
          </a:p>
          <a:p>
            <a:endParaRPr lang="zh-CN" altLang="en-US" sz="4000" dirty="0">
              <a:solidFill>
                <a:srgbClr val="002060"/>
              </a:solidFill>
            </a:endParaRPr>
          </a:p>
        </p:txBody>
      </p:sp>
      <p:sp>
        <p:nvSpPr>
          <p:cNvPr id="4" name="标题 1"/>
          <p:cNvSpPr>
            <a:spLocks noGrp="1"/>
          </p:cNvSpPr>
          <p:nvPr>
            <p:ph type="title"/>
          </p:nvPr>
        </p:nvSpPr>
        <p:spPr>
          <a:xfrm>
            <a:off x="428596" y="214290"/>
            <a:ext cx="7886700" cy="706421"/>
          </a:xfrm>
        </p:spPr>
        <p:txBody>
          <a:bodyPr/>
          <a:lstStyle/>
          <a:p>
            <a:pPr algn="l"/>
            <a:r>
              <a:rPr lang="zh-CN" altLang="en-US" b="1" dirty="0" smtClean="0">
                <a:solidFill>
                  <a:srgbClr val="7030A0"/>
                </a:solidFill>
                <a:latin typeface="隶书" pitchFamily="49" charset="-122"/>
                <a:ea typeface="隶书" pitchFamily="49" charset="-122"/>
              </a:rPr>
              <a:t>实践教学队伍建设</a:t>
            </a:r>
            <a:endParaRPr lang="zh-CN" altLang="en-US" b="1" dirty="0" smtClean="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539750" y="214291"/>
            <a:ext cx="6337300" cy="714398"/>
          </a:xfrm>
        </p:spPr>
        <p:txBody>
          <a:bodyPr/>
          <a:lstStyle/>
          <a:p>
            <a:pPr algn="l"/>
            <a:r>
              <a:rPr lang="zh-CN" altLang="en-US" sz="3600" b="1" dirty="0" smtClean="0">
                <a:solidFill>
                  <a:srgbClr val="7030A0"/>
                </a:solidFill>
                <a:latin typeface="隶书" pitchFamily="49" charset="-122"/>
                <a:ea typeface="隶书" pitchFamily="49" charset="-122"/>
              </a:rPr>
              <a:t>多样化提升方式</a:t>
            </a:r>
            <a:endParaRPr lang="zh-CN" altLang="en-US" sz="3600" dirty="0" smtClean="0"/>
          </a:p>
        </p:txBody>
      </p:sp>
      <p:sp>
        <p:nvSpPr>
          <p:cNvPr id="51203" name="内容占位符 2"/>
          <p:cNvSpPr>
            <a:spLocks noGrp="1"/>
          </p:cNvSpPr>
          <p:nvPr>
            <p:ph idx="1"/>
          </p:nvPr>
        </p:nvSpPr>
        <p:spPr>
          <a:xfrm>
            <a:off x="571500" y="1071563"/>
            <a:ext cx="8001000" cy="5286375"/>
          </a:xfrm>
        </p:spPr>
        <p:txBody>
          <a:bodyPr/>
          <a:lstStyle/>
          <a:p>
            <a:pPr algn="just"/>
            <a:r>
              <a:rPr lang="zh-CN" altLang="en-US" sz="2400" b="1" dirty="0" smtClean="0">
                <a:solidFill>
                  <a:srgbClr val="002060"/>
                </a:solidFill>
                <a:latin typeface="楷体" pitchFamily="49" charset="-122"/>
                <a:ea typeface="楷体" pitchFamily="49" charset="-122"/>
              </a:rPr>
              <a:t>实践研究：</a:t>
            </a:r>
            <a:endParaRPr lang="en-US" altLang="zh-CN" sz="2400" b="1" dirty="0" smtClean="0">
              <a:solidFill>
                <a:srgbClr val="002060"/>
              </a:solidFill>
              <a:latin typeface="楷体" pitchFamily="49" charset="-122"/>
              <a:ea typeface="楷体" pitchFamily="49" charset="-122"/>
            </a:endParaRPr>
          </a:p>
          <a:p>
            <a:pPr lvl="1" algn="just"/>
            <a:r>
              <a:rPr lang="zh-CN" altLang="en-US" sz="2000" b="1" dirty="0" smtClean="0">
                <a:solidFill>
                  <a:srgbClr val="002060"/>
                </a:solidFill>
                <a:latin typeface="楷体" pitchFamily="49" charset="-122"/>
                <a:ea typeface="楷体" pitchFamily="49" charset="-122"/>
              </a:rPr>
              <a:t>鼓励教师承担或者参与科研项目</a:t>
            </a:r>
            <a:endParaRPr lang="en-US" altLang="zh-CN" sz="2000" b="1" dirty="0" smtClean="0">
              <a:solidFill>
                <a:srgbClr val="002060"/>
              </a:solidFill>
              <a:latin typeface="楷体" pitchFamily="49" charset="-122"/>
              <a:ea typeface="楷体" pitchFamily="49" charset="-122"/>
            </a:endParaRPr>
          </a:p>
          <a:p>
            <a:pPr lvl="1" algn="just"/>
            <a:r>
              <a:rPr lang="zh-CN" altLang="en-US" sz="2000" b="1" dirty="0" smtClean="0">
                <a:solidFill>
                  <a:srgbClr val="FF0000"/>
                </a:solidFill>
                <a:latin typeface="楷体" pitchFamily="49" charset="-122"/>
                <a:ea typeface="楷体" pitchFamily="49" charset="-122"/>
              </a:rPr>
              <a:t>自筹资金设立训练中心教改项目，组织教师进行教学改革研究</a:t>
            </a:r>
            <a:endParaRPr lang="en-US" altLang="zh-CN" sz="2000" b="1" dirty="0" smtClean="0">
              <a:solidFill>
                <a:srgbClr val="FF0000"/>
              </a:solidFill>
              <a:latin typeface="楷体" pitchFamily="49" charset="-122"/>
              <a:ea typeface="楷体" pitchFamily="49" charset="-122"/>
            </a:endParaRPr>
          </a:p>
          <a:p>
            <a:pPr algn="just"/>
            <a:r>
              <a:rPr lang="zh-CN" altLang="en-US" sz="2400" b="1" dirty="0" smtClean="0">
                <a:solidFill>
                  <a:srgbClr val="002060"/>
                </a:solidFill>
                <a:latin typeface="楷体" pitchFamily="49" charset="-122"/>
                <a:ea typeface="楷体" pitchFamily="49" charset="-122"/>
              </a:rPr>
              <a:t>参观考察：</a:t>
            </a:r>
            <a:endParaRPr lang="en-US" altLang="zh-CN" sz="2400" b="1" dirty="0" smtClean="0">
              <a:solidFill>
                <a:srgbClr val="002060"/>
              </a:solidFill>
              <a:latin typeface="楷体" pitchFamily="49" charset="-122"/>
              <a:ea typeface="楷体" pitchFamily="49" charset="-122"/>
            </a:endParaRPr>
          </a:p>
          <a:p>
            <a:pPr lvl="1" algn="just"/>
            <a:r>
              <a:rPr lang="zh-CN" altLang="en-US" sz="2000" b="1" dirty="0" smtClean="0">
                <a:solidFill>
                  <a:srgbClr val="002060"/>
                </a:solidFill>
                <a:latin typeface="楷体" pitchFamily="49" charset="-122"/>
                <a:ea typeface="楷体" pitchFamily="49" charset="-122"/>
              </a:rPr>
              <a:t>组织核心和骨干到国内外考察交流</a:t>
            </a:r>
            <a:endParaRPr lang="en-US" altLang="zh-CN" sz="2000" b="1" dirty="0" smtClean="0">
              <a:solidFill>
                <a:srgbClr val="002060"/>
              </a:solidFill>
              <a:latin typeface="楷体" pitchFamily="49" charset="-122"/>
              <a:ea typeface="楷体" pitchFamily="49" charset="-122"/>
            </a:endParaRPr>
          </a:p>
          <a:p>
            <a:pPr lvl="1" algn="just"/>
            <a:r>
              <a:rPr lang="zh-CN" altLang="en-US" sz="2000" b="1" dirty="0" smtClean="0">
                <a:solidFill>
                  <a:srgbClr val="002060"/>
                </a:solidFill>
                <a:latin typeface="楷体" pitchFamily="49" charset="-122"/>
                <a:ea typeface="楷体" pitchFamily="49" charset="-122"/>
              </a:rPr>
              <a:t>鼓励青年教师参加国内外学术会议并发言。</a:t>
            </a:r>
            <a:endParaRPr lang="en-US" altLang="zh-CN" sz="2000" b="1" dirty="0" smtClean="0">
              <a:solidFill>
                <a:srgbClr val="002060"/>
              </a:solidFill>
              <a:latin typeface="楷体" pitchFamily="49" charset="-122"/>
              <a:ea typeface="楷体" pitchFamily="49" charset="-122"/>
            </a:endParaRPr>
          </a:p>
          <a:p>
            <a:pPr algn="just"/>
            <a:r>
              <a:rPr lang="zh-CN" altLang="en-US" sz="2400" b="1" dirty="0" smtClean="0">
                <a:solidFill>
                  <a:srgbClr val="002060"/>
                </a:solidFill>
                <a:latin typeface="楷体" pitchFamily="49" charset="-122"/>
                <a:ea typeface="楷体" pitchFamily="49" charset="-122"/>
              </a:rPr>
              <a:t>交流研讨：</a:t>
            </a:r>
            <a:endParaRPr lang="en-US" altLang="zh-CN" sz="2400" b="1" dirty="0" smtClean="0">
              <a:solidFill>
                <a:srgbClr val="002060"/>
              </a:solidFill>
              <a:latin typeface="楷体" pitchFamily="49" charset="-122"/>
              <a:ea typeface="楷体" pitchFamily="49" charset="-122"/>
            </a:endParaRPr>
          </a:p>
          <a:p>
            <a:pPr lvl="1" algn="just"/>
            <a:r>
              <a:rPr lang="zh-CN" altLang="en-US" sz="2000" b="1" dirty="0" smtClean="0">
                <a:solidFill>
                  <a:srgbClr val="FF0000"/>
                </a:solidFill>
                <a:latin typeface="楷体" pitchFamily="49" charset="-122"/>
                <a:ea typeface="楷体" pitchFamily="49" charset="-122"/>
              </a:rPr>
              <a:t>实施队伍提升计划</a:t>
            </a:r>
            <a:endParaRPr lang="en-US" altLang="zh-CN" sz="2000" b="1" dirty="0" smtClean="0">
              <a:solidFill>
                <a:srgbClr val="FF0000"/>
              </a:solidFill>
              <a:latin typeface="楷体" pitchFamily="49" charset="-122"/>
              <a:ea typeface="楷体" pitchFamily="49" charset="-122"/>
            </a:endParaRPr>
          </a:p>
          <a:p>
            <a:pPr lvl="1" algn="just"/>
            <a:r>
              <a:rPr lang="zh-CN" altLang="en-US" sz="2000" b="1" dirty="0" smtClean="0">
                <a:solidFill>
                  <a:srgbClr val="002060"/>
                </a:solidFill>
                <a:latin typeface="楷体" pitchFamily="49" charset="-122"/>
                <a:ea typeface="楷体" pitchFamily="49" charset="-122"/>
              </a:rPr>
              <a:t>组织中心教学和学术研讨会</a:t>
            </a:r>
            <a:endParaRPr lang="en-US" altLang="zh-CN" sz="2000" b="1" dirty="0" smtClean="0">
              <a:solidFill>
                <a:srgbClr val="002060"/>
              </a:solidFill>
              <a:latin typeface="楷体" pitchFamily="49" charset="-122"/>
              <a:ea typeface="楷体" pitchFamily="49" charset="-122"/>
            </a:endParaRPr>
          </a:p>
          <a:p>
            <a:pPr lvl="1" algn="just"/>
            <a:r>
              <a:rPr lang="zh-CN" altLang="en-US" sz="2000" b="1" dirty="0" smtClean="0">
                <a:solidFill>
                  <a:srgbClr val="FF0000"/>
                </a:solidFill>
                <a:latin typeface="楷体" pitchFamily="49" charset="-122"/>
                <a:ea typeface="楷体" pitchFamily="49" charset="-122"/>
              </a:rPr>
              <a:t>邀请名师和专家做报告</a:t>
            </a:r>
            <a:endParaRPr lang="en-US" altLang="zh-CN" sz="2400" b="1" dirty="0" smtClean="0">
              <a:solidFill>
                <a:srgbClr val="FF0000"/>
              </a:solidFill>
              <a:latin typeface="楷体" pitchFamily="49" charset="-122"/>
              <a:ea typeface="楷体" pitchFamily="49" charset="-122"/>
            </a:endParaRPr>
          </a:p>
          <a:p>
            <a:pPr algn="just"/>
            <a:r>
              <a:rPr lang="zh-CN" altLang="en-US" sz="2400" b="1" dirty="0" smtClean="0">
                <a:solidFill>
                  <a:srgbClr val="002060"/>
                </a:solidFill>
                <a:latin typeface="楷体" pitchFamily="49" charset="-122"/>
                <a:ea typeface="楷体" pitchFamily="49" charset="-122"/>
              </a:rPr>
              <a:t>激励政策：</a:t>
            </a:r>
            <a:endParaRPr lang="en-US" altLang="zh-CN" sz="2400" b="1" dirty="0" smtClean="0">
              <a:solidFill>
                <a:srgbClr val="002060"/>
              </a:solidFill>
              <a:latin typeface="楷体" pitchFamily="49" charset="-122"/>
              <a:ea typeface="楷体" pitchFamily="49" charset="-122"/>
            </a:endParaRPr>
          </a:p>
          <a:p>
            <a:pPr lvl="1" algn="just"/>
            <a:r>
              <a:rPr lang="zh-CN" altLang="en-US" sz="2000" b="1" dirty="0" smtClean="0">
                <a:solidFill>
                  <a:srgbClr val="002060"/>
                </a:solidFill>
                <a:latin typeface="楷体" pitchFamily="49" charset="-122"/>
                <a:ea typeface="楷体" pitchFamily="49" charset="-122"/>
              </a:rPr>
              <a:t>连续</a:t>
            </a:r>
            <a:r>
              <a:rPr lang="en-US" altLang="zh-CN" sz="2000" b="1" dirty="0" smtClean="0">
                <a:solidFill>
                  <a:srgbClr val="002060"/>
                </a:solidFill>
                <a:latin typeface="楷体" pitchFamily="49" charset="-122"/>
                <a:ea typeface="楷体" pitchFamily="49" charset="-122"/>
              </a:rPr>
              <a:t>4</a:t>
            </a:r>
            <a:r>
              <a:rPr lang="zh-CN" altLang="en-US" sz="2000" b="1" dirty="0" smtClean="0">
                <a:solidFill>
                  <a:srgbClr val="002060"/>
                </a:solidFill>
                <a:latin typeface="楷体" pitchFamily="49" charset="-122"/>
                <a:ea typeface="楷体" pitchFamily="49" charset="-122"/>
              </a:rPr>
              <a:t>年举行职工技能比赛，比赛成绩纳入绩效考核体系</a:t>
            </a:r>
          </a:p>
          <a:p>
            <a:pPr lvl="1"/>
            <a:r>
              <a:rPr lang="zh-CN" altLang="en-US" sz="2000" b="1" dirty="0" smtClean="0">
                <a:solidFill>
                  <a:srgbClr val="002060"/>
                </a:solidFill>
                <a:latin typeface="楷体" pitchFamily="49" charset="-122"/>
                <a:ea typeface="楷体" pitchFamily="49" charset="-122"/>
              </a:rPr>
              <a:t>岗位津贴和绩效津贴中向一线教学倾斜。</a:t>
            </a: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DBB5D801-C893-4F1C-818C-8491955AACCC}" type="slidenum">
              <a:rPr lang="en-US" altLang="zh-CN" smtClean="0"/>
              <a:pPr>
                <a:defRPr/>
              </a:pPr>
              <a:t>47</a:t>
            </a:fld>
            <a:endParaRPr lang="en-US" altLang="zh-CN"/>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628650" y="214290"/>
            <a:ext cx="7886700" cy="706421"/>
          </a:xfrm>
        </p:spPr>
        <p:txBody>
          <a:bodyPr/>
          <a:lstStyle/>
          <a:p>
            <a:pPr algn="l"/>
            <a:r>
              <a:rPr lang="zh-CN" altLang="en-US" sz="4000" b="1" dirty="0" smtClean="0">
                <a:solidFill>
                  <a:srgbClr val="7030A0"/>
                </a:solidFill>
                <a:latin typeface="隶书" pitchFamily="49" charset="-122"/>
                <a:ea typeface="隶书" pitchFamily="49" charset="-122"/>
              </a:rPr>
              <a:t>明确岗位职责</a:t>
            </a:r>
            <a:endParaRPr lang="zh-CN" altLang="en-US" sz="4000" dirty="0" smtClean="0"/>
          </a:p>
        </p:txBody>
      </p:sp>
      <p:sp>
        <p:nvSpPr>
          <p:cNvPr id="52227" name="内容占位符 2"/>
          <p:cNvSpPr>
            <a:spLocks noGrp="1"/>
          </p:cNvSpPr>
          <p:nvPr>
            <p:ph idx="1"/>
          </p:nvPr>
        </p:nvSpPr>
        <p:spPr>
          <a:xfrm>
            <a:off x="428625" y="1214438"/>
            <a:ext cx="8358188" cy="5214937"/>
          </a:xfrm>
        </p:spPr>
        <p:txBody>
          <a:bodyPr/>
          <a:lstStyle/>
          <a:p>
            <a:pPr algn="just">
              <a:buClr>
                <a:srgbClr val="FF0000"/>
              </a:buClr>
            </a:pPr>
            <a:r>
              <a:rPr lang="zh-CN" altLang="en-US" sz="2400" b="1" smtClean="0">
                <a:solidFill>
                  <a:srgbClr val="002060"/>
                </a:solidFill>
                <a:latin typeface="Times New Roman" pitchFamily="18" charset="0"/>
                <a:ea typeface="楷体" pitchFamily="49" charset="-122"/>
                <a:cs typeface="Times New Roman" pitchFamily="18" charset="0"/>
              </a:rPr>
              <a:t>进一步完善岗位制，通过合理的岗位设置和人员聘用形成队伍梯次。</a:t>
            </a:r>
            <a:endParaRPr lang="en-US" altLang="zh-CN" sz="2400" b="1" smtClean="0">
              <a:solidFill>
                <a:srgbClr val="002060"/>
              </a:solidFill>
              <a:latin typeface="Times New Roman" pitchFamily="18" charset="0"/>
              <a:ea typeface="楷体" pitchFamily="49" charset="-122"/>
              <a:cs typeface="Times New Roman" pitchFamily="18" charset="0"/>
            </a:endParaRPr>
          </a:p>
          <a:p>
            <a:pPr lvl="1" algn="just">
              <a:buClr>
                <a:srgbClr val="FF0000"/>
              </a:buClr>
            </a:pPr>
            <a:r>
              <a:rPr lang="zh-CN" altLang="en-US" sz="2000" b="1" smtClean="0">
                <a:solidFill>
                  <a:srgbClr val="002060"/>
                </a:solidFill>
                <a:latin typeface="Times New Roman" pitchFamily="18" charset="0"/>
                <a:ea typeface="楷体" pitchFamily="49" charset="-122"/>
                <a:cs typeface="Times New Roman" pitchFamily="18" charset="0"/>
              </a:rPr>
              <a:t>教师为核心</a:t>
            </a:r>
            <a:endParaRPr lang="en-US" altLang="zh-CN" sz="2000" b="1" smtClean="0">
              <a:solidFill>
                <a:srgbClr val="002060"/>
              </a:solidFill>
              <a:latin typeface="Times New Roman" pitchFamily="18" charset="0"/>
              <a:ea typeface="楷体" pitchFamily="49" charset="-122"/>
              <a:cs typeface="Times New Roman" pitchFamily="18" charset="0"/>
            </a:endParaRPr>
          </a:p>
          <a:p>
            <a:pPr lvl="2" algn="just">
              <a:buClr>
                <a:srgbClr val="FF0000"/>
              </a:buClr>
            </a:pPr>
            <a:r>
              <a:rPr lang="zh-CN" altLang="en-US" sz="1800" b="1" smtClean="0">
                <a:solidFill>
                  <a:srgbClr val="002060"/>
                </a:solidFill>
                <a:latin typeface="Times New Roman" pitchFamily="18" charset="0"/>
                <a:ea typeface="楷体" pitchFamily="49" charset="-122"/>
                <a:cs typeface="Times New Roman" pitchFamily="18" charset="0"/>
              </a:rPr>
              <a:t>在教学中发挥主导作用。主要负责发展规划、课程建设、课程改革、课堂教学、基地建设、教材建设、教学研究、课程考核、师资队伍建设和教学管理和教学质量，同时参加一线实习实验指导。</a:t>
            </a:r>
          </a:p>
          <a:p>
            <a:pPr lvl="1" algn="just">
              <a:buClr>
                <a:srgbClr val="FF0000"/>
              </a:buClr>
            </a:pPr>
            <a:r>
              <a:rPr lang="zh-CN" altLang="en-US" sz="2000" b="1" smtClean="0">
                <a:solidFill>
                  <a:srgbClr val="002060"/>
                </a:solidFill>
                <a:latin typeface="Times New Roman" pitchFamily="18" charset="0"/>
                <a:ea typeface="楷体" pitchFamily="49" charset="-122"/>
                <a:cs typeface="Times New Roman" pitchFamily="18" charset="0"/>
              </a:rPr>
              <a:t>实验技术人员是骨干</a:t>
            </a:r>
            <a:endParaRPr lang="en-US" altLang="zh-CN" sz="2000" b="1" smtClean="0">
              <a:solidFill>
                <a:srgbClr val="002060"/>
              </a:solidFill>
              <a:latin typeface="Times New Roman" pitchFamily="18" charset="0"/>
              <a:ea typeface="楷体" pitchFamily="49" charset="-122"/>
              <a:cs typeface="Times New Roman" pitchFamily="18" charset="0"/>
            </a:endParaRPr>
          </a:p>
          <a:p>
            <a:pPr lvl="2" algn="just">
              <a:buClr>
                <a:srgbClr val="FF0000"/>
              </a:buClr>
            </a:pPr>
            <a:r>
              <a:rPr lang="zh-CN" altLang="en-US" sz="1800" b="1" smtClean="0">
                <a:solidFill>
                  <a:srgbClr val="002060"/>
                </a:solidFill>
                <a:latin typeface="Times New Roman" pitchFamily="18" charset="0"/>
                <a:ea typeface="楷体" pitchFamily="49" charset="-122"/>
                <a:cs typeface="Times New Roman" pitchFamily="18" charset="0"/>
              </a:rPr>
              <a:t>主要负责实验教学、实验考核、实验室管理、仪器设备管理、仪器设备维修、实验讲义编写和修订等。</a:t>
            </a:r>
          </a:p>
          <a:p>
            <a:pPr lvl="1" algn="just">
              <a:buClr>
                <a:srgbClr val="FF0000"/>
              </a:buClr>
            </a:pPr>
            <a:r>
              <a:rPr lang="zh-CN" altLang="en-US" sz="2000" b="1" smtClean="0">
                <a:solidFill>
                  <a:srgbClr val="002060"/>
                </a:solidFill>
                <a:latin typeface="Times New Roman" pitchFamily="18" charset="0"/>
                <a:ea typeface="楷体" pitchFamily="49" charset="-122"/>
                <a:cs typeface="Times New Roman" pitchFamily="18" charset="0"/>
              </a:rPr>
              <a:t>实习指导人员为主力，合同制人员为补充</a:t>
            </a:r>
            <a:endParaRPr lang="en-US" altLang="zh-CN" sz="2000" b="1" smtClean="0">
              <a:solidFill>
                <a:srgbClr val="002060"/>
              </a:solidFill>
              <a:latin typeface="Times New Roman" pitchFamily="18" charset="0"/>
              <a:ea typeface="楷体" pitchFamily="49" charset="-122"/>
              <a:cs typeface="Times New Roman" pitchFamily="18" charset="0"/>
            </a:endParaRPr>
          </a:p>
          <a:p>
            <a:pPr lvl="2" algn="just">
              <a:buClr>
                <a:srgbClr val="FF0000"/>
              </a:buClr>
            </a:pPr>
            <a:r>
              <a:rPr lang="zh-CN" altLang="en-US" sz="1800" b="1" smtClean="0">
                <a:solidFill>
                  <a:srgbClr val="002060"/>
                </a:solidFill>
                <a:latin typeface="Times New Roman" pitchFamily="18" charset="0"/>
                <a:ea typeface="楷体" pitchFamily="49" charset="-122"/>
                <a:cs typeface="Times New Roman" pitchFamily="18" charset="0"/>
              </a:rPr>
              <a:t>负责实习实验教学准备、实习实验指导，现场教学和现场演示等。</a:t>
            </a:r>
            <a:endParaRPr lang="en-US" altLang="zh-CN" sz="1800" b="1" smtClean="0">
              <a:solidFill>
                <a:srgbClr val="002060"/>
              </a:solidFill>
              <a:latin typeface="Times New Roman" pitchFamily="18" charset="0"/>
              <a:ea typeface="楷体" pitchFamily="49" charset="-122"/>
              <a:cs typeface="Times New Roman" pitchFamily="18" charset="0"/>
            </a:endParaRPr>
          </a:p>
          <a:p>
            <a:pPr algn="just">
              <a:buClr>
                <a:srgbClr val="FF0000"/>
              </a:buClr>
            </a:pPr>
            <a:r>
              <a:rPr lang="zh-CN" altLang="en-US" sz="2400" b="1" smtClean="0">
                <a:solidFill>
                  <a:srgbClr val="002060"/>
                </a:solidFill>
                <a:latin typeface="Times New Roman" pitchFamily="18" charset="0"/>
                <a:ea typeface="楷体" pitchFamily="49" charset="-122"/>
                <a:cs typeface="Times New Roman" pitchFamily="18" charset="0"/>
              </a:rPr>
              <a:t>强化待遇和岗位的关系，以多样化的待遇措施支持多样化的岗位需求，稳定和发展核心技术队伍。</a:t>
            </a:r>
          </a:p>
          <a:p>
            <a:endParaRPr lang="zh-CN" altLang="en-US" sz="2800" smtClean="0">
              <a:solidFill>
                <a:srgbClr val="002060"/>
              </a:solidFill>
            </a:endParaRP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FFEB9D2E-AD49-4495-8BD6-F52410E941F7}" type="slidenum">
              <a:rPr lang="en-US" altLang="zh-CN" smtClean="0"/>
              <a:pPr>
                <a:defRPr/>
              </a:pPr>
              <a:t>48</a:t>
            </a:fld>
            <a:endParaRPr lang="en-US" altLang="zh-CN"/>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628650" y="214290"/>
            <a:ext cx="7886700" cy="634983"/>
          </a:xfrm>
        </p:spPr>
        <p:txBody>
          <a:bodyPr/>
          <a:lstStyle/>
          <a:p>
            <a:pPr algn="l"/>
            <a:r>
              <a:rPr lang="zh-CN" altLang="en-US" sz="4000" b="1" dirty="0" smtClean="0">
                <a:solidFill>
                  <a:srgbClr val="7030A0"/>
                </a:solidFill>
                <a:latin typeface="隶书" pitchFamily="49" charset="-122"/>
                <a:ea typeface="隶书" pitchFamily="49" charset="-122"/>
              </a:rPr>
              <a:t>教学质量保证体系</a:t>
            </a:r>
            <a:r>
              <a:rPr lang="zh-CN" sz="4000" b="1" dirty="0" smtClean="0">
                <a:solidFill>
                  <a:srgbClr val="7030A0"/>
                </a:solidFill>
                <a:latin typeface="隶书" pitchFamily="49" charset="-122"/>
                <a:ea typeface="隶书" pitchFamily="49" charset="-122"/>
              </a:rPr>
              <a:t>建设</a:t>
            </a:r>
            <a:endParaRPr lang="zh-CN" altLang="en-US" b="1" dirty="0" smtClean="0">
              <a:solidFill>
                <a:srgbClr val="7030A0"/>
              </a:solidFill>
              <a:latin typeface="隶书" pitchFamily="49" charset="-122"/>
              <a:ea typeface="隶书" pitchFamily="49" charset="-122"/>
            </a:endParaRPr>
          </a:p>
        </p:txBody>
      </p:sp>
      <p:sp>
        <p:nvSpPr>
          <p:cNvPr id="53251" name="内容占位符 2"/>
          <p:cNvSpPr>
            <a:spLocks noGrp="1"/>
          </p:cNvSpPr>
          <p:nvPr>
            <p:ph idx="1"/>
          </p:nvPr>
        </p:nvSpPr>
        <p:spPr>
          <a:xfrm>
            <a:off x="571500" y="1143000"/>
            <a:ext cx="8001000" cy="5357813"/>
          </a:xfrm>
        </p:spPr>
        <p:txBody>
          <a:bodyPr/>
          <a:lstStyle/>
          <a:p>
            <a:r>
              <a:rPr lang="zh-CN" sz="2800" b="1" dirty="0" smtClean="0">
                <a:solidFill>
                  <a:srgbClr val="002060"/>
                </a:solidFill>
                <a:latin typeface="楷体" pitchFamily="49" charset="-122"/>
                <a:ea typeface="楷体" pitchFamily="49" charset="-122"/>
              </a:rPr>
              <a:t>实施具有实践教学特色的教学质量保证体系。</a:t>
            </a:r>
            <a:endParaRPr lang="en-US" altLang="zh-CN" sz="2800" b="1" dirty="0" smtClean="0">
              <a:solidFill>
                <a:srgbClr val="002060"/>
              </a:solidFill>
              <a:latin typeface="楷体" pitchFamily="49" charset="-122"/>
              <a:ea typeface="楷体" pitchFamily="49" charset="-122"/>
            </a:endParaRPr>
          </a:p>
          <a:p>
            <a:pPr lvl="1"/>
            <a:r>
              <a:rPr lang="zh-CN" sz="2400" b="1" dirty="0" smtClean="0">
                <a:solidFill>
                  <a:srgbClr val="002060"/>
                </a:solidFill>
                <a:latin typeface="楷体" pitchFamily="49" charset="-122"/>
                <a:ea typeface="楷体" pitchFamily="49" charset="-122"/>
              </a:rPr>
              <a:t>工程训练安全保障体系建设重点抓安全教育和安全保护等</a:t>
            </a:r>
            <a:r>
              <a:rPr lang="zh-CN" altLang="en-US" sz="2400" b="1" dirty="0" smtClean="0">
                <a:solidFill>
                  <a:srgbClr val="002060"/>
                </a:solidFill>
                <a:latin typeface="楷体" pitchFamily="49" charset="-122"/>
                <a:ea typeface="楷体" pitchFamily="49" charset="-122"/>
              </a:rPr>
              <a:t>。</a:t>
            </a:r>
            <a:endParaRPr lang="en-US" altLang="zh-CN" sz="2400" b="1" dirty="0" smtClean="0">
              <a:solidFill>
                <a:srgbClr val="002060"/>
              </a:solidFill>
              <a:latin typeface="楷体" pitchFamily="49" charset="-122"/>
              <a:ea typeface="楷体" pitchFamily="49" charset="-122"/>
            </a:endParaRPr>
          </a:p>
          <a:p>
            <a:pPr lvl="2"/>
            <a:r>
              <a:rPr lang="zh-CN" sz="1800" b="1" dirty="0" smtClean="0">
                <a:solidFill>
                  <a:srgbClr val="002060"/>
                </a:solidFill>
                <a:latin typeface="楷体" pitchFamily="49" charset="-122"/>
                <a:ea typeface="楷体" pitchFamily="49" charset="-122"/>
              </a:rPr>
              <a:t>将</a:t>
            </a:r>
            <a:r>
              <a:rPr lang="en-US" altLang="zh-CN" sz="1800" b="1" dirty="0" smtClean="0">
                <a:solidFill>
                  <a:srgbClr val="002060"/>
                </a:solidFill>
                <a:latin typeface="楷体" pitchFamily="49" charset="-122"/>
                <a:ea typeface="楷体" pitchFamily="49" charset="-122"/>
              </a:rPr>
              <a:t>6S</a:t>
            </a:r>
            <a:r>
              <a:rPr lang="zh-CN" sz="1800" b="1" dirty="0" smtClean="0">
                <a:solidFill>
                  <a:srgbClr val="002060"/>
                </a:solidFill>
                <a:latin typeface="楷体" pitchFamily="49" charset="-122"/>
                <a:ea typeface="楷体" pitchFamily="49" charset="-122"/>
              </a:rPr>
              <a:t>理念引入了中心教学现场管理。</a:t>
            </a:r>
            <a:endParaRPr lang="en-US" altLang="zh-CN" sz="1800" b="1" dirty="0" smtClean="0">
              <a:solidFill>
                <a:srgbClr val="002060"/>
              </a:solidFill>
              <a:latin typeface="楷体" pitchFamily="49" charset="-122"/>
              <a:ea typeface="楷体" pitchFamily="49" charset="-122"/>
            </a:endParaRPr>
          </a:p>
          <a:p>
            <a:pPr lvl="1"/>
            <a:r>
              <a:rPr lang="zh-CN" sz="2400" b="1" dirty="0" smtClean="0">
                <a:solidFill>
                  <a:srgbClr val="002060"/>
                </a:solidFill>
                <a:latin typeface="楷体" pitchFamily="49" charset="-122"/>
                <a:ea typeface="楷体" pitchFamily="49" charset="-122"/>
              </a:rPr>
              <a:t>教学过程质量管理制度建设以实践课程为教学产品，以各教学环节及其内容为控制过程，对教学活动进行全过程控制。</a:t>
            </a:r>
            <a:endParaRPr lang="en-US" altLang="zh-CN" sz="2400" b="1" dirty="0" smtClean="0">
              <a:solidFill>
                <a:srgbClr val="002060"/>
              </a:solidFill>
              <a:latin typeface="楷体" pitchFamily="49" charset="-122"/>
              <a:ea typeface="楷体" pitchFamily="49" charset="-122"/>
            </a:endParaRPr>
          </a:p>
          <a:p>
            <a:pPr lvl="2"/>
            <a:r>
              <a:rPr lang="zh-CN" altLang="en-US" sz="1800" b="1" dirty="0" smtClean="0">
                <a:solidFill>
                  <a:srgbClr val="002060"/>
                </a:solidFill>
                <a:latin typeface="楷体" pitchFamily="49" charset="-122"/>
                <a:ea typeface="楷体" pitchFamily="49" charset="-122"/>
              </a:rPr>
              <a:t>一直坚持实习结束前组织学生调研会，听取学生意见和建议，从多方面实现对教学质量的监控。 </a:t>
            </a:r>
            <a:endParaRPr lang="en-US" altLang="zh-CN" sz="2400" b="1" dirty="0" smtClean="0">
              <a:solidFill>
                <a:srgbClr val="002060"/>
              </a:solidFill>
              <a:latin typeface="楷体" pitchFamily="49" charset="-122"/>
              <a:ea typeface="楷体" pitchFamily="49" charset="-122"/>
            </a:endParaRPr>
          </a:p>
          <a:p>
            <a:pPr lvl="1"/>
            <a:r>
              <a:rPr lang="zh-CN" sz="2400" b="1" dirty="0" smtClean="0">
                <a:solidFill>
                  <a:srgbClr val="002060"/>
                </a:solidFill>
                <a:latin typeface="楷体" pitchFamily="49" charset="-122"/>
                <a:ea typeface="楷体" pitchFamily="49" charset="-122"/>
              </a:rPr>
              <a:t>组织管理结构建设重点在于岗位职责和绩效评教，教研室教师和实习部指导人员紧密联系与合作，双方发挥各自的优势，共同支撑工程实践教学。</a:t>
            </a:r>
            <a:endParaRPr lang="en-US" altLang="zh-CN" sz="2400" b="1" dirty="0" smtClean="0">
              <a:solidFill>
                <a:srgbClr val="002060"/>
              </a:solidFill>
              <a:latin typeface="楷体" pitchFamily="49" charset="-122"/>
              <a:ea typeface="楷体" pitchFamily="49" charset="-122"/>
            </a:endParaRPr>
          </a:p>
          <a:p>
            <a:pPr lvl="2"/>
            <a:r>
              <a:rPr lang="zh-CN" altLang="en-US" sz="1800" b="1" dirty="0" smtClean="0">
                <a:solidFill>
                  <a:srgbClr val="002060"/>
                </a:solidFill>
                <a:latin typeface="楷体" pitchFamily="49" charset="-122"/>
                <a:ea typeface="楷体" pitchFamily="49" charset="-122"/>
              </a:rPr>
              <a:t>设立教授牵头的课程规划组、督导组、保证组，建立上岗资格和岗位考核制度。</a:t>
            </a:r>
            <a:endParaRPr lang="en-US" altLang="zh-CN" sz="1800" b="1" dirty="0" smtClean="0">
              <a:solidFill>
                <a:srgbClr val="002060"/>
              </a:solidFill>
              <a:latin typeface="楷体" pitchFamily="49" charset="-122"/>
              <a:ea typeface="楷体" pitchFamily="49" charset="-122"/>
            </a:endParaRP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DC3DD169-5F01-4135-8151-FCB5622EBE86}" type="slidenum">
              <a:rPr lang="en-US" altLang="zh-CN" smtClean="0"/>
              <a:pPr>
                <a:defRPr/>
              </a:pPr>
              <a:t>49</a:t>
            </a:fld>
            <a:endParaRPr lang="en-US" altLang="zh-CN"/>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p:cNvSpPr>
            <a:spLocks noGrp="1"/>
          </p:cNvSpPr>
          <p:nvPr>
            <p:ph idx="1"/>
          </p:nvPr>
        </p:nvSpPr>
        <p:spPr>
          <a:xfrm>
            <a:off x="500034" y="1143022"/>
            <a:ext cx="8001000" cy="5143498"/>
          </a:xfrm>
        </p:spPr>
        <p:txBody>
          <a:bodyPr/>
          <a:lstStyle/>
          <a:p>
            <a:pPr lvl="1"/>
            <a:r>
              <a:rPr lang="en-US" altLang="zh-CN" sz="2400" b="1" dirty="0" smtClean="0">
                <a:solidFill>
                  <a:srgbClr val="002060"/>
                </a:solidFill>
                <a:latin typeface="Times New Roman" pitchFamily="18" charset="0"/>
                <a:ea typeface="楷体" pitchFamily="49" charset="-122"/>
                <a:cs typeface="Times New Roman" pitchFamily="18" charset="0"/>
              </a:rPr>
              <a:t>1999</a:t>
            </a:r>
            <a:r>
              <a:rPr lang="zh-CN" altLang="en-US" sz="2400" b="1" dirty="0" smtClean="0">
                <a:solidFill>
                  <a:srgbClr val="002060"/>
                </a:solidFill>
                <a:latin typeface="Times New Roman" pitchFamily="18" charset="0"/>
                <a:ea typeface="楷体" pitchFamily="49" charset="-122"/>
                <a:cs typeface="Times New Roman" pitchFamily="18" charset="0"/>
              </a:rPr>
              <a:t>年，中心成为世行贷款立项建设的</a:t>
            </a:r>
            <a:r>
              <a:rPr lang="en-US" altLang="zh-CN" sz="2400" b="1" dirty="0" smtClean="0">
                <a:solidFill>
                  <a:srgbClr val="002060"/>
                </a:solidFill>
                <a:latin typeface="Times New Roman" pitchFamily="18" charset="0"/>
                <a:ea typeface="楷体" pitchFamily="49" charset="-122"/>
                <a:cs typeface="Times New Roman" pitchFamily="18" charset="0"/>
              </a:rPr>
              <a:t>11</a:t>
            </a:r>
            <a:r>
              <a:rPr lang="zh-CN" altLang="en-US" sz="2400" b="1" dirty="0" smtClean="0">
                <a:solidFill>
                  <a:srgbClr val="002060"/>
                </a:solidFill>
                <a:latin typeface="Times New Roman" pitchFamily="18" charset="0"/>
                <a:ea typeface="楷体" pitchFamily="49" charset="-122"/>
                <a:cs typeface="Times New Roman" pitchFamily="18" charset="0"/>
              </a:rPr>
              <a:t>个工程训练中心之一。</a:t>
            </a:r>
            <a:r>
              <a:rPr lang="en-US" altLang="zh-CN" sz="2400" b="1" dirty="0" smtClean="0">
                <a:solidFill>
                  <a:srgbClr val="002060"/>
                </a:solidFill>
                <a:latin typeface="Times New Roman" pitchFamily="18" charset="0"/>
                <a:ea typeface="楷体" pitchFamily="49" charset="-122"/>
                <a:cs typeface="Times New Roman" pitchFamily="18" charset="0"/>
              </a:rPr>
              <a:t>2004</a:t>
            </a:r>
            <a:r>
              <a:rPr lang="zh-CN" altLang="en-US" sz="2400" b="1" dirty="0" smtClean="0">
                <a:solidFill>
                  <a:srgbClr val="002060"/>
                </a:solidFill>
                <a:latin typeface="Times New Roman" pitchFamily="18" charset="0"/>
                <a:ea typeface="楷体" pitchFamily="49" charset="-122"/>
                <a:cs typeface="Times New Roman" pitchFamily="18" charset="0"/>
              </a:rPr>
              <a:t>年，</a:t>
            </a:r>
            <a:r>
              <a:rPr lang="en-US" altLang="zh-CN" sz="2400" b="1" dirty="0" smtClean="0">
                <a:solidFill>
                  <a:srgbClr val="002060"/>
                </a:solidFill>
                <a:latin typeface="Times New Roman" pitchFamily="18" charset="0"/>
                <a:ea typeface="楷体" pitchFamily="49" charset="-122"/>
                <a:cs typeface="Times New Roman" pitchFamily="18" charset="0"/>
              </a:rPr>
              <a:t>《</a:t>
            </a:r>
            <a:r>
              <a:rPr lang="zh-CN" altLang="en-US" sz="2400" b="1" dirty="0" smtClean="0">
                <a:solidFill>
                  <a:srgbClr val="002060"/>
                </a:solidFill>
                <a:latin typeface="Times New Roman" pitchFamily="18" charset="0"/>
                <a:ea typeface="楷体" pitchFamily="49" charset="-122"/>
                <a:cs typeface="Times New Roman" pitchFamily="18" charset="0"/>
              </a:rPr>
              <a:t>机械制造实习</a:t>
            </a:r>
            <a:r>
              <a:rPr lang="en-US" altLang="zh-CN" sz="2400" b="1" dirty="0" smtClean="0">
                <a:solidFill>
                  <a:srgbClr val="002060"/>
                </a:solidFill>
                <a:latin typeface="Times New Roman" pitchFamily="18" charset="0"/>
                <a:ea typeface="楷体" pitchFamily="49" charset="-122"/>
                <a:cs typeface="Times New Roman" pitchFamily="18" charset="0"/>
              </a:rPr>
              <a:t>》</a:t>
            </a:r>
            <a:r>
              <a:rPr lang="zh-CN" altLang="en-US" sz="2400" b="1" dirty="0" smtClean="0">
                <a:solidFill>
                  <a:srgbClr val="002060"/>
                </a:solidFill>
                <a:latin typeface="Times New Roman" pitchFamily="18" charset="0"/>
                <a:ea typeface="楷体" pitchFamily="49" charset="-122"/>
                <a:cs typeface="Times New Roman" pitchFamily="18" charset="0"/>
              </a:rPr>
              <a:t>（原金工实习）课程被评为北京市级和国家精品课程，是我国高校工程实践教学领域的首门国家精品课程。</a:t>
            </a:r>
            <a:r>
              <a:rPr lang="en-US" altLang="zh-CN" sz="2400" b="1" dirty="0" smtClean="0">
                <a:solidFill>
                  <a:srgbClr val="002060"/>
                </a:solidFill>
                <a:latin typeface="Times New Roman" pitchFamily="18" charset="0"/>
                <a:ea typeface="楷体" pitchFamily="49" charset="-122"/>
                <a:cs typeface="Times New Roman" pitchFamily="18" charset="0"/>
              </a:rPr>
              <a:t>2006</a:t>
            </a:r>
            <a:r>
              <a:rPr lang="zh-CN" altLang="en-US" sz="2400" b="1" dirty="0" smtClean="0">
                <a:solidFill>
                  <a:srgbClr val="002060"/>
                </a:solidFill>
                <a:latin typeface="Times New Roman" pitchFamily="18" charset="0"/>
                <a:ea typeface="楷体" pitchFamily="49" charset="-122"/>
                <a:cs typeface="Times New Roman" pitchFamily="18" charset="0"/>
              </a:rPr>
              <a:t>年，基础工业训练中心获评国家级实验教学示范中心，第一批国家级综合性工程训练实验教学示范中心。</a:t>
            </a:r>
            <a:endParaRPr lang="en-US" altLang="zh-CN" sz="2400" b="1" dirty="0" smtClean="0">
              <a:solidFill>
                <a:srgbClr val="002060"/>
              </a:solidFill>
              <a:latin typeface="Times New Roman" pitchFamily="18" charset="0"/>
              <a:ea typeface="楷体" pitchFamily="49" charset="-122"/>
              <a:cs typeface="Times New Roman" pitchFamily="18" charset="0"/>
            </a:endParaRPr>
          </a:p>
          <a:p>
            <a:pPr lvl="1"/>
            <a:r>
              <a:rPr lang="en-US" altLang="zh-CN" sz="2400" b="1" dirty="0" smtClean="0">
                <a:solidFill>
                  <a:srgbClr val="002060"/>
                </a:solidFill>
                <a:latin typeface="Times New Roman" pitchFamily="18" charset="0"/>
                <a:ea typeface="楷体" pitchFamily="49" charset="-122"/>
                <a:cs typeface="Times New Roman" pitchFamily="18" charset="0"/>
              </a:rPr>
              <a:t>2008</a:t>
            </a:r>
            <a:r>
              <a:rPr lang="zh-CN" altLang="en-US" sz="2400" b="1" dirty="0" smtClean="0">
                <a:solidFill>
                  <a:srgbClr val="002060"/>
                </a:solidFill>
                <a:latin typeface="Times New Roman" pitchFamily="18" charset="0"/>
                <a:ea typeface="楷体" pitchFamily="49" charset="-122"/>
                <a:cs typeface="Times New Roman" pitchFamily="18" charset="0"/>
              </a:rPr>
              <a:t>年</a:t>
            </a:r>
            <a:r>
              <a:rPr lang="en-US" altLang="zh-CN" sz="2400" b="1" dirty="0" smtClean="0">
                <a:solidFill>
                  <a:srgbClr val="002060"/>
                </a:solidFill>
                <a:latin typeface="Times New Roman" pitchFamily="18" charset="0"/>
                <a:ea typeface="楷体" pitchFamily="49" charset="-122"/>
                <a:cs typeface="Times New Roman" pitchFamily="18" charset="0"/>
              </a:rPr>
              <a:t>11</a:t>
            </a:r>
            <a:r>
              <a:rPr lang="zh-CN" altLang="en-US" sz="2400" b="1" dirty="0" smtClean="0">
                <a:solidFill>
                  <a:srgbClr val="002060"/>
                </a:solidFill>
                <a:latin typeface="Times New Roman" pitchFamily="18" charset="0"/>
                <a:ea typeface="楷体" pitchFamily="49" charset="-122"/>
                <a:cs typeface="Times New Roman" pitchFamily="18" charset="0"/>
              </a:rPr>
              <a:t>月经清华大学校务会讨论通过，决定：训练中心作为机械工程学院的组成单位，纳入学校教学工作体系，统筹规划、具体实施全校工程实践教学和相关科研工作。中心的人事、财务、干部任免等工作直属学校管理。</a:t>
            </a:r>
          </a:p>
          <a:p>
            <a:pPr lvl="1"/>
            <a:r>
              <a:rPr lang="en-US" altLang="zh-CN" sz="2400" b="1" dirty="0" smtClean="0">
                <a:solidFill>
                  <a:srgbClr val="002060"/>
                </a:solidFill>
                <a:latin typeface="Times New Roman" pitchFamily="18" charset="0"/>
                <a:ea typeface="楷体" pitchFamily="49" charset="-122"/>
                <a:cs typeface="Times New Roman" pitchFamily="18" charset="0"/>
              </a:rPr>
              <a:t>2012</a:t>
            </a:r>
            <a:r>
              <a:rPr lang="zh-CN" altLang="en-US" sz="2400" b="1" dirty="0" smtClean="0">
                <a:solidFill>
                  <a:srgbClr val="002060"/>
                </a:solidFill>
                <a:latin typeface="Times New Roman" pitchFamily="18" charset="0"/>
                <a:ea typeface="楷体" pitchFamily="49" charset="-122"/>
                <a:cs typeface="Times New Roman" pitchFamily="18" charset="0"/>
              </a:rPr>
              <a:t>年，通过国家实验教学示范中心验收评审</a:t>
            </a:r>
          </a:p>
          <a:p>
            <a:pPr lvl="1"/>
            <a:endParaRPr lang="zh-CN" altLang="en-US" sz="2400" b="1" dirty="0" smtClean="0">
              <a:solidFill>
                <a:srgbClr val="002060"/>
              </a:solidFill>
              <a:latin typeface="Times New Roman" pitchFamily="18" charset="0"/>
              <a:ea typeface="楷体" pitchFamily="49" charset="-122"/>
              <a:cs typeface="Times New Roman" pitchFamily="18" charset="0"/>
            </a:endParaRPr>
          </a:p>
          <a:p>
            <a:endParaRPr lang="zh-CN" altLang="en-US" sz="2800" b="1" dirty="0" smtClean="0">
              <a:solidFill>
                <a:srgbClr val="002060"/>
              </a:solidFill>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p:cNvSpPr>
            <a:spLocks noGrp="1"/>
          </p:cNvSpPr>
          <p:nvPr>
            <p:ph idx="1"/>
          </p:nvPr>
        </p:nvSpPr>
        <p:spPr>
          <a:xfrm>
            <a:off x="500034" y="1474806"/>
            <a:ext cx="8215313" cy="4525962"/>
          </a:xfrm>
        </p:spPr>
        <p:txBody>
          <a:bodyPr/>
          <a:lstStyle/>
          <a:p>
            <a:r>
              <a:rPr lang="zh-CN" altLang="zh-CN" sz="2400" b="1" dirty="0" smtClean="0">
                <a:solidFill>
                  <a:srgbClr val="002060"/>
                </a:solidFill>
                <a:latin typeface="楷体" pitchFamily="49" charset="-122"/>
                <a:ea typeface="楷体" pitchFamily="49" charset="-122"/>
              </a:rPr>
              <a:t>实施中心、车间、工种三级安全教育；</a:t>
            </a:r>
            <a:endParaRPr lang="en-US" altLang="zh-CN" sz="2400" b="1" dirty="0" smtClean="0">
              <a:solidFill>
                <a:srgbClr val="002060"/>
              </a:solidFill>
              <a:latin typeface="楷体" pitchFamily="49" charset="-122"/>
              <a:ea typeface="楷体" pitchFamily="49" charset="-122"/>
            </a:endParaRPr>
          </a:p>
          <a:p>
            <a:r>
              <a:rPr lang="zh-CN" altLang="zh-CN" sz="2400" b="1" dirty="0" smtClean="0">
                <a:solidFill>
                  <a:srgbClr val="002060"/>
                </a:solidFill>
                <a:latin typeface="楷体" pitchFamily="49" charset="-122"/>
                <a:ea typeface="楷体" pitchFamily="49" charset="-122"/>
              </a:rPr>
              <a:t>完善各项安全保障制度，包括安全管理制度、设备安全操作规程和实验室安全管理条例等；</a:t>
            </a:r>
            <a:endParaRPr lang="en-US" altLang="zh-CN" sz="2400" b="1" dirty="0" smtClean="0">
              <a:solidFill>
                <a:srgbClr val="002060"/>
              </a:solidFill>
              <a:latin typeface="楷体" pitchFamily="49" charset="-122"/>
              <a:ea typeface="楷体" pitchFamily="49" charset="-122"/>
            </a:endParaRPr>
          </a:p>
          <a:p>
            <a:r>
              <a:rPr lang="zh-CN" altLang="zh-CN" sz="2400" b="1" dirty="0" smtClean="0">
                <a:solidFill>
                  <a:srgbClr val="002060"/>
                </a:solidFill>
                <a:latin typeface="楷体" pitchFamily="49" charset="-122"/>
                <a:ea typeface="楷体" pitchFamily="49" charset="-122"/>
              </a:rPr>
              <a:t>重视对学生进行安全教育，学生在通过安全知识测试后才能参加参加实习，学习设备安全操作规程和实验室安全管理条例并签字后才能操作教学设备；</a:t>
            </a:r>
            <a:endParaRPr lang="en-US" altLang="zh-CN" sz="2400" b="1" dirty="0" smtClean="0">
              <a:solidFill>
                <a:srgbClr val="002060"/>
              </a:solidFill>
              <a:latin typeface="楷体" pitchFamily="49" charset="-122"/>
              <a:ea typeface="楷体" pitchFamily="49" charset="-122"/>
            </a:endParaRPr>
          </a:p>
          <a:p>
            <a:r>
              <a:rPr lang="zh-CN" altLang="zh-CN" sz="2400" b="1" dirty="0" smtClean="0">
                <a:solidFill>
                  <a:srgbClr val="002060"/>
                </a:solidFill>
                <a:latin typeface="楷体" pitchFamily="49" charset="-122"/>
                <a:ea typeface="楷体" pitchFamily="49" charset="-122"/>
              </a:rPr>
              <a:t>组织教师和指导人员分析研究工程训练中发生事故的主要因素，定期检查、维护实训设备以保证完好率，实训（实习）设备安装必要的安全装置，加强现场安全操作辅导，并在此基础上建立安全事故应急处理预案。</a:t>
            </a:r>
          </a:p>
        </p:txBody>
      </p:sp>
      <p:sp>
        <p:nvSpPr>
          <p:cNvPr id="3" name="标题 1"/>
          <p:cNvSpPr>
            <a:spLocks noGrp="1"/>
          </p:cNvSpPr>
          <p:nvPr>
            <p:ph type="title"/>
          </p:nvPr>
        </p:nvSpPr>
        <p:spPr>
          <a:xfrm>
            <a:off x="214282" y="214290"/>
            <a:ext cx="7886700" cy="634983"/>
          </a:xfrm>
        </p:spPr>
        <p:txBody>
          <a:bodyPr/>
          <a:lstStyle/>
          <a:p>
            <a:pPr algn="l"/>
            <a:r>
              <a:rPr lang="zh-CN" altLang="en-US" sz="4000" b="1" dirty="0" smtClean="0">
                <a:solidFill>
                  <a:srgbClr val="7030A0"/>
                </a:solidFill>
                <a:latin typeface="隶书" pitchFamily="49" charset="-122"/>
                <a:ea typeface="隶书" pitchFamily="49" charset="-122"/>
              </a:rPr>
              <a:t>工程训练安全保障体系建设</a:t>
            </a:r>
            <a:endParaRPr lang="zh-CN" altLang="en-US" b="1" dirty="0" smtClean="0">
              <a:solidFill>
                <a:srgbClr val="7030A0"/>
              </a:solidFill>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457200" y="274638"/>
            <a:ext cx="8229600" cy="725470"/>
          </a:xfrm>
        </p:spPr>
        <p:txBody>
          <a:bodyPr/>
          <a:lstStyle/>
          <a:p>
            <a:pPr algn="l"/>
            <a:r>
              <a:rPr lang="zh-CN" altLang="zh-CN" b="1" dirty="0" smtClean="0">
                <a:solidFill>
                  <a:srgbClr val="002060"/>
                </a:solidFill>
                <a:latin typeface="楷体_GB2312" pitchFamily="49" charset="-122"/>
                <a:ea typeface="楷体_GB2312" pitchFamily="49" charset="-122"/>
              </a:rPr>
              <a:t>维护与运行</a:t>
            </a:r>
            <a:endParaRPr lang="zh-CN" altLang="en-US" b="1" dirty="0" smtClean="0">
              <a:solidFill>
                <a:srgbClr val="002060"/>
              </a:solidFill>
            </a:endParaRPr>
          </a:p>
        </p:txBody>
      </p:sp>
      <p:sp>
        <p:nvSpPr>
          <p:cNvPr id="80899" name="内容占位符 2"/>
          <p:cNvSpPr>
            <a:spLocks noGrp="1"/>
          </p:cNvSpPr>
          <p:nvPr>
            <p:ph idx="1"/>
          </p:nvPr>
        </p:nvSpPr>
        <p:spPr>
          <a:xfrm>
            <a:off x="500034" y="1142984"/>
            <a:ext cx="8372505" cy="5143536"/>
          </a:xfrm>
        </p:spPr>
        <p:txBody>
          <a:bodyPr/>
          <a:lstStyle/>
          <a:p>
            <a:r>
              <a:rPr lang="zh-CN" altLang="zh-CN" sz="2400" b="1" dirty="0" smtClean="0">
                <a:solidFill>
                  <a:srgbClr val="002060"/>
                </a:solidFill>
                <a:latin typeface="楷体" pitchFamily="49" charset="-122"/>
                <a:ea typeface="楷体" pitchFamily="49" charset="-122"/>
              </a:rPr>
              <a:t>中心制定了训练中心仪器设备管理办法。</a:t>
            </a:r>
            <a:endParaRPr lang="en-US" altLang="zh-CN" sz="2400" b="1" dirty="0" smtClean="0">
              <a:solidFill>
                <a:srgbClr val="002060"/>
              </a:solidFill>
              <a:latin typeface="楷体" pitchFamily="49" charset="-122"/>
              <a:ea typeface="楷体" pitchFamily="49" charset="-122"/>
            </a:endParaRPr>
          </a:p>
          <a:p>
            <a:pPr lvl="1"/>
            <a:r>
              <a:rPr lang="zh-CN" altLang="zh-CN" sz="2000" b="1" dirty="0" smtClean="0">
                <a:solidFill>
                  <a:srgbClr val="002060"/>
                </a:solidFill>
                <a:latin typeface="楷体" pitchFamily="49" charset="-122"/>
                <a:ea typeface="楷体" pitchFamily="49" charset="-122"/>
              </a:rPr>
              <a:t>中心专门设立了</a:t>
            </a:r>
            <a:r>
              <a:rPr lang="en-US" altLang="zh-CN" sz="2000" b="1" dirty="0" smtClean="0">
                <a:solidFill>
                  <a:srgbClr val="002060"/>
                </a:solidFill>
                <a:latin typeface="楷体" pitchFamily="49" charset="-122"/>
                <a:ea typeface="楷体" pitchFamily="49" charset="-122"/>
              </a:rPr>
              <a:t>3</a:t>
            </a:r>
            <a:r>
              <a:rPr lang="zh-CN" altLang="zh-CN" sz="2000" b="1" dirty="0" smtClean="0">
                <a:solidFill>
                  <a:srgbClr val="002060"/>
                </a:solidFill>
                <a:latin typeface="楷体" pitchFamily="49" charset="-122"/>
                <a:ea typeface="楷体" pitchFamily="49" charset="-122"/>
              </a:rPr>
              <a:t>名仪器设备管理员，协助主管主任对所有仪器设备建帐管理。</a:t>
            </a:r>
            <a:endParaRPr lang="en-US" altLang="zh-CN" sz="2000" b="1" dirty="0" smtClean="0">
              <a:solidFill>
                <a:srgbClr val="002060"/>
              </a:solidFill>
              <a:latin typeface="楷体" pitchFamily="49" charset="-122"/>
              <a:ea typeface="楷体" pitchFamily="49" charset="-122"/>
            </a:endParaRPr>
          </a:p>
          <a:p>
            <a:pPr lvl="1"/>
            <a:r>
              <a:rPr lang="zh-CN" altLang="zh-CN" sz="2000" b="1" dirty="0" smtClean="0">
                <a:solidFill>
                  <a:srgbClr val="002060"/>
                </a:solidFill>
                <a:latin typeface="楷体" pitchFamily="49" charset="-122"/>
                <a:ea typeface="楷体" pitchFamily="49" charset="-122"/>
              </a:rPr>
              <a:t>仪器设备及相关附件做到定位存放，有关技术说明书等资料由各分室负责人保管。</a:t>
            </a:r>
          </a:p>
          <a:p>
            <a:pPr lvl="1"/>
            <a:r>
              <a:rPr lang="zh-CN" altLang="zh-CN" sz="2000" b="1" dirty="0" smtClean="0">
                <a:solidFill>
                  <a:srgbClr val="002060"/>
                </a:solidFill>
                <a:latin typeface="楷体" pitchFamily="49" charset="-122"/>
                <a:ea typeface="楷体" pitchFamily="49" charset="-122"/>
              </a:rPr>
              <a:t>中心制定了仪器设备的借用、赔偿、报废等相应的规章制度。</a:t>
            </a:r>
            <a:endParaRPr lang="en-US" altLang="zh-CN" sz="2000" b="1" dirty="0" smtClean="0">
              <a:solidFill>
                <a:srgbClr val="002060"/>
              </a:solidFill>
              <a:latin typeface="楷体" pitchFamily="49" charset="-122"/>
              <a:ea typeface="楷体" pitchFamily="49" charset="-122"/>
            </a:endParaRPr>
          </a:p>
          <a:p>
            <a:pPr lvl="1"/>
            <a:r>
              <a:rPr lang="zh-CN" altLang="zh-CN" sz="2000" b="1" dirty="0" smtClean="0">
                <a:solidFill>
                  <a:srgbClr val="002060"/>
                </a:solidFill>
                <a:latin typeface="楷体" pitchFamily="49" charset="-122"/>
                <a:ea typeface="楷体" pitchFamily="49" charset="-122"/>
              </a:rPr>
              <a:t>每台、每类设备都有安全操作规程，重要设备维护管理实行责任人挂牌管理。另外，各实验分室负责人具体管理各分室仪器设备</a:t>
            </a:r>
            <a:r>
              <a:rPr lang="zh-CN" altLang="zh-CN" sz="2000" b="1" dirty="0" smtClean="0">
                <a:solidFill>
                  <a:srgbClr val="002060"/>
                </a:solidFill>
                <a:latin typeface="楷体" pitchFamily="49" charset="-122"/>
                <a:ea typeface="楷体" pitchFamily="49" charset="-122"/>
              </a:rPr>
              <a:t>。</a:t>
            </a:r>
            <a:endParaRPr lang="en-US" altLang="zh-CN" sz="2000" b="1" dirty="0" smtClean="0">
              <a:solidFill>
                <a:srgbClr val="002060"/>
              </a:solidFill>
              <a:latin typeface="楷体" pitchFamily="49" charset="-122"/>
              <a:ea typeface="楷体" pitchFamily="49" charset="-122"/>
            </a:endParaRPr>
          </a:p>
          <a:p>
            <a:r>
              <a:rPr lang="zh-CN" altLang="zh-CN" sz="2400" b="1" dirty="0" smtClean="0">
                <a:solidFill>
                  <a:srgbClr val="002060"/>
                </a:solidFill>
                <a:latin typeface="楷体" pitchFamily="49" charset="-122"/>
                <a:ea typeface="楷体" pitchFamily="49" charset="-122"/>
              </a:rPr>
              <a:t>此外，中心采取下列措施：</a:t>
            </a:r>
          </a:p>
          <a:p>
            <a:pPr lvl="1"/>
            <a:r>
              <a:rPr lang="zh-CN" altLang="zh-CN" sz="2000" b="1" dirty="0" smtClean="0">
                <a:solidFill>
                  <a:srgbClr val="002060"/>
                </a:solidFill>
                <a:latin typeface="楷体" pitchFamily="49" charset="-122"/>
                <a:ea typeface="楷体" pitchFamily="49" charset="-122"/>
              </a:rPr>
              <a:t>可正确使用设备，加强设备的维护保养，尽能减少设备的维修率。</a:t>
            </a:r>
          </a:p>
          <a:p>
            <a:pPr lvl="1"/>
            <a:r>
              <a:rPr lang="zh-CN" altLang="zh-CN" sz="2000" b="1" dirty="0" smtClean="0">
                <a:solidFill>
                  <a:srgbClr val="002060"/>
                </a:solidFill>
                <a:latin typeface="楷体" pitchFamily="49" charset="-122"/>
                <a:ea typeface="楷体" pitchFamily="49" charset="-122"/>
              </a:rPr>
              <a:t>培养实验技术人员具有一定的设备维修能力，以减少维修费用。</a:t>
            </a:r>
          </a:p>
          <a:p>
            <a:pPr lvl="1"/>
            <a:r>
              <a:rPr lang="zh-CN" altLang="zh-CN" sz="2000" b="1" dirty="0" smtClean="0">
                <a:solidFill>
                  <a:srgbClr val="002060"/>
                </a:solidFill>
                <a:latin typeface="楷体" pitchFamily="49" charset="-122"/>
                <a:ea typeface="楷体" pitchFamily="49" charset="-122"/>
              </a:rPr>
              <a:t>对于关键设备的某些关键技术，请有关单位派工程技术人员维修。</a:t>
            </a:r>
          </a:p>
          <a:p>
            <a:r>
              <a:rPr lang="zh-CN" altLang="zh-CN" sz="2400" b="1" dirty="0" smtClean="0">
                <a:solidFill>
                  <a:srgbClr val="002060"/>
                </a:solidFill>
                <a:latin typeface="楷体" pitchFamily="49" charset="-122"/>
                <a:ea typeface="楷体" pitchFamily="49" charset="-122"/>
              </a:rPr>
              <a:t>设备的维修经费从学校每年划拨的运行经费和中心自酬经费中支出，确保教学设备处于完好使用状态。</a:t>
            </a:r>
            <a:endParaRPr lang="zh-CN" altLang="en-US" b="1" dirty="0" smtClean="0">
              <a:solidFill>
                <a:srgbClr val="002060"/>
              </a:solidFill>
              <a:latin typeface="楷体" pitchFamily="49" charset="-122"/>
              <a:ea typeface="楷体" pitchFamily="49" charset="-122"/>
            </a:endParaRPr>
          </a:p>
          <a:p>
            <a:endParaRPr lang="zh-CN" altLang="zh-CN" sz="2400" b="1" dirty="0" smtClean="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a:xfrm>
            <a:off x="500063" y="142852"/>
            <a:ext cx="8229600" cy="642920"/>
          </a:xfrm>
        </p:spPr>
        <p:txBody>
          <a:bodyPr/>
          <a:lstStyle/>
          <a:p>
            <a:pPr algn="l"/>
            <a:r>
              <a:rPr lang="zh-CN" altLang="zh-CN" sz="4000" b="1" dirty="0" smtClean="0">
                <a:solidFill>
                  <a:srgbClr val="002060"/>
                </a:solidFill>
                <a:latin typeface="Times New Roman" pitchFamily="18" charset="0"/>
                <a:ea typeface="楷体_GB2312" pitchFamily="49" charset="-122"/>
                <a:cs typeface="Times New Roman" pitchFamily="18" charset="0"/>
              </a:rPr>
              <a:t>环境与安全</a:t>
            </a:r>
            <a:endParaRPr lang="zh-CN" altLang="en-US" sz="4000" b="1" dirty="0" smtClean="0">
              <a:solidFill>
                <a:srgbClr val="002060"/>
              </a:solidFill>
              <a:ea typeface="楷体_GB2312" pitchFamily="49" charset="-122"/>
              <a:cs typeface="Times New Roman" pitchFamily="18" charset="0"/>
            </a:endParaRPr>
          </a:p>
        </p:txBody>
      </p:sp>
      <p:sp>
        <p:nvSpPr>
          <p:cNvPr id="82947" name="内容占位符 2"/>
          <p:cNvSpPr>
            <a:spLocks noGrp="1"/>
          </p:cNvSpPr>
          <p:nvPr>
            <p:ph idx="1"/>
          </p:nvPr>
        </p:nvSpPr>
        <p:spPr>
          <a:xfrm>
            <a:off x="428596" y="1071546"/>
            <a:ext cx="8515352" cy="5214974"/>
          </a:xfrm>
        </p:spPr>
        <p:txBody>
          <a:bodyPr/>
          <a:lstStyle/>
          <a:p>
            <a:pPr lvl="1"/>
            <a:r>
              <a:rPr lang="zh-CN" altLang="zh-CN" b="1" dirty="0" smtClean="0">
                <a:solidFill>
                  <a:srgbClr val="002060"/>
                </a:solidFill>
                <a:latin typeface="楷体" pitchFamily="49" charset="-122"/>
                <a:ea typeface="楷体" pitchFamily="49" charset="-122"/>
                <a:cs typeface="Times New Roman" pitchFamily="18" charset="0"/>
              </a:rPr>
              <a:t>中心</a:t>
            </a:r>
            <a:r>
              <a:rPr lang="zh-CN" altLang="en-US" b="1" dirty="0" smtClean="0">
                <a:solidFill>
                  <a:srgbClr val="002060"/>
                </a:solidFill>
                <a:latin typeface="楷体" pitchFamily="49" charset="-122"/>
                <a:ea typeface="楷体" pitchFamily="49" charset="-122"/>
                <a:cs typeface="Times New Roman" pitchFamily="18" charset="0"/>
              </a:rPr>
              <a:t>建立了</a:t>
            </a:r>
            <a:r>
              <a:rPr lang="zh-CN" altLang="zh-CN" b="1" dirty="0" smtClean="0">
                <a:solidFill>
                  <a:srgbClr val="002060"/>
                </a:solidFill>
                <a:latin typeface="楷体" pitchFamily="49" charset="-122"/>
                <a:ea typeface="楷体" pitchFamily="49" charset="-122"/>
                <a:cs typeface="Times New Roman" pitchFamily="18" charset="0"/>
              </a:rPr>
              <a:t>完善的安全规章制度。</a:t>
            </a:r>
            <a:endParaRPr lang="en-US" altLang="zh-CN" b="1" dirty="0" smtClean="0">
              <a:solidFill>
                <a:srgbClr val="002060"/>
              </a:solidFill>
              <a:latin typeface="楷体" pitchFamily="49" charset="-122"/>
              <a:ea typeface="楷体" pitchFamily="49" charset="-122"/>
              <a:cs typeface="Times New Roman" pitchFamily="18" charset="0"/>
            </a:endParaRPr>
          </a:p>
          <a:p>
            <a:pPr lvl="1"/>
            <a:r>
              <a:rPr lang="zh-CN" altLang="zh-CN" b="1" dirty="0" smtClean="0">
                <a:solidFill>
                  <a:srgbClr val="002060"/>
                </a:solidFill>
                <a:latin typeface="楷体" pitchFamily="49" charset="-122"/>
                <a:ea typeface="楷体" pitchFamily="49" charset="-122"/>
                <a:cs typeface="Times New Roman" pitchFamily="18" charset="0"/>
              </a:rPr>
              <a:t>由一位中心副主任牵头，成立安全管理小组，同时设立一个中心安全管理员岗位。</a:t>
            </a:r>
            <a:endParaRPr lang="en-US" altLang="zh-CN" b="1" dirty="0" smtClean="0">
              <a:solidFill>
                <a:srgbClr val="002060"/>
              </a:solidFill>
              <a:latin typeface="楷体" pitchFamily="49" charset="-122"/>
              <a:ea typeface="楷体" pitchFamily="49" charset="-122"/>
              <a:cs typeface="Times New Roman" pitchFamily="18" charset="0"/>
            </a:endParaRPr>
          </a:p>
          <a:p>
            <a:pPr lvl="1"/>
            <a:r>
              <a:rPr lang="zh-CN" altLang="zh-CN" b="1" dirty="0" smtClean="0">
                <a:solidFill>
                  <a:srgbClr val="002060"/>
                </a:solidFill>
                <a:latin typeface="楷体" pitchFamily="49" charset="-122"/>
                <a:ea typeface="楷体" pitchFamily="49" charset="-122"/>
                <a:cs typeface="Times New Roman" pitchFamily="18" charset="0"/>
              </a:rPr>
              <a:t>每次安全检查要做记录，并以通报的形式在中心内部张贴，提醒中心教职工要</a:t>
            </a:r>
            <a:r>
              <a:rPr lang="en-US" altLang="zh-CN" b="1" dirty="0" smtClean="0">
                <a:solidFill>
                  <a:srgbClr val="002060"/>
                </a:solidFill>
                <a:latin typeface="楷体" pitchFamily="49" charset="-122"/>
                <a:ea typeface="楷体" pitchFamily="49" charset="-122"/>
                <a:cs typeface="Times New Roman" pitchFamily="18" charset="0"/>
              </a:rPr>
              <a:t>“</a:t>
            </a:r>
            <a:r>
              <a:rPr lang="zh-CN" altLang="zh-CN" b="1" dirty="0" smtClean="0">
                <a:solidFill>
                  <a:srgbClr val="002060"/>
                </a:solidFill>
                <a:latin typeface="楷体" pitchFamily="49" charset="-122"/>
                <a:ea typeface="楷体" pitchFamily="49" charset="-122"/>
                <a:cs typeface="Times New Roman" pitchFamily="18" charset="0"/>
              </a:rPr>
              <a:t>警钟长鸣、防患与未然</a:t>
            </a:r>
            <a:r>
              <a:rPr lang="en-US" altLang="zh-CN" b="1" dirty="0" smtClean="0">
                <a:solidFill>
                  <a:srgbClr val="002060"/>
                </a:solidFill>
                <a:latin typeface="楷体" pitchFamily="49" charset="-122"/>
                <a:ea typeface="楷体" pitchFamily="49" charset="-122"/>
                <a:cs typeface="Times New Roman" pitchFamily="18" charset="0"/>
              </a:rPr>
              <a:t>”</a:t>
            </a:r>
            <a:r>
              <a:rPr lang="zh-CN" altLang="zh-CN" b="1" dirty="0" smtClean="0">
                <a:solidFill>
                  <a:srgbClr val="002060"/>
                </a:solidFill>
                <a:latin typeface="楷体" pitchFamily="49" charset="-122"/>
                <a:ea typeface="楷体" pitchFamily="49" charset="-122"/>
                <a:cs typeface="Times New Roman" pitchFamily="18" charset="0"/>
              </a:rPr>
              <a:t>。</a:t>
            </a:r>
          </a:p>
          <a:p>
            <a:pPr lvl="1"/>
            <a:r>
              <a:rPr lang="zh-CN" altLang="zh-CN" b="1" dirty="0" smtClean="0">
                <a:solidFill>
                  <a:srgbClr val="002060"/>
                </a:solidFill>
                <a:latin typeface="楷体" pitchFamily="49" charset="-122"/>
                <a:ea typeface="楷体" pitchFamily="49" charset="-122"/>
                <a:cs typeface="Times New Roman" pitchFamily="18" charset="0"/>
              </a:rPr>
              <a:t>教学用房消防设施、应急通道、通风通道、采光布局等安全条件完善。</a:t>
            </a:r>
            <a:endParaRPr lang="en-US" altLang="zh-CN" b="1" dirty="0" smtClean="0">
              <a:solidFill>
                <a:srgbClr val="002060"/>
              </a:solidFill>
              <a:latin typeface="楷体" pitchFamily="49" charset="-122"/>
              <a:ea typeface="楷体" pitchFamily="49" charset="-122"/>
              <a:cs typeface="Times New Roman" pitchFamily="18" charset="0"/>
            </a:endParaRPr>
          </a:p>
          <a:p>
            <a:pPr lvl="1"/>
            <a:r>
              <a:rPr lang="zh-CN" altLang="zh-CN" b="1" dirty="0" smtClean="0">
                <a:solidFill>
                  <a:srgbClr val="002060"/>
                </a:solidFill>
                <a:latin typeface="楷体" pitchFamily="49" charset="-122"/>
                <a:ea typeface="楷体" pitchFamily="49" charset="-122"/>
                <a:cs typeface="Times New Roman" pitchFamily="18" charset="0"/>
              </a:rPr>
              <a:t>中心部分重要实验室安装有电子监控系统。</a:t>
            </a:r>
            <a:endParaRPr lang="en-US" altLang="zh-CN" b="1" dirty="0" smtClean="0">
              <a:solidFill>
                <a:srgbClr val="002060"/>
              </a:solidFill>
              <a:latin typeface="楷体" pitchFamily="49" charset="-122"/>
              <a:ea typeface="楷体" pitchFamily="49" charset="-122"/>
              <a:cs typeface="Times New Roman" pitchFamily="18" charset="0"/>
            </a:endParaRPr>
          </a:p>
          <a:p>
            <a:pPr lvl="1"/>
            <a:r>
              <a:rPr lang="zh-CN" altLang="zh-CN" b="1" dirty="0" smtClean="0">
                <a:solidFill>
                  <a:srgbClr val="002060"/>
                </a:solidFill>
                <a:latin typeface="楷体" pitchFamily="49" charset="-122"/>
                <a:ea typeface="楷体" pitchFamily="49" charset="-122"/>
                <a:cs typeface="Times New Roman" pitchFamily="18" charset="0"/>
              </a:rPr>
              <a:t>中心平时安排人员值班。节假日除专职值班外，还安排干部带班，检查安全情况。</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p:cNvSpPr>
            <a:spLocks noGrp="1"/>
          </p:cNvSpPr>
          <p:nvPr>
            <p:ph idx="1"/>
          </p:nvPr>
        </p:nvSpPr>
        <p:spPr>
          <a:xfrm>
            <a:off x="428596" y="1000108"/>
            <a:ext cx="8515379" cy="5429288"/>
          </a:xfrm>
        </p:spPr>
        <p:txBody>
          <a:bodyPr/>
          <a:lstStyle/>
          <a:p>
            <a:pPr marL="342900" lvl="1" indent="-342900"/>
            <a:r>
              <a:rPr lang="zh-CN" altLang="zh-CN" sz="2400" b="1" dirty="0" smtClean="0">
                <a:solidFill>
                  <a:srgbClr val="002060"/>
                </a:solidFill>
                <a:latin typeface="楷体" pitchFamily="49" charset="-122"/>
                <a:ea typeface="楷体" pitchFamily="49" charset="-122"/>
                <a:cs typeface="Times New Roman" pitchFamily="18" charset="0"/>
              </a:rPr>
              <a:t>对参与实习学生实施中心、教学小组和实习指导人员的三级安全教育。</a:t>
            </a:r>
            <a:endParaRPr lang="en-US" altLang="zh-CN" sz="2400" b="1" dirty="0" smtClean="0">
              <a:solidFill>
                <a:srgbClr val="002060"/>
              </a:solidFill>
              <a:latin typeface="楷体" pitchFamily="49" charset="-122"/>
              <a:ea typeface="楷体" pitchFamily="49" charset="-122"/>
              <a:cs typeface="Times New Roman" pitchFamily="18" charset="0"/>
            </a:endParaRPr>
          </a:p>
          <a:p>
            <a:pPr marL="342900" lvl="1" indent="-342900"/>
            <a:r>
              <a:rPr lang="zh-CN" altLang="zh-CN" sz="2400" b="1" dirty="0" smtClean="0">
                <a:solidFill>
                  <a:srgbClr val="002060"/>
                </a:solidFill>
                <a:latin typeface="楷体" pitchFamily="49" charset="-122"/>
                <a:ea typeface="楷体" pitchFamily="49" charset="-122"/>
                <a:cs typeface="Times New Roman" pitchFamily="18" charset="0"/>
              </a:rPr>
              <a:t>学生通过安全知识测试后才能参加实习，学习设备安全操作规程和实验室安全管理条例并签字后才能操作教学设备；</a:t>
            </a:r>
            <a:endParaRPr lang="en-US" altLang="zh-CN" sz="2400" b="1" dirty="0" smtClean="0">
              <a:solidFill>
                <a:srgbClr val="002060"/>
              </a:solidFill>
              <a:latin typeface="楷体" pitchFamily="49" charset="-122"/>
              <a:ea typeface="楷体" pitchFamily="49" charset="-122"/>
              <a:cs typeface="Times New Roman" pitchFamily="18" charset="0"/>
            </a:endParaRPr>
          </a:p>
          <a:p>
            <a:pPr marL="342900" lvl="1" indent="-342900"/>
            <a:r>
              <a:rPr lang="zh-CN" altLang="zh-CN" sz="2400" b="1" dirty="0" smtClean="0">
                <a:solidFill>
                  <a:srgbClr val="002060"/>
                </a:solidFill>
                <a:latin typeface="楷体" pitchFamily="49" charset="-122"/>
                <a:ea typeface="楷体" pitchFamily="49" charset="-122"/>
                <a:cs typeface="Times New Roman" pitchFamily="18" charset="0"/>
              </a:rPr>
              <a:t>组织教师和指导人员分析研究工程训练中可能发生事故的主要因素，定期检查、维护实训设备以保证完好率；</a:t>
            </a:r>
            <a:endParaRPr lang="en-US" altLang="zh-CN" sz="2400" b="1" dirty="0" smtClean="0">
              <a:solidFill>
                <a:srgbClr val="002060"/>
              </a:solidFill>
              <a:latin typeface="楷体" pitchFamily="49" charset="-122"/>
              <a:ea typeface="楷体" pitchFamily="49" charset="-122"/>
              <a:cs typeface="Times New Roman" pitchFamily="18" charset="0"/>
            </a:endParaRPr>
          </a:p>
          <a:p>
            <a:pPr marL="342900" lvl="1" indent="-342900"/>
            <a:r>
              <a:rPr lang="zh-CN" altLang="zh-CN" sz="2400" b="1" dirty="0" smtClean="0">
                <a:solidFill>
                  <a:srgbClr val="002060"/>
                </a:solidFill>
                <a:latin typeface="楷体" pitchFamily="49" charset="-122"/>
                <a:ea typeface="楷体" pitchFamily="49" charset="-122"/>
                <a:cs typeface="Times New Roman" pitchFamily="18" charset="0"/>
              </a:rPr>
              <a:t>实训（实习）设备安装必要的安全装置，加强现场安全操作辅导，并在此基础上建立安全事故应急处理预案。</a:t>
            </a:r>
            <a:endParaRPr lang="en-US" altLang="zh-CN" sz="2400" b="1" dirty="0" smtClean="0">
              <a:solidFill>
                <a:srgbClr val="002060"/>
              </a:solidFill>
              <a:latin typeface="楷体" pitchFamily="49" charset="-122"/>
              <a:ea typeface="楷体" pitchFamily="49" charset="-122"/>
              <a:cs typeface="Times New Roman" pitchFamily="18" charset="0"/>
            </a:endParaRPr>
          </a:p>
          <a:p>
            <a:pPr marL="342900" lvl="1" indent="-342900"/>
            <a:r>
              <a:rPr lang="zh-CN" altLang="zh-CN" sz="2400" b="1" dirty="0" smtClean="0">
                <a:solidFill>
                  <a:srgbClr val="002060"/>
                </a:solidFill>
                <a:latin typeface="楷体" pitchFamily="49" charset="-122"/>
                <a:ea typeface="楷体" pitchFamily="49" charset="-122"/>
                <a:cs typeface="Times New Roman" pitchFamily="18" charset="0"/>
              </a:rPr>
              <a:t>按照国家有关政策，在铸造、焊接和机加工等工种，为学生配备了所需要的劳动保护用品：如防护眼镜、围裙、手套、皮鞋等、应急药箱等。</a:t>
            </a:r>
            <a:endParaRPr lang="en-US" altLang="zh-CN" sz="2400" b="1" dirty="0" smtClean="0">
              <a:solidFill>
                <a:srgbClr val="002060"/>
              </a:solidFill>
              <a:latin typeface="楷体" pitchFamily="49" charset="-122"/>
              <a:ea typeface="楷体" pitchFamily="49" charset="-122"/>
              <a:cs typeface="Times New Roman" pitchFamily="18" charset="0"/>
            </a:endParaRPr>
          </a:p>
          <a:p>
            <a:pPr marL="342900" lvl="1" indent="-342900"/>
            <a:r>
              <a:rPr lang="zh-CN" altLang="zh-CN" sz="2400" b="1" dirty="0" smtClean="0">
                <a:solidFill>
                  <a:srgbClr val="002060"/>
                </a:solidFill>
                <a:latin typeface="楷体" pitchFamily="49" charset="-122"/>
                <a:ea typeface="楷体" pitchFamily="49" charset="-122"/>
                <a:cs typeface="Times New Roman" pitchFamily="18" charset="0"/>
              </a:rPr>
              <a:t>实验室的废液与废物按照学校要求统一处理，既达到环保要求，又可培养学生的环保意识。</a:t>
            </a:r>
            <a:endParaRPr lang="zh-CN" altLang="en-US" sz="2400" b="1" dirty="0" smtClean="0">
              <a:solidFill>
                <a:srgbClr val="002060"/>
              </a:solidFill>
              <a:latin typeface="楷体" pitchFamily="49" charset="-122"/>
              <a:ea typeface="楷体" pitchFamily="49" charset="-122"/>
              <a:cs typeface="Times New Roman" pitchFamily="18" charset="0"/>
            </a:endParaRPr>
          </a:p>
          <a:p>
            <a:endParaRPr lang="zh-CN" altLang="en-US" sz="2800" b="1" dirty="0" smtClean="0">
              <a:solidFill>
                <a:srgbClr val="002060"/>
              </a:solidFill>
              <a:latin typeface="楷体" pitchFamily="49" charset="-122"/>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642910" y="71414"/>
            <a:ext cx="6337300" cy="857256"/>
          </a:xfrm>
        </p:spPr>
        <p:txBody>
          <a:bodyPr/>
          <a:lstStyle/>
          <a:p>
            <a:r>
              <a:rPr lang="zh-CN" altLang="en-US" sz="5400" b="1" dirty="0" smtClean="0">
                <a:solidFill>
                  <a:srgbClr val="7030A0"/>
                </a:solidFill>
                <a:latin typeface="隶书" pitchFamily="49" charset="-122"/>
                <a:ea typeface="隶书" pitchFamily="49" charset="-122"/>
              </a:rPr>
              <a:t>制度建设</a:t>
            </a:r>
          </a:p>
        </p:txBody>
      </p:sp>
      <p:sp>
        <p:nvSpPr>
          <p:cNvPr id="54275" name="内容占位符 2"/>
          <p:cNvSpPr>
            <a:spLocks noGrp="1"/>
          </p:cNvSpPr>
          <p:nvPr>
            <p:ph idx="1"/>
          </p:nvPr>
        </p:nvSpPr>
        <p:spPr>
          <a:xfrm>
            <a:off x="571500" y="1357313"/>
            <a:ext cx="8001000" cy="4752975"/>
          </a:xfrm>
        </p:spPr>
        <p:txBody>
          <a:bodyPr/>
          <a:lstStyle/>
          <a:p>
            <a:r>
              <a:rPr lang="zh-CN" altLang="en-US" b="1" smtClean="0">
                <a:solidFill>
                  <a:srgbClr val="002060"/>
                </a:solidFill>
                <a:latin typeface="楷体" pitchFamily="49" charset="-122"/>
                <a:ea typeface="楷体" pitchFamily="49" charset="-122"/>
              </a:rPr>
              <a:t>严格执行国家、学校的各项规章制度</a:t>
            </a:r>
            <a:endParaRPr lang="en-US" altLang="zh-CN" b="1" smtClean="0">
              <a:solidFill>
                <a:srgbClr val="002060"/>
              </a:solidFill>
              <a:latin typeface="楷体" pitchFamily="49" charset="-122"/>
              <a:ea typeface="楷体" pitchFamily="49" charset="-122"/>
            </a:endParaRPr>
          </a:p>
          <a:p>
            <a:r>
              <a:rPr lang="zh-CN" altLang="en-US" b="1" smtClean="0">
                <a:solidFill>
                  <a:srgbClr val="002060"/>
                </a:solidFill>
                <a:latin typeface="楷体" pitchFamily="49" charset="-122"/>
                <a:ea typeface="楷体" pitchFamily="49" charset="-122"/>
              </a:rPr>
              <a:t>在学校各项制度基础上，结合中心特点，制定了一系列规章制度。</a:t>
            </a:r>
            <a:endParaRPr lang="en-US" altLang="zh-CN" b="1" smtClean="0">
              <a:solidFill>
                <a:srgbClr val="002060"/>
              </a:solidFill>
              <a:latin typeface="楷体" pitchFamily="49" charset="-122"/>
              <a:ea typeface="楷体" pitchFamily="49" charset="-122"/>
            </a:endParaRPr>
          </a:p>
          <a:p>
            <a:pPr lvl="1"/>
            <a:r>
              <a:rPr lang="zh-CN" altLang="en-US" b="1" smtClean="0">
                <a:solidFill>
                  <a:srgbClr val="002060"/>
                </a:solidFill>
                <a:latin typeface="楷体" pitchFamily="49" charset="-122"/>
                <a:ea typeface="楷体" pitchFamily="49" charset="-122"/>
              </a:rPr>
              <a:t>主任工作会议例会制</a:t>
            </a:r>
            <a:endParaRPr lang="en-US" altLang="zh-CN" b="1" smtClean="0">
              <a:solidFill>
                <a:srgbClr val="002060"/>
              </a:solidFill>
              <a:latin typeface="楷体" pitchFamily="49" charset="-122"/>
              <a:ea typeface="楷体" pitchFamily="49" charset="-122"/>
            </a:endParaRPr>
          </a:p>
          <a:p>
            <a:pPr lvl="1"/>
            <a:r>
              <a:rPr lang="zh-CN" altLang="en-US" b="1" smtClean="0">
                <a:solidFill>
                  <a:srgbClr val="002060"/>
                </a:solidFill>
                <a:latin typeface="楷体" pitchFamily="49" charset="-122"/>
                <a:ea typeface="楷体" pitchFamily="49" charset="-122"/>
              </a:rPr>
              <a:t>教学管理制度</a:t>
            </a:r>
            <a:endParaRPr lang="en-US" altLang="zh-CN" b="1" smtClean="0">
              <a:solidFill>
                <a:srgbClr val="002060"/>
              </a:solidFill>
              <a:latin typeface="楷体" pitchFamily="49" charset="-122"/>
              <a:ea typeface="楷体" pitchFamily="49" charset="-122"/>
            </a:endParaRPr>
          </a:p>
          <a:p>
            <a:pPr lvl="1"/>
            <a:r>
              <a:rPr lang="zh-CN" altLang="en-US" b="1" smtClean="0">
                <a:solidFill>
                  <a:srgbClr val="002060"/>
                </a:solidFill>
                <a:latin typeface="楷体" pitchFamily="49" charset="-122"/>
                <a:ea typeface="楷体" pitchFamily="49" charset="-122"/>
              </a:rPr>
              <a:t>设备管理制度</a:t>
            </a:r>
            <a:endParaRPr lang="en-US" altLang="zh-CN" b="1" smtClean="0">
              <a:solidFill>
                <a:srgbClr val="002060"/>
              </a:solidFill>
              <a:latin typeface="楷体" pitchFamily="49" charset="-122"/>
              <a:ea typeface="楷体" pitchFamily="49" charset="-122"/>
            </a:endParaRPr>
          </a:p>
          <a:p>
            <a:pPr lvl="1"/>
            <a:r>
              <a:rPr lang="zh-CN" altLang="en-US" b="1" smtClean="0">
                <a:solidFill>
                  <a:srgbClr val="002060"/>
                </a:solidFill>
                <a:latin typeface="楷体" pitchFamily="49" charset="-122"/>
                <a:ea typeface="楷体" pitchFamily="49" charset="-122"/>
              </a:rPr>
              <a:t>安全管理制度</a:t>
            </a:r>
            <a:endParaRPr lang="en-US" altLang="zh-CN" b="1" smtClean="0">
              <a:solidFill>
                <a:srgbClr val="002060"/>
              </a:solidFill>
              <a:latin typeface="楷体" pitchFamily="49" charset="-122"/>
              <a:ea typeface="楷体" pitchFamily="49" charset="-122"/>
            </a:endParaRPr>
          </a:p>
          <a:p>
            <a:pPr lvl="1"/>
            <a:r>
              <a:rPr lang="zh-CN" altLang="en-US" b="1" smtClean="0">
                <a:solidFill>
                  <a:srgbClr val="002060"/>
                </a:solidFill>
                <a:latin typeface="楷体" pitchFamily="49" charset="-122"/>
                <a:ea typeface="楷体" pitchFamily="49" charset="-122"/>
              </a:rPr>
              <a:t>。。。。。。</a:t>
            </a: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C77D06BF-F7DD-42CD-B85F-E93D2438909A}" type="slidenum">
              <a:rPr lang="en-US" altLang="zh-CN" smtClean="0"/>
              <a:pPr>
                <a:defRPr/>
              </a:pPr>
              <a:t>54</a:t>
            </a:fld>
            <a:endParaRPr lang="en-US" altLang="zh-CN"/>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714348" y="1071546"/>
            <a:ext cx="6337300" cy="785818"/>
          </a:xfrm>
        </p:spPr>
        <p:txBody>
          <a:bodyPr/>
          <a:lstStyle/>
          <a:p>
            <a:r>
              <a:rPr lang="zh-CN" altLang="en-US" b="1" dirty="0" smtClean="0">
                <a:solidFill>
                  <a:srgbClr val="7030A0"/>
                </a:solidFill>
                <a:latin typeface="隶书" pitchFamily="49" charset="-122"/>
                <a:ea typeface="隶书" pitchFamily="49" charset="-122"/>
              </a:rPr>
              <a:t>可持续发展运行机制</a:t>
            </a:r>
            <a:endParaRPr lang="zh-CN" altLang="en-US" b="1" dirty="0" smtClean="0">
              <a:solidFill>
                <a:srgbClr val="7030A0"/>
              </a:solidFill>
            </a:endParaRPr>
          </a:p>
        </p:txBody>
      </p:sp>
      <p:sp>
        <p:nvSpPr>
          <p:cNvPr id="55299" name="内容占位符 2"/>
          <p:cNvSpPr>
            <a:spLocks noGrp="1"/>
          </p:cNvSpPr>
          <p:nvPr>
            <p:ph idx="1"/>
          </p:nvPr>
        </p:nvSpPr>
        <p:spPr>
          <a:xfrm>
            <a:off x="571500" y="2071678"/>
            <a:ext cx="8001000" cy="3752860"/>
          </a:xfrm>
        </p:spPr>
        <p:txBody>
          <a:bodyPr/>
          <a:lstStyle/>
          <a:p>
            <a:r>
              <a:rPr lang="zh-CN" altLang="en-US" b="1" dirty="0" smtClean="0">
                <a:solidFill>
                  <a:srgbClr val="002060"/>
                </a:solidFill>
                <a:latin typeface="楷体" pitchFamily="49" charset="-122"/>
                <a:ea typeface="楷体" pitchFamily="49" charset="-122"/>
              </a:rPr>
              <a:t>形成以教学为基础，教学、科研、科研服务和培训相结合的可持续发展运行机制。</a:t>
            </a:r>
            <a:endParaRPr lang="en-US" altLang="zh-CN" b="1" dirty="0" smtClean="0">
              <a:solidFill>
                <a:srgbClr val="002060"/>
              </a:solidFill>
              <a:latin typeface="楷体" pitchFamily="49" charset="-122"/>
              <a:ea typeface="楷体" pitchFamily="49" charset="-122"/>
            </a:endParaRPr>
          </a:p>
          <a:p>
            <a:pPr lvl="1"/>
            <a:r>
              <a:rPr lang="zh-CN" altLang="en-US" b="1" dirty="0" smtClean="0">
                <a:solidFill>
                  <a:srgbClr val="002060"/>
                </a:solidFill>
                <a:latin typeface="楷体" pitchFamily="49" charset="-122"/>
                <a:ea typeface="楷体" pitchFamily="49" charset="-122"/>
              </a:rPr>
              <a:t>重视教学研究与科研开发，用教学研究促进教学改革，用科研成果的转化实现实验技术与实验方法的升级；用培训、科研服务提升教职工的工程实践教育能力。</a:t>
            </a:r>
            <a:endParaRPr lang="en-US" altLang="zh-CN" sz="3200" b="1" dirty="0" smtClean="0">
              <a:solidFill>
                <a:srgbClr val="002060"/>
              </a:solidFill>
              <a:latin typeface="楷体" pitchFamily="49" charset="-122"/>
              <a:ea typeface="楷体" pitchFamily="49" charset="-122"/>
            </a:endParaRPr>
          </a:p>
          <a:p>
            <a:endParaRPr lang="en-US" altLang="zh-CN" b="1" dirty="0" smtClean="0">
              <a:solidFill>
                <a:srgbClr val="002060"/>
              </a:solidFill>
              <a:latin typeface="楷体" pitchFamily="49" charset="-122"/>
              <a:ea typeface="楷体" pitchFamily="49" charset="-122"/>
            </a:endParaRPr>
          </a:p>
          <a:p>
            <a:endParaRPr lang="zh-CN" altLang="en-US" b="1" dirty="0" smtClean="0">
              <a:solidFill>
                <a:srgbClr val="002060"/>
              </a:solidFill>
              <a:latin typeface="楷体" pitchFamily="49" charset="-122"/>
              <a:ea typeface="楷体" pitchFamily="49" charset="-122"/>
            </a:endParaRP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7BB310FA-8687-4F2B-9D04-BF82E2D3EFC8}" type="slidenum">
              <a:rPr lang="en-US" altLang="zh-CN" smtClean="0"/>
              <a:pPr>
                <a:defRPr/>
              </a:pPr>
              <a:t>55</a:t>
            </a:fld>
            <a:endParaRPr lang="en-US" altLang="zh-CN"/>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42910" y="1000108"/>
            <a:ext cx="8229600" cy="571538"/>
          </a:xfrm>
        </p:spPr>
        <p:txBody>
          <a:bodyPr/>
          <a:lstStyle/>
          <a:p>
            <a:pPr algn="l">
              <a:defRPr/>
            </a:pPr>
            <a:r>
              <a:rPr lang="zh-CN" altLang="en-US" sz="4000" b="1" dirty="0" smtClean="0">
                <a:solidFill>
                  <a:srgbClr val="7030A0"/>
                </a:solidFill>
                <a:latin typeface="+mn-ea"/>
                <a:ea typeface="+mn-ea"/>
              </a:rPr>
              <a:t>建设和谐中心</a:t>
            </a:r>
          </a:p>
        </p:txBody>
      </p:sp>
      <p:sp>
        <p:nvSpPr>
          <p:cNvPr id="56323" name="内容占位符 2"/>
          <p:cNvSpPr>
            <a:spLocks noGrp="1"/>
          </p:cNvSpPr>
          <p:nvPr>
            <p:ph idx="1"/>
          </p:nvPr>
        </p:nvSpPr>
        <p:spPr>
          <a:xfrm>
            <a:off x="928688" y="2000250"/>
            <a:ext cx="7858125" cy="4429125"/>
          </a:xfrm>
        </p:spPr>
        <p:txBody>
          <a:bodyPr/>
          <a:lstStyle/>
          <a:p>
            <a:r>
              <a:rPr lang="zh-CN" altLang="en-US" b="1" dirty="0" smtClean="0">
                <a:solidFill>
                  <a:srgbClr val="002060"/>
                </a:solidFill>
                <a:latin typeface="楷体" pitchFamily="49" charset="-122"/>
                <a:ea typeface="楷体" pitchFamily="49" charset="-122"/>
              </a:rPr>
              <a:t>大力支持支部、工会和离退休工作，构建和谐中心。</a:t>
            </a:r>
            <a:endParaRPr lang="en-US" altLang="zh-CN" b="1" dirty="0" smtClean="0">
              <a:solidFill>
                <a:srgbClr val="002060"/>
              </a:solidFill>
              <a:latin typeface="楷体" pitchFamily="49" charset="-122"/>
              <a:ea typeface="楷体" pitchFamily="49" charset="-122"/>
            </a:endParaRPr>
          </a:p>
          <a:p>
            <a:r>
              <a:rPr lang="zh-CN" altLang="en-US" b="1" dirty="0" smtClean="0">
                <a:solidFill>
                  <a:srgbClr val="002060"/>
                </a:solidFill>
                <a:latin typeface="楷体" pitchFamily="49" charset="-122"/>
                <a:ea typeface="楷体" pitchFamily="49" charset="-122"/>
              </a:rPr>
              <a:t>“清华工程训练”内部交流刊物</a:t>
            </a:r>
            <a:endParaRPr lang="en-US" altLang="zh-CN" b="1" dirty="0" smtClean="0">
              <a:solidFill>
                <a:srgbClr val="002060"/>
              </a:solidFill>
              <a:latin typeface="楷体" pitchFamily="49" charset="-122"/>
              <a:ea typeface="楷体" pitchFamily="49" charset="-122"/>
            </a:endParaRPr>
          </a:p>
          <a:p>
            <a:r>
              <a:rPr lang="zh-CN" altLang="en-US" b="1" dirty="0" smtClean="0">
                <a:solidFill>
                  <a:srgbClr val="002060"/>
                </a:solidFill>
                <a:latin typeface="楷体" pitchFamily="49" charset="-122"/>
                <a:ea typeface="楷体" pitchFamily="49" charset="-122"/>
              </a:rPr>
              <a:t>在中心以各种形式推广正能量，形成积极向上、努力奉献的风气。</a:t>
            </a:r>
            <a:endParaRPr lang="en-US" altLang="zh-CN" b="1" dirty="0" smtClean="0">
              <a:solidFill>
                <a:srgbClr val="002060"/>
              </a:solidFill>
              <a:latin typeface="楷体" pitchFamily="49" charset="-122"/>
              <a:ea typeface="楷体" pitchFamily="49" charset="-122"/>
            </a:endParaRPr>
          </a:p>
          <a:p>
            <a:pPr>
              <a:buFont typeface="Wingdings" pitchFamily="2" charset="2"/>
              <a:buNone/>
            </a:pPr>
            <a:endParaRPr lang="en-US" altLang="zh-CN" b="1" dirty="0" smtClean="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1214438" y="2571750"/>
            <a:ext cx="6929437" cy="1109663"/>
          </a:xfrm>
        </p:spPr>
        <p:txBody>
          <a:bodyPr/>
          <a:lstStyle/>
          <a:p>
            <a:r>
              <a:rPr lang="zh-CN" altLang="en-US" sz="4400" b="1" dirty="0" smtClean="0">
                <a:solidFill>
                  <a:srgbClr val="7030A0"/>
                </a:solidFill>
              </a:rPr>
              <a:t>五、社会服务，示范辐射</a:t>
            </a: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C1D2B985-4C0A-4A18-83F5-9BF3CAB2D404}" type="slidenum">
              <a:rPr lang="en-US" altLang="zh-CN" smtClean="0"/>
              <a:pPr>
                <a:defRPr/>
              </a:pPr>
              <a:t>57</a:t>
            </a:fld>
            <a:endParaRPr lang="en-US" altLang="zh-CN"/>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p:cNvSpPr>
            <a:spLocks noGrp="1"/>
          </p:cNvSpPr>
          <p:nvPr>
            <p:ph idx="1"/>
          </p:nvPr>
        </p:nvSpPr>
        <p:spPr>
          <a:xfrm>
            <a:off x="500034" y="1142984"/>
            <a:ext cx="8358246" cy="4786346"/>
          </a:xfrm>
        </p:spPr>
        <p:txBody>
          <a:bodyPr/>
          <a:lstStyle/>
          <a:p>
            <a:r>
              <a:rPr lang="en-US" altLang="zh-CN" sz="2800" b="1" dirty="0" smtClean="0">
                <a:solidFill>
                  <a:srgbClr val="002060"/>
                </a:solidFill>
                <a:latin typeface="楷体" pitchFamily="49" charset="-122"/>
                <a:ea typeface="楷体" pitchFamily="49" charset="-122"/>
                <a:cs typeface="Times New Roman" pitchFamily="18" charset="0"/>
              </a:rPr>
              <a:t>2013</a:t>
            </a:r>
            <a:r>
              <a:rPr lang="zh-CN" altLang="zh-CN" sz="2800" b="1" dirty="0" smtClean="0">
                <a:solidFill>
                  <a:srgbClr val="002060"/>
                </a:solidFill>
                <a:latin typeface="楷体" pitchFamily="49" charset="-122"/>
                <a:ea typeface="楷体" pitchFamily="49" charset="-122"/>
                <a:cs typeface="Times New Roman" pitchFamily="18" charset="0"/>
              </a:rPr>
              <a:t>年，</a:t>
            </a:r>
            <a:r>
              <a:rPr lang="zh-CN" altLang="en-US" sz="2800" b="1" dirty="0" smtClean="0">
                <a:solidFill>
                  <a:srgbClr val="002060"/>
                </a:solidFill>
                <a:latin typeface="楷体" pitchFamily="49" charset="-122"/>
                <a:ea typeface="楷体" pitchFamily="49" charset="-122"/>
                <a:cs typeface="Times New Roman" pitchFamily="18" charset="0"/>
              </a:rPr>
              <a:t>训练中心获聘</a:t>
            </a:r>
            <a:r>
              <a:rPr lang="zh-CN" altLang="zh-CN" sz="2800" b="1" dirty="0" smtClean="0">
                <a:solidFill>
                  <a:srgbClr val="002060"/>
                </a:solidFill>
                <a:latin typeface="楷体" pitchFamily="49" charset="-122"/>
                <a:ea typeface="楷体" pitchFamily="49" charset="-122"/>
                <a:cs typeface="Times New Roman" pitchFamily="18" charset="0"/>
              </a:rPr>
              <a:t>教育部</a:t>
            </a:r>
            <a:r>
              <a:rPr lang="zh-CN" altLang="en-US" sz="2800" b="1" dirty="0" smtClean="0">
                <a:solidFill>
                  <a:srgbClr val="002060"/>
                </a:solidFill>
                <a:latin typeface="楷体" pitchFamily="49" charset="-122"/>
                <a:ea typeface="楷体" pitchFamily="49" charset="-122"/>
                <a:cs typeface="Times New Roman" pitchFamily="18" charset="0"/>
              </a:rPr>
              <a:t>工程训练</a:t>
            </a:r>
            <a:r>
              <a:rPr lang="zh-CN" altLang="zh-CN" sz="2800" b="1" dirty="0" smtClean="0">
                <a:solidFill>
                  <a:srgbClr val="002060"/>
                </a:solidFill>
                <a:latin typeface="楷体" pitchFamily="49" charset="-122"/>
                <a:ea typeface="楷体" pitchFamily="49" charset="-122"/>
                <a:cs typeface="Times New Roman" pitchFamily="18" charset="0"/>
              </a:rPr>
              <a:t>教学指导委员会副主任委员</a:t>
            </a:r>
            <a:r>
              <a:rPr lang="zh-CN" altLang="en-US" sz="2800" b="1" dirty="0" smtClean="0">
                <a:solidFill>
                  <a:srgbClr val="002060"/>
                </a:solidFill>
                <a:latin typeface="楷体" pitchFamily="49" charset="-122"/>
                <a:ea typeface="楷体" pitchFamily="49" charset="-122"/>
                <a:cs typeface="Times New Roman" pitchFamily="18" charset="0"/>
              </a:rPr>
              <a:t>单位</a:t>
            </a:r>
            <a:r>
              <a:rPr lang="zh-CN" altLang="zh-CN" sz="2800" b="1" dirty="0" smtClean="0">
                <a:solidFill>
                  <a:srgbClr val="002060"/>
                </a:solidFill>
                <a:latin typeface="楷体" pitchFamily="49" charset="-122"/>
                <a:ea typeface="楷体" pitchFamily="49" charset="-122"/>
                <a:cs typeface="Times New Roman" pitchFamily="18" charset="0"/>
              </a:rPr>
              <a:t>。</a:t>
            </a:r>
            <a:endParaRPr lang="en-US" altLang="zh-CN" sz="2800" b="1" dirty="0" smtClean="0">
              <a:solidFill>
                <a:srgbClr val="002060"/>
              </a:solidFill>
              <a:latin typeface="楷体" pitchFamily="49" charset="-122"/>
              <a:ea typeface="楷体" pitchFamily="49" charset="-122"/>
              <a:cs typeface="Times New Roman" pitchFamily="18" charset="0"/>
            </a:endParaRPr>
          </a:p>
          <a:p>
            <a:r>
              <a:rPr lang="en-US" altLang="zh-CN" sz="2800" b="1" dirty="0" smtClean="0">
                <a:solidFill>
                  <a:srgbClr val="002060"/>
                </a:solidFill>
                <a:latin typeface="楷体" pitchFamily="49" charset="-122"/>
                <a:ea typeface="楷体" pitchFamily="49" charset="-122"/>
                <a:cs typeface="Times New Roman" pitchFamily="18" charset="0"/>
              </a:rPr>
              <a:t>2010</a:t>
            </a:r>
            <a:r>
              <a:rPr lang="zh-CN" altLang="zh-CN" sz="2800" b="1" dirty="0" smtClean="0">
                <a:solidFill>
                  <a:srgbClr val="002060"/>
                </a:solidFill>
                <a:latin typeface="楷体" pitchFamily="49" charset="-122"/>
                <a:ea typeface="楷体" pitchFamily="49" charset="-122"/>
                <a:cs typeface="Times New Roman" pitchFamily="18" charset="0"/>
              </a:rPr>
              <a:t>年，训练中心获聘国家级实验教学示范中心综合性工程训练学科组副组长单位。</a:t>
            </a:r>
            <a:endParaRPr lang="en-US" altLang="zh-CN" sz="2800" b="1" dirty="0" smtClean="0">
              <a:solidFill>
                <a:srgbClr val="002060"/>
              </a:solidFill>
              <a:latin typeface="楷体" pitchFamily="49" charset="-122"/>
              <a:ea typeface="楷体" pitchFamily="49" charset="-122"/>
              <a:cs typeface="Times New Roman" pitchFamily="18" charset="0"/>
            </a:endParaRPr>
          </a:p>
          <a:p>
            <a:r>
              <a:rPr lang="en-US" altLang="zh-CN" sz="2800" b="1" dirty="0" smtClean="0">
                <a:solidFill>
                  <a:srgbClr val="002060"/>
                </a:solidFill>
                <a:latin typeface="楷体" pitchFamily="49" charset="-122"/>
                <a:ea typeface="楷体" pitchFamily="49" charset="-122"/>
                <a:cs typeface="Times New Roman" pitchFamily="18" charset="0"/>
              </a:rPr>
              <a:t>2013</a:t>
            </a:r>
            <a:r>
              <a:rPr lang="zh-CN" altLang="en-US" sz="2800" b="1" dirty="0" smtClean="0">
                <a:solidFill>
                  <a:srgbClr val="002060"/>
                </a:solidFill>
                <a:latin typeface="楷体" pitchFamily="49" charset="-122"/>
                <a:ea typeface="楷体" pitchFamily="49" charset="-122"/>
                <a:cs typeface="Times New Roman" pitchFamily="18" charset="0"/>
              </a:rPr>
              <a:t>年，训练中心获聘教育部工程训练教学指导委员会副主任单位。</a:t>
            </a:r>
            <a:endParaRPr lang="en-US" altLang="zh-CN" sz="2800" b="1" dirty="0" smtClean="0">
              <a:solidFill>
                <a:srgbClr val="002060"/>
              </a:solidFill>
              <a:latin typeface="楷体" pitchFamily="49" charset="-122"/>
              <a:ea typeface="楷体" pitchFamily="49" charset="-122"/>
              <a:cs typeface="Times New Roman" pitchFamily="18" charset="0"/>
            </a:endParaRPr>
          </a:p>
          <a:p>
            <a:r>
              <a:rPr lang="zh-CN" altLang="zh-CN" sz="2800" b="1" dirty="0" smtClean="0">
                <a:solidFill>
                  <a:srgbClr val="002060"/>
                </a:solidFill>
                <a:latin typeface="楷体" pitchFamily="49" charset="-122"/>
                <a:ea typeface="楷体" pitchFamily="49" charset="-122"/>
                <a:cs typeface="Times New Roman" pitchFamily="18" charset="0"/>
              </a:rPr>
              <a:t>金工教研室多届为北京地区和华北地区金工研究会的理事长单位</a:t>
            </a:r>
            <a:r>
              <a:rPr lang="zh-CN" altLang="en-US" sz="2800" b="1" dirty="0" smtClean="0">
                <a:solidFill>
                  <a:srgbClr val="002060"/>
                </a:solidFill>
                <a:latin typeface="楷体" pitchFamily="49" charset="-122"/>
                <a:ea typeface="楷体" pitchFamily="49" charset="-122"/>
                <a:cs typeface="Times New Roman" pitchFamily="18" charset="0"/>
              </a:rPr>
              <a:t>。</a:t>
            </a:r>
            <a:endParaRPr lang="en-US" altLang="zh-CN" sz="2800" b="1" dirty="0" smtClean="0">
              <a:solidFill>
                <a:srgbClr val="002060"/>
              </a:solidFill>
              <a:latin typeface="楷体" pitchFamily="49" charset="-122"/>
              <a:ea typeface="楷体" pitchFamily="49" charset="-122"/>
              <a:cs typeface="Times New Roman" pitchFamily="18" charset="0"/>
            </a:endParaRPr>
          </a:p>
          <a:p>
            <a:r>
              <a:rPr lang="zh-CN" altLang="zh-CN" sz="2800" b="1" dirty="0" smtClean="0">
                <a:solidFill>
                  <a:srgbClr val="002060"/>
                </a:solidFill>
                <a:latin typeface="楷体" pitchFamily="49" charset="-122"/>
                <a:ea typeface="楷体" pitchFamily="49" charset="-122"/>
                <a:cs typeface="Times New Roman" pitchFamily="18" charset="0"/>
              </a:rPr>
              <a:t>电子工艺教研组</a:t>
            </a:r>
            <a:r>
              <a:rPr lang="zh-CN" altLang="en-US" sz="2800" b="1" dirty="0" smtClean="0">
                <a:solidFill>
                  <a:srgbClr val="002060"/>
                </a:solidFill>
                <a:latin typeface="楷体" pitchFamily="49" charset="-122"/>
                <a:ea typeface="楷体" pitchFamily="49" charset="-122"/>
                <a:cs typeface="Times New Roman" pitchFamily="18" charset="0"/>
              </a:rPr>
              <a:t>多届</a:t>
            </a:r>
            <a:r>
              <a:rPr lang="zh-CN" altLang="zh-CN" sz="2800" b="1" dirty="0" smtClean="0">
                <a:solidFill>
                  <a:srgbClr val="002060"/>
                </a:solidFill>
                <a:latin typeface="楷体" pitchFamily="49" charset="-122"/>
                <a:ea typeface="楷体" pitchFamily="49" charset="-122"/>
                <a:cs typeface="Times New Roman" pitchFamily="18" charset="0"/>
              </a:rPr>
              <a:t>为北京市电子工艺研究会理事长单位。</a:t>
            </a:r>
          </a:p>
          <a:p>
            <a:endParaRPr lang="zh-CN" altLang="en-US" sz="2800" b="1" dirty="0" smtClean="0">
              <a:solidFill>
                <a:srgbClr val="002060"/>
              </a:solidFill>
              <a:latin typeface="楷体" pitchFamily="49" charset="-122"/>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642910" y="285728"/>
            <a:ext cx="7886700" cy="777859"/>
          </a:xfrm>
        </p:spPr>
        <p:txBody>
          <a:bodyPr/>
          <a:lstStyle/>
          <a:p>
            <a:r>
              <a:rPr lang="zh-CN" altLang="en-US" sz="4000" b="1" dirty="0" smtClean="0">
                <a:solidFill>
                  <a:srgbClr val="7030A0"/>
                </a:solidFill>
              </a:rPr>
              <a:t>示范辐射</a:t>
            </a:r>
            <a:endParaRPr lang="zh-CN" altLang="en-US" sz="4000" dirty="0" smtClean="0"/>
          </a:p>
        </p:txBody>
      </p:sp>
      <p:sp>
        <p:nvSpPr>
          <p:cNvPr id="58371" name="内容占位符 2"/>
          <p:cNvSpPr>
            <a:spLocks noGrp="1"/>
          </p:cNvSpPr>
          <p:nvPr>
            <p:ph idx="1"/>
          </p:nvPr>
        </p:nvSpPr>
        <p:spPr>
          <a:xfrm>
            <a:off x="571500" y="1428736"/>
            <a:ext cx="8001000" cy="4857764"/>
          </a:xfrm>
        </p:spPr>
        <p:txBody>
          <a:bodyPr/>
          <a:lstStyle/>
          <a:p>
            <a:r>
              <a:rPr lang="zh-CN" sz="2400" b="1" dirty="0" smtClean="0">
                <a:solidFill>
                  <a:srgbClr val="002060"/>
                </a:solidFill>
                <a:latin typeface="楷体" pitchFamily="49" charset="-122"/>
                <a:ea typeface="楷体" pitchFamily="49" charset="-122"/>
              </a:rPr>
              <a:t>中心教授多次应邀在学术会议和兄弟院校做课程改革与基地建设报告</a:t>
            </a:r>
            <a:r>
              <a:rPr lang="zh-CN" altLang="en-US" sz="2400" b="1" dirty="0" smtClean="0">
                <a:solidFill>
                  <a:srgbClr val="002060"/>
                </a:solidFill>
                <a:latin typeface="楷体" pitchFamily="49" charset="-122"/>
                <a:ea typeface="楷体" pitchFamily="49" charset="-122"/>
              </a:rPr>
              <a:t>，</a:t>
            </a:r>
            <a:r>
              <a:rPr lang="zh-CN" sz="2400" b="1" dirty="0" smtClean="0">
                <a:solidFill>
                  <a:srgbClr val="002060"/>
                </a:solidFill>
                <a:latin typeface="楷体" pitchFamily="49" charset="-122"/>
                <a:ea typeface="楷体" pitchFamily="49" charset="-122"/>
              </a:rPr>
              <a:t>在工程实践教学领域发挥引领作用。</a:t>
            </a:r>
            <a:endParaRPr lang="en-US" altLang="zh-CN" sz="2400" b="1" dirty="0" smtClean="0">
              <a:solidFill>
                <a:srgbClr val="002060"/>
              </a:solidFill>
              <a:latin typeface="楷体" pitchFamily="49" charset="-122"/>
              <a:ea typeface="楷体" pitchFamily="49" charset="-122"/>
            </a:endParaRPr>
          </a:p>
          <a:p>
            <a:r>
              <a:rPr lang="zh-CN" altLang="en-US" sz="2400" b="1" dirty="0" smtClean="0">
                <a:solidFill>
                  <a:srgbClr val="002060"/>
                </a:solidFill>
                <a:latin typeface="楷体" pitchFamily="49" charset="-122"/>
                <a:ea typeface="楷体" pitchFamily="49" charset="-122"/>
                <a:cs typeface="Times New Roman" pitchFamily="18" charset="0"/>
              </a:rPr>
              <a:t>主编出版的教材大量被兄弟院校采用，教改成果推广到多所兄弟院校。</a:t>
            </a:r>
            <a:endParaRPr lang="en-US" altLang="zh-CN" sz="2400" b="1" dirty="0" smtClean="0">
              <a:solidFill>
                <a:srgbClr val="002060"/>
              </a:solidFill>
              <a:latin typeface="楷体" pitchFamily="49" charset="-122"/>
              <a:ea typeface="楷体" pitchFamily="49" charset="-122"/>
              <a:cs typeface="Times New Roman" pitchFamily="18" charset="0"/>
            </a:endParaRPr>
          </a:p>
          <a:p>
            <a:pPr algn="just"/>
            <a:r>
              <a:rPr lang="zh-CN" altLang="en-US" sz="2400" b="1" dirty="0" smtClean="0">
                <a:solidFill>
                  <a:srgbClr val="002060"/>
                </a:solidFill>
                <a:latin typeface="楷体" pitchFamily="49" charset="-122"/>
                <a:ea typeface="楷体" pitchFamily="49" charset="-122"/>
              </a:rPr>
              <a:t>组织和承办学术会议和竞赛</a:t>
            </a:r>
            <a:endParaRPr lang="en-US" altLang="zh-CN" sz="2400" b="1" dirty="0" smtClean="0">
              <a:solidFill>
                <a:srgbClr val="002060"/>
              </a:solidFill>
              <a:latin typeface="楷体" pitchFamily="49" charset="-122"/>
              <a:ea typeface="楷体" pitchFamily="49" charset="-122"/>
            </a:endParaRPr>
          </a:p>
          <a:p>
            <a:pPr lvl="1"/>
            <a:r>
              <a:rPr lang="zh-CN" sz="2000" b="1" dirty="0" smtClean="0">
                <a:solidFill>
                  <a:srgbClr val="002060"/>
                </a:solidFill>
                <a:latin typeface="楷体" pitchFamily="49" charset="-122"/>
                <a:ea typeface="楷体" pitchFamily="49" charset="-122"/>
              </a:rPr>
              <a:t>举办首届国际创客教育基地建设研讨会，近</a:t>
            </a:r>
            <a:r>
              <a:rPr lang="en-US" altLang="zh-CN" sz="2000" b="1" dirty="0" smtClean="0">
                <a:solidFill>
                  <a:srgbClr val="002060"/>
                </a:solidFill>
                <a:latin typeface="楷体" pitchFamily="49" charset="-122"/>
                <a:ea typeface="楷体" pitchFamily="49" charset="-122"/>
              </a:rPr>
              <a:t>20</a:t>
            </a:r>
            <a:r>
              <a:rPr lang="zh-CN" sz="2000" b="1" dirty="0" smtClean="0">
                <a:solidFill>
                  <a:srgbClr val="002060"/>
                </a:solidFill>
                <a:latin typeface="楷体" pitchFamily="49" charset="-122"/>
                <a:ea typeface="楷体" pitchFamily="49" charset="-122"/>
              </a:rPr>
              <a:t>所高校的</a:t>
            </a:r>
            <a:r>
              <a:rPr lang="zh-CN" altLang="en-US" sz="2000" b="1" dirty="0" smtClean="0">
                <a:solidFill>
                  <a:srgbClr val="002060"/>
                </a:solidFill>
                <a:latin typeface="楷体" pitchFamily="49" charset="-122"/>
                <a:ea typeface="楷体" pitchFamily="49" charset="-122"/>
              </a:rPr>
              <a:t>国家级</a:t>
            </a:r>
            <a:r>
              <a:rPr lang="zh-CN" sz="2000" b="1" dirty="0" smtClean="0">
                <a:solidFill>
                  <a:srgbClr val="002060"/>
                </a:solidFill>
                <a:latin typeface="楷体" pitchFamily="49" charset="-122"/>
                <a:ea typeface="楷体" pitchFamily="49" charset="-122"/>
              </a:rPr>
              <a:t>工程训练</a:t>
            </a:r>
            <a:r>
              <a:rPr lang="zh-CN" altLang="en-US" sz="2000" b="1" dirty="0" smtClean="0">
                <a:solidFill>
                  <a:srgbClr val="002060"/>
                </a:solidFill>
                <a:latin typeface="楷体" pitchFamily="49" charset="-122"/>
                <a:ea typeface="楷体" pitchFamily="49" charset="-122"/>
              </a:rPr>
              <a:t>实验教学示范</a:t>
            </a:r>
            <a:r>
              <a:rPr lang="zh-CN" sz="2000" b="1" dirty="0" smtClean="0">
                <a:solidFill>
                  <a:srgbClr val="002060"/>
                </a:solidFill>
                <a:latin typeface="楷体" pitchFamily="49" charset="-122"/>
                <a:ea typeface="楷体" pitchFamily="49" charset="-122"/>
              </a:rPr>
              <a:t>中心主任及教育部工程训练教指委委员与会</a:t>
            </a:r>
            <a:r>
              <a:rPr lang="zh-CN" altLang="en-US" sz="2000" b="1" dirty="0" smtClean="0">
                <a:solidFill>
                  <a:srgbClr val="002060"/>
                </a:solidFill>
                <a:latin typeface="楷体" pitchFamily="49" charset="-122"/>
                <a:ea typeface="楷体" pitchFamily="49" charset="-122"/>
              </a:rPr>
              <a:t>。</a:t>
            </a:r>
            <a:endParaRPr lang="en-US" altLang="zh-CN" sz="2000" b="1" dirty="0" smtClean="0">
              <a:solidFill>
                <a:srgbClr val="002060"/>
              </a:solidFill>
              <a:latin typeface="楷体" pitchFamily="49" charset="-122"/>
              <a:ea typeface="楷体" pitchFamily="49" charset="-122"/>
            </a:endParaRPr>
          </a:p>
          <a:p>
            <a:pPr lvl="1"/>
            <a:r>
              <a:rPr lang="zh-CN" sz="2000" b="1" dirty="0" smtClean="0">
                <a:solidFill>
                  <a:srgbClr val="002060"/>
                </a:solidFill>
                <a:latin typeface="楷体" pitchFamily="49" charset="-122"/>
                <a:ea typeface="楷体" pitchFamily="49" charset="-122"/>
              </a:rPr>
              <a:t>承办了北京市第三届工程训练综合能力大赛</a:t>
            </a:r>
            <a:r>
              <a:rPr lang="zh-CN" altLang="en-US" sz="2000" b="1" dirty="0" smtClean="0">
                <a:solidFill>
                  <a:srgbClr val="002060"/>
                </a:solidFill>
                <a:latin typeface="楷体" pitchFamily="49" charset="-122"/>
                <a:ea typeface="楷体" pitchFamily="49" charset="-122"/>
              </a:rPr>
              <a:t>。</a:t>
            </a:r>
            <a:endParaRPr lang="en-US" altLang="zh-CN" sz="2000" b="1" dirty="0" smtClean="0">
              <a:solidFill>
                <a:srgbClr val="002060"/>
              </a:solidFill>
              <a:latin typeface="楷体" pitchFamily="49" charset="-122"/>
              <a:ea typeface="楷体" pitchFamily="49" charset="-122"/>
            </a:endParaRPr>
          </a:p>
          <a:p>
            <a:pPr lvl="1"/>
            <a:r>
              <a:rPr lang="zh-CN" sz="2000" b="1" dirty="0" smtClean="0">
                <a:solidFill>
                  <a:srgbClr val="002060"/>
                </a:solidFill>
                <a:latin typeface="楷体" pitchFamily="49" charset="-122"/>
                <a:ea typeface="楷体" pitchFamily="49" charset="-122"/>
              </a:rPr>
              <a:t>联合承办华北地区高校工程训练教学学术年会，</a:t>
            </a:r>
            <a:endParaRPr lang="en-US" altLang="zh-CN" sz="2000" b="1" dirty="0" smtClean="0">
              <a:solidFill>
                <a:srgbClr val="002060"/>
              </a:solidFill>
              <a:latin typeface="楷体" pitchFamily="49" charset="-122"/>
              <a:ea typeface="楷体" pitchFamily="49" charset="-122"/>
            </a:endParaRPr>
          </a:p>
          <a:p>
            <a:pPr lvl="1"/>
            <a:r>
              <a:rPr lang="zh-CN" sz="2000" b="1" dirty="0" smtClean="0">
                <a:solidFill>
                  <a:srgbClr val="002060"/>
                </a:solidFill>
                <a:latin typeface="楷体" pitchFamily="49" charset="-122"/>
                <a:ea typeface="楷体" pitchFamily="49" charset="-122"/>
              </a:rPr>
              <a:t>举办了</a:t>
            </a:r>
            <a:r>
              <a:rPr lang="en-US" altLang="zh-CN" sz="2000" b="1" dirty="0" smtClean="0">
                <a:solidFill>
                  <a:srgbClr val="002060"/>
                </a:solidFill>
                <a:latin typeface="楷体" pitchFamily="49" charset="-122"/>
                <a:ea typeface="楷体" pitchFamily="49" charset="-122"/>
              </a:rPr>
              <a:t>SMT</a:t>
            </a:r>
            <a:r>
              <a:rPr lang="zh-CN" sz="2000" b="1" dirty="0" smtClean="0">
                <a:solidFill>
                  <a:srgbClr val="002060"/>
                </a:solidFill>
                <a:latin typeface="楷体" pitchFamily="49" charset="-122"/>
                <a:ea typeface="楷体" pitchFamily="49" charset="-122"/>
              </a:rPr>
              <a:t>实验室十周年庆祝活动。</a:t>
            </a:r>
          </a:p>
          <a:p>
            <a:endParaRPr lang="zh-CN" altLang="en-US" sz="2400" b="1" dirty="0" smtClean="0">
              <a:solidFill>
                <a:srgbClr val="002060"/>
              </a:solidFill>
              <a:latin typeface="楷体" pitchFamily="49" charset="-122"/>
              <a:ea typeface="楷体" pitchFamily="49" charset="-122"/>
            </a:endParaRPr>
          </a:p>
          <a:p>
            <a:endParaRPr lang="zh-CN" altLang="en-US" sz="2400" b="1" dirty="0" smtClean="0">
              <a:solidFill>
                <a:srgbClr val="002060"/>
              </a:solidFill>
              <a:latin typeface="楷体" pitchFamily="49" charset="-122"/>
              <a:ea typeface="楷体" pitchFamily="49" charset="-122"/>
            </a:endParaRP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BCB4C198-7A1F-45CD-B68C-36637DFE2736}" type="slidenum">
              <a:rPr lang="en-US" altLang="zh-CN" smtClean="0"/>
              <a:pPr>
                <a:defRPr/>
              </a:pPr>
              <a:t>59</a:t>
            </a:fld>
            <a:endParaRPr lang="en-US" altLang="zh-CN"/>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928670"/>
            <a:ext cx="8229600" cy="939784"/>
          </a:xfrm>
        </p:spPr>
        <p:txBody>
          <a:bodyPr>
            <a:normAutofit/>
          </a:bodyPr>
          <a:lstStyle/>
          <a:p>
            <a:r>
              <a:rPr lang="zh-CN" altLang="en-US" sz="4000" b="1" dirty="0" smtClean="0">
                <a:solidFill>
                  <a:srgbClr val="7030A0"/>
                </a:solidFill>
                <a:latin typeface="华文新魏" pitchFamily="2" charset="-122"/>
                <a:ea typeface="华文新魏" pitchFamily="2" charset="-122"/>
              </a:rPr>
              <a:t>思考或者纠结几个问题</a:t>
            </a:r>
            <a:endParaRPr lang="zh-CN" altLang="en-US" sz="4000" b="1" dirty="0">
              <a:solidFill>
                <a:srgbClr val="7030A0"/>
              </a:solidFill>
              <a:latin typeface="华文新魏" pitchFamily="2" charset="-122"/>
              <a:ea typeface="华文新魏" pitchFamily="2" charset="-122"/>
            </a:endParaRPr>
          </a:p>
        </p:txBody>
      </p:sp>
      <p:sp>
        <p:nvSpPr>
          <p:cNvPr id="3" name="内容占位符 2"/>
          <p:cNvSpPr>
            <a:spLocks noGrp="1"/>
          </p:cNvSpPr>
          <p:nvPr>
            <p:ph idx="1"/>
          </p:nvPr>
        </p:nvSpPr>
        <p:spPr>
          <a:xfrm>
            <a:off x="742952" y="2028828"/>
            <a:ext cx="7901014" cy="3400436"/>
          </a:xfrm>
        </p:spPr>
        <p:txBody>
          <a:bodyPr>
            <a:normAutofit fontScale="92500" lnSpcReduction="10000"/>
          </a:bodyPr>
          <a:lstStyle/>
          <a:p>
            <a:r>
              <a:rPr lang="zh-CN" altLang="en-US" b="1" dirty="0" smtClean="0">
                <a:solidFill>
                  <a:srgbClr val="002060"/>
                </a:solidFill>
                <a:latin typeface="Times New Roman" pitchFamily="18" charset="0"/>
                <a:ea typeface="楷体" pitchFamily="49" charset="-122"/>
                <a:cs typeface="Times New Roman" pitchFamily="18" charset="0"/>
              </a:rPr>
              <a:t>还在做锤子吧！？</a:t>
            </a:r>
            <a:endParaRPr lang="en-US" altLang="zh-CN" b="1" dirty="0" smtClean="0">
              <a:solidFill>
                <a:srgbClr val="002060"/>
              </a:solidFill>
              <a:latin typeface="Times New Roman" pitchFamily="18" charset="0"/>
              <a:ea typeface="楷体" pitchFamily="49" charset="-122"/>
              <a:cs typeface="Times New Roman" pitchFamily="18" charset="0"/>
            </a:endParaRPr>
          </a:p>
          <a:p>
            <a:pPr lvl="1"/>
            <a:r>
              <a:rPr lang="en-US" altLang="zh-CN" b="1" dirty="0" smtClean="0">
                <a:solidFill>
                  <a:srgbClr val="FF0000"/>
                </a:solidFill>
                <a:latin typeface="Times New Roman" pitchFamily="18" charset="0"/>
                <a:ea typeface="楷体" pitchFamily="49" charset="-122"/>
                <a:cs typeface="Times New Roman" pitchFamily="18" charset="0"/>
              </a:rPr>
              <a:t>my hammer + PLM + internet</a:t>
            </a:r>
          </a:p>
          <a:p>
            <a:r>
              <a:rPr lang="zh-CN" altLang="en-US" b="1" dirty="0" smtClean="0">
                <a:solidFill>
                  <a:srgbClr val="002060"/>
                </a:solidFill>
                <a:latin typeface="Times New Roman" pitchFamily="18" charset="0"/>
                <a:ea typeface="楷体" pitchFamily="49" charset="-122"/>
                <a:cs typeface="Times New Roman" pitchFamily="18" charset="0"/>
              </a:rPr>
              <a:t>和学科人才培养目标的关系？</a:t>
            </a:r>
            <a:endParaRPr lang="en-US" altLang="zh-CN" b="1" dirty="0" smtClean="0">
              <a:solidFill>
                <a:srgbClr val="002060"/>
              </a:solidFill>
              <a:latin typeface="Times New Roman" pitchFamily="18" charset="0"/>
              <a:ea typeface="楷体" pitchFamily="49" charset="-122"/>
              <a:cs typeface="Times New Roman" pitchFamily="18" charset="0"/>
            </a:endParaRPr>
          </a:p>
          <a:p>
            <a:pPr lvl="1"/>
            <a:r>
              <a:rPr lang="zh-CN" altLang="en-US" b="1" dirty="0" smtClean="0">
                <a:solidFill>
                  <a:srgbClr val="FF0000"/>
                </a:solidFill>
                <a:latin typeface="Times New Roman" pitchFamily="18" charset="0"/>
                <a:ea typeface="楷体" pitchFamily="49" charset="-122"/>
                <a:cs typeface="Times New Roman" pitchFamily="18" charset="0"/>
              </a:rPr>
              <a:t>工科专业：</a:t>
            </a:r>
            <a:r>
              <a:rPr lang="en-US" altLang="zh-CN" b="1" dirty="0" smtClean="0">
                <a:solidFill>
                  <a:srgbClr val="FF0000"/>
                </a:solidFill>
                <a:latin typeface="Times New Roman" pitchFamily="18" charset="0"/>
                <a:ea typeface="楷体" pitchFamily="49" charset="-122"/>
                <a:cs typeface="Times New Roman" pitchFamily="18" charset="0"/>
              </a:rPr>
              <a:t>a 2 k of ABET</a:t>
            </a:r>
            <a:endParaRPr lang="en-US" altLang="zh-CN" b="1" i="1" dirty="0" smtClean="0">
              <a:solidFill>
                <a:srgbClr val="FF0000"/>
              </a:solidFill>
              <a:latin typeface="Times New Roman" pitchFamily="18" charset="0"/>
              <a:ea typeface="楷体" pitchFamily="49" charset="-122"/>
              <a:cs typeface="Times New Roman" pitchFamily="18" charset="0"/>
            </a:endParaRPr>
          </a:p>
          <a:p>
            <a:pPr lvl="1"/>
            <a:r>
              <a:rPr lang="zh-CN" altLang="en-US" b="1" dirty="0" smtClean="0">
                <a:solidFill>
                  <a:srgbClr val="FF0000"/>
                </a:solidFill>
                <a:latin typeface="Times New Roman" pitchFamily="18" charset="0"/>
                <a:ea typeface="楷体" pitchFamily="49" charset="-122"/>
                <a:cs typeface="Times New Roman" pitchFamily="18" charset="0"/>
              </a:rPr>
              <a:t>其他专业：</a:t>
            </a:r>
            <a:r>
              <a:rPr lang="en-US" altLang="zh-CN" b="1" dirty="0" smtClean="0">
                <a:solidFill>
                  <a:srgbClr val="FF0000"/>
                </a:solidFill>
                <a:latin typeface="Times New Roman" pitchFamily="18" charset="0"/>
                <a:ea typeface="楷体" pitchFamily="49" charset="-122"/>
                <a:cs typeface="Times New Roman" pitchFamily="18" charset="0"/>
              </a:rPr>
              <a:t>engineering general education</a:t>
            </a:r>
          </a:p>
          <a:p>
            <a:r>
              <a:rPr lang="zh-CN" altLang="en-US" b="1" dirty="0" smtClean="0">
                <a:solidFill>
                  <a:srgbClr val="002060"/>
                </a:solidFill>
                <a:latin typeface="Times New Roman" pitchFamily="18" charset="0"/>
                <a:ea typeface="楷体" pitchFamily="49" charset="-122"/>
                <a:cs typeface="Times New Roman" pitchFamily="18" charset="0"/>
              </a:rPr>
              <a:t>产出是什么？</a:t>
            </a:r>
            <a:endParaRPr lang="en-US" altLang="zh-CN" b="1" dirty="0" smtClean="0">
              <a:solidFill>
                <a:srgbClr val="002060"/>
              </a:solidFill>
              <a:latin typeface="Times New Roman" pitchFamily="18" charset="0"/>
              <a:ea typeface="楷体" pitchFamily="49" charset="-122"/>
              <a:cs typeface="Times New Roman" pitchFamily="18" charset="0"/>
            </a:endParaRPr>
          </a:p>
          <a:p>
            <a:pPr lvl="1"/>
            <a:r>
              <a:rPr lang="en-US" altLang="zh-CN" b="1" dirty="0" smtClean="0">
                <a:solidFill>
                  <a:srgbClr val="FF0000"/>
                </a:solidFill>
                <a:latin typeface="Times New Roman" pitchFamily="18" charset="0"/>
                <a:ea typeface="楷体" pitchFamily="49" charset="-122"/>
                <a:cs typeface="Times New Roman" pitchFamily="18" charset="0"/>
              </a:rPr>
              <a:t>Makers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a:xfrm>
            <a:off x="539750" y="390525"/>
            <a:ext cx="6337300" cy="538163"/>
          </a:xfrm>
        </p:spPr>
        <p:txBody>
          <a:bodyPr/>
          <a:lstStyle/>
          <a:p>
            <a:r>
              <a:rPr lang="zh-CN" altLang="en-US" sz="3600" b="1" smtClean="0">
                <a:solidFill>
                  <a:srgbClr val="7030A0"/>
                </a:solidFill>
                <a:latin typeface="隶书" pitchFamily="49" charset="-122"/>
                <a:ea typeface="隶书" pitchFamily="49" charset="-122"/>
              </a:rPr>
              <a:t>交流访问</a:t>
            </a:r>
            <a:endParaRPr lang="zh-CN" altLang="en-US" sz="3600" b="1" smtClean="0">
              <a:solidFill>
                <a:srgbClr val="7030A0"/>
              </a:solidFill>
            </a:endParaRPr>
          </a:p>
        </p:txBody>
      </p:sp>
      <p:sp>
        <p:nvSpPr>
          <p:cNvPr id="59395" name="内容占位符 2"/>
          <p:cNvSpPr>
            <a:spLocks noGrp="1"/>
          </p:cNvSpPr>
          <p:nvPr>
            <p:ph idx="1"/>
          </p:nvPr>
        </p:nvSpPr>
        <p:spPr>
          <a:xfrm>
            <a:off x="566738" y="1285875"/>
            <a:ext cx="8220075" cy="4951413"/>
          </a:xfrm>
        </p:spPr>
        <p:txBody>
          <a:bodyPr/>
          <a:lstStyle/>
          <a:p>
            <a:r>
              <a:rPr lang="zh-CN" altLang="en-US" sz="2800" b="1" dirty="0" smtClean="0">
                <a:solidFill>
                  <a:srgbClr val="002060"/>
                </a:solidFill>
                <a:latin typeface="Times New Roman" pitchFamily="18" charset="0"/>
                <a:ea typeface="楷体" pitchFamily="49" charset="-122"/>
                <a:cs typeface="Times New Roman" pitchFamily="18" charset="0"/>
              </a:rPr>
              <a:t>李双寿考察日本高校工程教育和创新教育体系</a:t>
            </a:r>
            <a:endParaRPr lang="en-US" altLang="zh-CN" sz="2800" b="1" dirty="0" smtClean="0">
              <a:solidFill>
                <a:srgbClr val="002060"/>
              </a:solidFill>
              <a:latin typeface="Times New Roman" pitchFamily="18" charset="0"/>
              <a:ea typeface="楷体" pitchFamily="49" charset="-122"/>
              <a:cs typeface="Times New Roman" pitchFamily="18" charset="0"/>
            </a:endParaRPr>
          </a:p>
          <a:p>
            <a:r>
              <a:rPr lang="zh-CN" altLang="en-US" sz="2800" b="1" dirty="0" smtClean="0">
                <a:solidFill>
                  <a:srgbClr val="002060"/>
                </a:solidFill>
                <a:latin typeface="Times New Roman" pitchFamily="18" charset="0"/>
                <a:ea typeface="楷体" pitchFamily="49" charset="-122"/>
                <a:cs typeface="Times New Roman" pitchFamily="18" charset="0"/>
              </a:rPr>
              <a:t>李双寿和杨建新考察美国创新教育体系</a:t>
            </a:r>
            <a:endParaRPr lang="en-US" altLang="zh-CN" sz="2800" b="1" dirty="0" smtClean="0">
              <a:solidFill>
                <a:srgbClr val="002060"/>
              </a:solidFill>
              <a:latin typeface="Times New Roman" pitchFamily="18" charset="0"/>
              <a:ea typeface="楷体" pitchFamily="49" charset="-122"/>
              <a:cs typeface="Times New Roman" pitchFamily="18" charset="0"/>
            </a:endParaRPr>
          </a:p>
          <a:p>
            <a:r>
              <a:rPr lang="zh-CN" altLang="en-US" sz="2800" b="1" dirty="0" smtClean="0">
                <a:solidFill>
                  <a:srgbClr val="002060"/>
                </a:solidFill>
                <a:latin typeface="Times New Roman" pitchFamily="18" charset="0"/>
                <a:ea typeface="楷体" pitchFamily="49" charset="-122"/>
                <a:cs typeface="Times New Roman" pitchFamily="18" charset="0"/>
              </a:rPr>
              <a:t>洪亮、梁志芳、初晓研修澳大利亚职业教育体系</a:t>
            </a:r>
            <a:endParaRPr lang="en-US" altLang="zh-CN" sz="2800" b="1" dirty="0" smtClean="0">
              <a:solidFill>
                <a:srgbClr val="002060"/>
              </a:solidFill>
              <a:latin typeface="Times New Roman" pitchFamily="18" charset="0"/>
              <a:ea typeface="楷体" pitchFamily="49" charset="-122"/>
              <a:cs typeface="Times New Roman" pitchFamily="18" charset="0"/>
            </a:endParaRPr>
          </a:p>
          <a:p>
            <a:r>
              <a:rPr lang="zh-CN" altLang="en-US" sz="2800" b="1" dirty="0" smtClean="0">
                <a:solidFill>
                  <a:srgbClr val="002060"/>
                </a:solidFill>
                <a:latin typeface="Times New Roman" pitchFamily="18" charset="0"/>
                <a:ea typeface="楷体" pitchFamily="49" charset="-122"/>
                <a:cs typeface="Times New Roman" pitchFamily="18" charset="0"/>
              </a:rPr>
              <a:t>美国普渡大学工程技术学院院长，美国科学院院士克劳利，法国工程教育联盟理事长一行，俄罗斯鲍曼工学院教授来访</a:t>
            </a:r>
            <a:endParaRPr lang="en-US" altLang="zh-CN" sz="2800" b="1" dirty="0" smtClean="0">
              <a:solidFill>
                <a:srgbClr val="002060"/>
              </a:solidFill>
              <a:latin typeface="Times New Roman" pitchFamily="18" charset="0"/>
              <a:ea typeface="楷体" pitchFamily="49" charset="-122"/>
              <a:cs typeface="Times New Roman" pitchFamily="18" charset="0"/>
            </a:endParaRPr>
          </a:p>
          <a:p>
            <a:r>
              <a:rPr lang="zh-CN" altLang="en-US" sz="2800" b="1" dirty="0" smtClean="0">
                <a:solidFill>
                  <a:srgbClr val="002060"/>
                </a:solidFill>
                <a:latin typeface="Times New Roman" pitchFamily="18" charset="0"/>
                <a:ea typeface="楷体" pitchFamily="49" charset="-122"/>
                <a:cs typeface="Times New Roman" pitchFamily="18" charset="0"/>
              </a:rPr>
              <a:t>接纳数十所兄弟院校同行参观学习；</a:t>
            </a:r>
            <a:endParaRPr lang="en-US" altLang="zh-CN" sz="2800" b="1" dirty="0" smtClean="0">
              <a:solidFill>
                <a:srgbClr val="002060"/>
              </a:solidFill>
              <a:latin typeface="Times New Roman" pitchFamily="18" charset="0"/>
              <a:ea typeface="楷体" pitchFamily="49" charset="-122"/>
              <a:cs typeface="Times New Roman" pitchFamily="18" charset="0"/>
            </a:endParaRPr>
          </a:p>
          <a:p>
            <a:r>
              <a:rPr lang="zh-CN" altLang="en-US" sz="2800" b="1" dirty="0" smtClean="0">
                <a:solidFill>
                  <a:srgbClr val="002060"/>
                </a:solidFill>
                <a:latin typeface="Times New Roman" pitchFamily="18" charset="0"/>
                <a:ea typeface="楷体" pitchFamily="49" charset="-122"/>
                <a:cs typeface="Times New Roman" pitchFamily="18" charset="0"/>
              </a:rPr>
              <a:t>接待</a:t>
            </a:r>
            <a:r>
              <a:rPr lang="en-US" altLang="zh-CN" sz="2800" b="1" dirty="0" smtClean="0">
                <a:solidFill>
                  <a:srgbClr val="002060"/>
                </a:solidFill>
                <a:latin typeface="Times New Roman" pitchFamily="18" charset="0"/>
                <a:ea typeface="楷体" pitchFamily="49" charset="-122"/>
                <a:cs typeface="Times New Roman" pitchFamily="18" charset="0"/>
              </a:rPr>
              <a:t>1</a:t>
            </a:r>
            <a:r>
              <a:rPr lang="zh-CN" altLang="en-US" sz="2800" b="1" dirty="0" smtClean="0">
                <a:solidFill>
                  <a:srgbClr val="002060"/>
                </a:solidFill>
                <a:latin typeface="Times New Roman" pitchFamily="18" charset="0"/>
                <a:ea typeface="楷体" pitchFamily="49" charset="-122"/>
                <a:cs typeface="Times New Roman" pitchFamily="18" charset="0"/>
              </a:rPr>
              <a:t>批德国学生焊接实习。 </a:t>
            </a:r>
          </a:p>
          <a:p>
            <a:r>
              <a:rPr lang="zh-CN" altLang="en-US" sz="2800" b="1" dirty="0" smtClean="0">
                <a:solidFill>
                  <a:srgbClr val="002060"/>
                </a:solidFill>
                <a:latin typeface="Times New Roman" pitchFamily="18" charset="0"/>
                <a:ea typeface="楷体" pitchFamily="49" charset="-122"/>
                <a:cs typeface="Times New Roman" pitchFamily="18" charset="0"/>
              </a:rPr>
              <a:t>中心教职工</a:t>
            </a:r>
            <a:r>
              <a:rPr lang="en-US" altLang="zh-CN" sz="2800" b="1" dirty="0" smtClean="0">
                <a:solidFill>
                  <a:srgbClr val="002060"/>
                </a:solidFill>
                <a:latin typeface="Times New Roman" pitchFamily="18" charset="0"/>
                <a:ea typeface="楷体" pitchFamily="49" charset="-122"/>
                <a:cs typeface="Times New Roman" pitchFamily="18" charset="0"/>
              </a:rPr>
              <a:t>100</a:t>
            </a:r>
            <a:r>
              <a:rPr lang="zh-CN" altLang="en-US" sz="2800" b="1" dirty="0" smtClean="0">
                <a:solidFill>
                  <a:srgbClr val="002060"/>
                </a:solidFill>
                <a:latin typeface="Times New Roman" pitchFamily="18" charset="0"/>
                <a:ea typeface="楷体" pitchFamily="49" charset="-122"/>
                <a:cs typeface="Times New Roman" pitchFamily="18" charset="0"/>
              </a:rPr>
              <a:t>余人次访问兄弟院校工训中心和先进制造企业。</a:t>
            </a:r>
          </a:p>
        </p:txBody>
      </p:sp>
      <p:sp>
        <p:nvSpPr>
          <p:cNvPr id="5" name="灯片编号占位符 4"/>
          <p:cNvSpPr>
            <a:spLocks noGrp="1"/>
          </p:cNvSpPr>
          <p:nvPr>
            <p:ph type="sldNum" sz="quarter" idx="4294967295"/>
          </p:nvPr>
        </p:nvSpPr>
        <p:spPr>
          <a:xfrm>
            <a:off x="6553200" y="6453188"/>
            <a:ext cx="1981200" cy="268287"/>
          </a:xfrm>
          <a:prstGeom prst="rect">
            <a:avLst/>
          </a:prstGeom>
        </p:spPr>
        <p:txBody>
          <a:bodyPr/>
          <a:lstStyle/>
          <a:p>
            <a:pPr>
              <a:defRPr/>
            </a:pPr>
            <a:fld id="{C4ABED3B-45CD-4539-A6AA-CD4A60452925}" type="slidenum">
              <a:rPr lang="en-US" altLang="zh-CN" smtClean="0"/>
              <a:pPr>
                <a:defRPr/>
              </a:pPr>
              <a:t>60</a:t>
            </a:fld>
            <a:endParaRPr lang="en-US" altLang="zh-CN"/>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642938" y="2714625"/>
            <a:ext cx="8229600" cy="1143000"/>
          </a:xfrm>
        </p:spPr>
        <p:txBody>
          <a:bodyPr/>
          <a:lstStyle/>
          <a:p>
            <a:r>
              <a:rPr lang="zh-CN" altLang="en-US" b="1" dirty="0" smtClean="0">
                <a:solidFill>
                  <a:srgbClr val="002060"/>
                </a:solidFill>
              </a:rPr>
              <a:t>六、近三年成果一览</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428625" y="142875"/>
            <a:ext cx="8229600" cy="1143000"/>
          </a:xfrm>
        </p:spPr>
        <p:txBody>
          <a:bodyPr/>
          <a:lstStyle/>
          <a:p>
            <a:r>
              <a:rPr lang="zh-CN" altLang="en-US" b="1" dirty="0" smtClean="0">
                <a:solidFill>
                  <a:srgbClr val="7030A0"/>
                </a:solidFill>
              </a:rPr>
              <a:t>获奖一览</a:t>
            </a:r>
            <a:endParaRPr lang="zh-CN" altLang="en-US" dirty="0" smtClean="0">
              <a:solidFill>
                <a:srgbClr val="7030A0"/>
              </a:solidFill>
            </a:endParaRPr>
          </a:p>
        </p:txBody>
      </p:sp>
      <p:sp>
        <p:nvSpPr>
          <p:cNvPr id="18435" name="内容占位符 2"/>
          <p:cNvSpPr>
            <a:spLocks noGrp="1"/>
          </p:cNvSpPr>
          <p:nvPr>
            <p:ph idx="1"/>
          </p:nvPr>
        </p:nvSpPr>
        <p:spPr>
          <a:xfrm>
            <a:off x="-32" y="928694"/>
            <a:ext cx="9072596" cy="5500702"/>
          </a:xfrm>
        </p:spPr>
        <p:txBody>
          <a:bodyPr/>
          <a:lstStyle/>
          <a:p>
            <a:r>
              <a:rPr lang="zh-CN" altLang="zh-CN" sz="2400" b="1" dirty="0" smtClean="0">
                <a:solidFill>
                  <a:srgbClr val="002060"/>
                </a:solidFill>
                <a:latin typeface="楷体" pitchFamily="49" charset="-122"/>
                <a:ea typeface="楷体" pitchFamily="49" charset="-122"/>
              </a:rPr>
              <a:t>精品</a:t>
            </a:r>
            <a:r>
              <a:rPr lang="zh-CN" altLang="en-US" sz="2400" b="1" dirty="0" smtClean="0">
                <a:solidFill>
                  <a:srgbClr val="002060"/>
                </a:solidFill>
                <a:latin typeface="楷体" pitchFamily="49" charset="-122"/>
                <a:ea typeface="楷体" pitchFamily="49" charset="-122"/>
              </a:rPr>
              <a:t>资源共享</a:t>
            </a:r>
            <a:r>
              <a:rPr lang="zh-CN" altLang="zh-CN" sz="2400" b="1" dirty="0" smtClean="0">
                <a:solidFill>
                  <a:srgbClr val="002060"/>
                </a:solidFill>
                <a:latin typeface="楷体" pitchFamily="49" charset="-122"/>
                <a:ea typeface="楷体" pitchFamily="49" charset="-122"/>
              </a:rPr>
              <a:t>课</a:t>
            </a:r>
          </a:p>
          <a:p>
            <a:pPr lvl="1"/>
            <a:r>
              <a:rPr lang="en-US" altLang="zh-CN" sz="2000" b="1" dirty="0" smtClean="0">
                <a:solidFill>
                  <a:srgbClr val="002060"/>
                </a:solidFill>
                <a:latin typeface="楷体" pitchFamily="49" charset="-122"/>
                <a:ea typeface="楷体" pitchFamily="49" charset="-122"/>
              </a:rPr>
              <a:t>2014</a:t>
            </a:r>
            <a:r>
              <a:rPr lang="zh-CN" altLang="en-US" sz="2000" b="1" dirty="0" smtClean="0">
                <a:solidFill>
                  <a:srgbClr val="002060"/>
                </a:solidFill>
                <a:latin typeface="楷体" pitchFamily="49" charset="-122"/>
                <a:ea typeface="楷体" pitchFamily="49" charset="-122"/>
              </a:rPr>
              <a:t>年</a:t>
            </a:r>
            <a:r>
              <a:rPr lang="en-US" altLang="zh-CN" sz="2000" b="1" dirty="0" smtClean="0">
                <a:solidFill>
                  <a:srgbClr val="002060"/>
                </a:solidFill>
                <a:latin typeface="楷体" pitchFamily="49" charset="-122"/>
                <a:ea typeface="楷体" pitchFamily="49" charset="-122"/>
              </a:rPr>
              <a:t>, </a:t>
            </a:r>
            <a:r>
              <a:rPr lang="zh-CN" altLang="en-US" sz="2000" b="1" dirty="0" smtClean="0">
                <a:solidFill>
                  <a:srgbClr val="002060"/>
                </a:solidFill>
                <a:latin typeface="楷体" pitchFamily="49" charset="-122"/>
                <a:ea typeface="楷体" pitchFamily="49" charset="-122"/>
              </a:rPr>
              <a:t>“机械制造实习” 、“实验室科研探究”列选国家级精品资源共享课立项项目</a:t>
            </a:r>
            <a:endParaRPr lang="en-US" altLang="zh-CN" sz="2000" b="1" dirty="0" smtClean="0">
              <a:solidFill>
                <a:srgbClr val="002060"/>
              </a:solidFill>
              <a:latin typeface="楷体" pitchFamily="49" charset="-122"/>
              <a:ea typeface="楷体" pitchFamily="49" charset="-122"/>
            </a:endParaRPr>
          </a:p>
          <a:p>
            <a:r>
              <a:rPr lang="zh-CN" altLang="zh-CN" sz="2400" b="1" dirty="0" smtClean="0">
                <a:solidFill>
                  <a:srgbClr val="002060"/>
                </a:solidFill>
                <a:latin typeface="楷体" pitchFamily="49" charset="-122"/>
                <a:ea typeface="楷体" pitchFamily="49" charset="-122"/>
                <a:cs typeface="Times New Roman" pitchFamily="18" charset="0"/>
              </a:rPr>
              <a:t>教学成果奖</a:t>
            </a:r>
          </a:p>
          <a:p>
            <a:pPr lvl="1"/>
            <a:r>
              <a:rPr lang="en-US" altLang="zh-CN" sz="1800" b="1" dirty="0" smtClean="0">
                <a:solidFill>
                  <a:srgbClr val="002060"/>
                </a:solidFill>
                <a:latin typeface="楷体" pitchFamily="49" charset="-122"/>
                <a:ea typeface="楷体" pitchFamily="49" charset="-122"/>
                <a:cs typeface="Times New Roman" pitchFamily="18" charset="0"/>
              </a:rPr>
              <a:t>2014</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9</a:t>
            </a:r>
            <a:r>
              <a:rPr lang="zh-CN" altLang="en-US" sz="1800" b="1" dirty="0" smtClean="0">
                <a:solidFill>
                  <a:srgbClr val="002060"/>
                </a:solidFill>
                <a:latin typeface="楷体" pitchFamily="49" charset="-122"/>
                <a:ea typeface="楷体" pitchFamily="49" charset="-122"/>
                <a:cs typeface="Times New Roman" pitchFamily="18" charset="0"/>
              </a:rPr>
              <a:t>月，卢达溶、李双寿、汤彬、段远源、闻星火获国家级教学成果二等奖，获奖项目为“实验室科研探究课：转化科研优势，创新跨学科通识教学模式”</a:t>
            </a:r>
          </a:p>
          <a:p>
            <a:pPr lvl="1"/>
            <a:r>
              <a:rPr lang="en-US" altLang="zh-CN" sz="1800" b="1" dirty="0" smtClean="0">
                <a:solidFill>
                  <a:srgbClr val="002060"/>
                </a:solidFill>
                <a:latin typeface="楷体" pitchFamily="49" charset="-122"/>
                <a:ea typeface="楷体" pitchFamily="49" charset="-122"/>
                <a:cs typeface="Times New Roman" pitchFamily="18" charset="0"/>
              </a:rPr>
              <a:t>2013</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9</a:t>
            </a:r>
            <a:r>
              <a:rPr lang="zh-CN" altLang="en-US" sz="1800" b="1" dirty="0" smtClean="0">
                <a:solidFill>
                  <a:srgbClr val="002060"/>
                </a:solidFill>
                <a:latin typeface="楷体" pitchFamily="49" charset="-122"/>
                <a:ea typeface="楷体" pitchFamily="49" charset="-122"/>
                <a:cs typeface="Times New Roman" pitchFamily="18" charset="0"/>
              </a:rPr>
              <a:t>月，卢达溶、李双寿、汤彬、段远源、闻星火获北京市教学成果一等奖，获奖项目为“实验室科研探究课：转化科研优势，创新跨学科通识教学模式”</a:t>
            </a:r>
          </a:p>
          <a:p>
            <a:pPr lvl="1"/>
            <a:r>
              <a:rPr lang="en-US" altLang="zh-CN" sz="1800" b="1" dirty="0" smtClean="0">
                <a:solidFill>
                  <a:srgbClr val="002060"/>
                </a:solidFill>
                <a:latin typeface="楷体" pitchFamily="49" charset="-122"/>
                <a:ea typeface="楷体" pitchFamily="49" charset="-122"/>
                <a:cs typeface="Times New Roman" pitchFamily="18" charset="0"/>
              </a:rPr>
              <a:t>2014</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7</a:t>
            </a:r>
            <a:r>
              <a:rPr lang="zh-CN" altLang="en-US" sz="1800" b="1" dirty="0" smtClean="0">
                <a:solidFill>
                  <a:srgbClr val="002060"/>
                </a:solidFill>
                <a:latin typeface="楷体" pitchFamily="49" charset="-122"/>
                <a:ea typeface="楷体" pitchFamily="49" charset="-122"/>
                <a:cs typeface="Times New Roman" pitchFamily="18" charset="0"/>
              </a:rPr>
              <a:t>月，李双寿、梁志芳、汤彬、杨建新、初晓获清华大学教学成果二等奖，获奖项目为“面向文理科生工程素质培养的探索与实践”</a:t>
            </a:r>
          </a:p>
          <a:p>
            <a:pPr lvl="1"/>
            <a:r>
              <a:rPr lang="en-US" altLang="zh-CN" sz="1800" b="1" dirty="0" smtClean="0">
                <a:solidFill>
                  <a:srgbClr val="002060"/>
                </a:solidFill>
                <a:latin typeface="楷体" pitchFamily="49" charset="-122"/>
                <a:ea typeface="楷体" pitchFamily="49" charset="-122"/>
                <a:cs typeface="Times New Roman" pitchFamily="18" charset="0"/>
              </a:rPr>
              <a:t>2014</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7</a:t>
            </a:r>
            <a:r>
              <a:rPr lang="zh-CN" altLang="en-US" sz="1800" b="1" dirty="0" smtClean="0">
                <a:solidFill>
                  <a:srgbClr val="002060"/>
                </a:solidFill>
                <a:latin typeface="楷体" pitchFamily="49" charset="-122"/>
                <a:ea typeface="楷体" pitchFamily="49" charset="-122"/>
                <a:cs typeface="Times New Roman" pitchFamily="18" charset="0"/>
              </a:rPr>
              <a:t>月，洪亮、梁志芳、初晓、杨兴华、董宝光获清华大学教学成果二等奖，获奖项目为“项目式教学在国家级中职骨干教师培训中的应用”</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7</a:t>
            </a:r>
            <a:r>
              <a:rPr lang="zh-CN" altLang="en-US" sz="1800" b="1" dirty="0" smtClean="0">
                <a:solidFill>
                  <a:srgbClr val="002060"/>
                </a:solidFill>
                <a:latin typeface="楷体" pitchFamily="49" charset="-122"/>
                <a:ea typeface="楷体" pitchFamily="49" charset="-122"/>
                <a:cs typeface="Times New Roman" pitchFamily="18" charset="0"/>
              </a:rPr>
              <a:t>月，卢达溶、汤彬、李双寿、段远源、闻星火获清华大学教学成果二等奖，获奖项目为“凝练工程文化，深化通识教育基础，探索跨学科创新课程平台的建设”</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7</a:t>
            </a:r>
            <a:r>
              <a:rPr lang="zh-CN" altLang="en-US" sz="1800" b="1" dirty="0" smtClean="0">
                <a:solidFill>
                  <a:srgbClr val="002060"/>
                </a:solidFill>
                <a:latin typeface="楷体" pitchFamily="49" charset="-122"/>
                <a:ea typeface="楷体" pitchFamily="49" charset="-122"/>
                <a:cs typeface="Times New Roman" pitchFamily="18" charset="0"/>
              </a:rPr>
              <a:t>月，索双富、季林红、李双寿、杨建中、刘向锋获清华大学教学成果奖二等奖，获奖项目为“以学生为主导的机械创新设计竞赛实践”</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1"/>
          </p:nvPr>
        </p:nvSpPr>
        <p:spPr>
          <a:xfrm>
            <a:off x="71406" y="760416"/>
            <a:ext cx="8893175" cy="6026170"/>
          </a:xfrm>
        </p:spPr>
        <p:txBody>
          <a:bodyPr/>
          <a:lstStyle/>
          <a:p>
            <a:r>
              <a:rPr lang="zh-CN" altLang="zh-CN" sz="2800" b="1" dirty="0" smtClean="0">
                <a:solidFill>
                  <a:srgbClr val="002060"/>
                </a:solidFill>
                <a:latin typeface="楷体" pitchFamily="49" charset="-122"/>
                <a:ea typeface="楷体" pitchFamily="49" charset="-122"/>
                <a:cs typeface="Times New Roman" pitchFamily="18" charset="0"/>
              </a:rPr>
              <a:t>实验技术获奖</a:t>
            </a:r>
          </a:p>
          <a:p>
            <a:pPr lvl="1"/>
            <a:r>
              <a:rPr lang="en-US" altLang="zh-CN" sz="1800" b="1" dirty="0" smtClean="0">
                <a:solidFill>
                  <a:srgbClr val="002060"/>
                </a:solidFill>
                <a:latin typeface="楷体" pitchFamily="49" charset="-122"/>
                <a:ea typeface="楷体" pitchFamily="49" charset="-122"/>
                <a:cs typeface="Times New Roman" pitchFamily="18" charset="0"/>
              </a:rPr>
              <a:t>2014</a:t>
            </a:r>
            <a:r>
              <a:rPr lang="zh-CN" altLang="en-US" sz="1800" b="1" dirty="0" smtClean="0">
                <a:solidFill>
                  <a:srgbClr val="002060"/>
                </a:solidFill>
                <a:latin typeface="楷体" pitchFamily="49" charset="-122"/>
                <a:ea typeface="楷体" pitchFamily="49" charset="-122"/>
                <a:cs typeface="Times New Roman" pitchFamily="18" charset="0"/>
              </a:rPr>
              <a:t>年，梁志芳、初晓、杨兴华等获评第三届高等学校自制实验教学仪器设备一等奖，获奖项目为“防爆排雷机器人”；</a:t>
            </a:r>
          </a:p>
          <a:p>
            <a:pPr lvl="1"/>
            <a:r>
              <a:rPr lang="en-US" altLang="zh-CN" sz="1800" b="1" dirty="0" smtClean="0">
                <a:solidFill>
                  <a:srgbClr val="002060"/>
                </a:solidFill>
                <a:latin typeface="楷体" pitchFamily="49" charset="-122"/>
                <a:ea typeface="楷体" pitchFamily="49" charset="-122"/>
                <a:cs typeface="Times New Roman" pitchFamily="18" charset="0"/>
              </a:rPr>
              <a:t>2013</a:t>
            </a:r>
            <a:r>
              <a:rPr lang="zh-CN" altLang="en-US" sz="1800" b="1" dirty="0" smtClean="0">
                <a:solidFill>
                  <a:srgbClr val="002060"/>
                </a:solidFill>
                <a:latin typeface="楷体" pitchFamily="49" charset="-122"/>
                <a:ea typeface="楷体" pitchFamily="49" charset="-122"/>
                <a:cs typeface="Times New Roman" pitchFamily="18" charset="0"/>
              </a:rPr>
              <a:t>年，获清华大学实验技术集体奖一等奖，获奖项目为“首都科技条件服务平台” </a:t>
            </a:r>
          </a:p>
          <a:p>
            <a:pPr lvl="1"/>
            <a:r>
              <a:rPr lang="en-US" altLang="zh-CN" sz="1800" b="1" dirty="0" smtClean="0">
                <a:solidFill>
                  <a:srgbClr val="002060"/>
                </a:solidFill>
                <a:latin typeface="楷体" pitchFamily="49" charset="-122"/>
                <a:ea typeface="楷体" pitchFamily="49" charset="-122"/>
                <a:cs typeface="Times New Roman" pitchFamily="18" charset="0"/>
              </a:rPr>
              <a:t>2013</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12</a:t>
            </a:r>
            <a:r>
              <a:rPr lang="zh-CN" altLang="en-US" sz="1800" b="1" dirty="0" smtClean="0">
                <a:solidFill>
                  <a:srgbClr val="002060"/>
                </a:solidFill>
                <a:latin typeface="楷体" pitchFamily="49" charset="-122"/>
                <a:ea typeface="楷体" pitchFamily="49" charset="-122"/>
                <a:cs typeface="Times New Roman" pitchFamily="18" charset="0"/>
              </a:rPr>
              <a:t>月， 王豫明等获清华大学大型仪器设备使用效益奖三等奖， 获奖项目为“</a:t>
            </a:r>
            <a:r>
              <a:rPr lang="en-US" altLang="zh-CN" sz="1800" b="1" dirty="0" smtClean="0">
                <a:solidFill>
                  <a:srgbClr val="002060"/>
                </a:solidFill>
                <a:latin typeface="楷体" pitchFamily="49" charset="-122"/>
                <a:ea typeface="楷体" pitchFamily="49" charset="-122"/>
                <a:cs typeface="Times New Roman" pitchFamily="18" charset="0"/>
              </a:rPr>
              <a:t>SMT</a:t>
            </a:r>
            <a:r>
              <a:rPr lang="zh-CN" altLang="en-US" sz="1800" b="1" dirty="0" smtClean="0">
                <a:solidFill>
                  <a:srgbClr val="002060"/>
                </a:solidFill>
                <a:latin typeface="楷体" pitchFamily="49" charset="-122"/>
                <a:ea typeface="楷体" pitchFamily="49" charset="-122"/>
                <a:cs typeface="Times New Roman" pitchFamily="18" charset="0"/>
              </a:rPr>
              <a:t>示范线”</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年，韦思健等获清华大学学生实验室建设贡献奖一等奖，获奖项目为“创新工作室开拓自主创新的新模式”</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12</a:t>
            </a:r>
            <a:r>
              <a:rPr lang="zh-CN" altLang="en-US" sz="1800" b="1" dirty="0" smtClean="0">
                <a:solidFill>
                  <a:srgbClr val="002060"/>
                </a:solidFill>
                <a:latin typeface="楷体" pitchFamily="49" charset="-122"/>
                <a:ea typeface="楷体" pitchFamily="49" charset="-122"/>
                <a:cs typeface="Times New Roman" pitchFamily="18" charset="0"/>
              </a:rPr>
              <a:t>月，梁志芳等获清华大学第二十三届学生实验室建设贡献奖一等奖，获奖项目为“创新工作室开拓从自主创新的新模式”和“用于金工实习教学的机械手小车”。</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12</a:t>
            </a:r>
            <a:r>
              <a:rPr lang="zh-CN" altLang="en-US" sz="1800" b="1" dirty="0" smtClean="0">
                <a:solidFill>
                  <a:srgbClr val="002060"/>
                </a:solidFill>
                <a:latin typeface="楷体" pitchFamily="49" charset="-122"/>
                <a:ea typeface="楷体" pitchFamily="49" charset="-122"/>
                <a:cs typeface="Times New Roman" pitchFamily="18" charset="0"/>
              </a:rPr>
              <a:t>月， 王豫明等获清华大学大型仪器设备使用效益奖三等奖， 获奖项目为“</a:t>
            </a:r>
            <a:r>
              <a:rPr lang="en-US" altLang="zh-CN" sz="1800" b="1" dirty="0" smtClean="0">
                <a:solidFill>
                  <a:srgbClr val="002060"/>
                </a:solidFill>
                <a:latin typeface="楷体" pitchFamily="49" charset="-122"/>
                <a:ea typeface="楷体" pitchFamily="49" charset="-122"/>
                <a:cs typeface="Times New Roman" pitchFamily="18" charset="0"/>
              </a:rPr>
              <a:t>SMT</a:t>
            </a:r>
            <a:r>
              <a:rPr lang="zh-CN" altLang="en-US" sz="1800" b="1" dirty="0" smtClean="0">
                <a:solidFill>
                  <a:srgbClr val="002060"/>
                </a:solidFill>
                <a:latin typeface="楷体" pitchFamily="49" charset="-122"/>
                <a:ea typeface="楷体" pitchFamily="49" charset="-122"/>
                <a:cs typeface="Times New Roman" pitchFamily="18" charset="0"/>
              </a:rPr>
              <a:t>示范线”</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6</a:t>
            </a:r>
            <a:r>
              <a:rPr lang="zh-CN" altLang="en-US" sz="1800" b="1" dirty="0" smtClean="0">
                <a:solidFill>
                  <a:srgbClr val="002060"/>
                </a:solidFill>
                <a:latin typeface="楷体" pitchFamily="49" charset="-122"/>
                <a:ea typeface="楷体" pitchFamily="49" charset="-122"/>
                <a:cs typeface="Times New Roman" pitchFamily="18" charset="0"/>
              </a:rPr>
              <a:t>月，傅水根，裴文中，初晓，常晓旺，张秀海，高炬等获清华大学实验室技术成果奖一等奖，获奖项目为“数控旋转超声波加工机床研制及实验教学应用”</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6</a:t>
            </a:r>
            <a:r>
              <a:rPr lang="zh-CN" altLang="en-US" sz="1800" b="1" dirty="0" smtClean="0">
                <a:solidFill>
                  <a:srgbClr val="002060"/>
                </a:solidFill>
                <a:latin typeface="楷体" pitchFamily="49" charset="-122"/>
                <a:ea typeface="楷体" pitchFamily="49" charset="-122"/>
                <a:cs typeface="Times New Roman" pitchFamily="18" charset="0"/>
              </a:rPr>
              <a:t>月，获清华大学实验技术集体奖一等奖，获奖项目为“首都科技条件服务平台”</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000108"/>
            <a:ext cx="8429684" cy="5381642"/>
          </a:xfrm>
        </p:spPr>
        <p:txBody>
          <a:bodyPr/>
          <a:lstStyle/>
          <a:p>
            <a:pPr>
              <a:defRPr/>
            </a:pPr>
            <a:r>
              <a:rPr lang="zh-CN" b="1" dirty="0" smtClean="0">
                <a:solidFill>
                  <a:srgbClr val="002060"/>
                </a:solidFill>
                <a:latin typeface="楷体" pitchFamily="49" charset="-122"/>
                <a:ea typeface="楷体" pitchFamily="49" charset="-122"/>
              </a:rPr>
              <a:t>个人获奖</a:t>
            </a:r>
          </a:p>
          <a:p>
            <a:pPr lvl="1">
              <a:defRPr/>
            </a:pPr>
            <a:r>
              <a:rPr lang="en-US" altLang="zh-CN" sz="2000" b="1" dirty="0" smtClean="0">
                <a:solidFill>
                  <a:srgbClr val="002060"/>
                </a:solidFill>
                <a:latin typeface="楷体" pitchFamily="49" charset="-122"/>
                <a:ea typeface="楷体" pitchFamily="49" charset="-122"/>
              </a:rPr>
              <a:t>2014</a:t>
            </a:r>
            <a:r>
              <a:rPr lang="zh-CN" altLang="en-US" sz="2000" b="1" dirty="0">
                <a:solidFill>
                  <a:srgbClr val="002060"/>
                </a:solidFill>
                <a:latin typeface="楷体" pitchFamily="49" charset="-122"/>
                <a:ea typeface="楷体" pitchFamily="49" charset="-122"/>
              </a:rPr>
              <a:t>年，左晶获评清华大学先进工作者</a:t>
            </a:r>
          </a:p>
          <a:p>
            <a:pPr lvl="1">
              <a:defRPr/>
            </a:pPr>
            <a:r>
              <a:rPr lang="en-US" altLang="zh-CN" sz="2000" b="1" dirty="0">
                <a:solidFill>
                  <a:srgbClr val="002060"/>
                </a:solidFill>
                <a:latin typeface="楷体" pitchFamily="49" charset="-122"/>
                <a:ea typeface="楷体" pitchFamily="49" charset="-122"/>
              </a:rPr>
              <a:t>2013</a:t>
            </a:r>
            <a:r>
              <a:rPr lang="zh-CN" altLang="en-US" sz="2000" b="1" dirty="0">
                <a:solidFill>
                  <a:srgbClr val="002060"/>
                </a:solidFill>
                <a:latin typeface="楷体" pitchFamily="49" charset="-122"/>
                <a:ea typeface="楷体" pitchFamily="49" charset="-122"/>
              </a:rPr>
              <a:t>年，李双寿获评宝钢教育基金优秀教师、清华大学教书育人先进个人和清华大学优秀共产党员</a:t>
            </a:r>
          </a:p>
          <a:p>
            <a:pPr lvl="1">
              <a:defRPr/>
            </a:pPr>
            <a:r>
              <a:rPr lang="en-US" altLang="zh-CN" sz="2000" b="1" dirty="0">
                <a:solidFill>
                  <a:srgbClr val="002060"/>
                </a:solidFill>
                <a:latin typeface="楷体" pitchFamily="49" charset="-122"/>
                <a:ea typeface="楷体" pitchFamily="49" charset="-122"/>
              </a:rPr>
              <a:t>2013</a:t>
            </a:r>
            <a:r>
              <a:rPr lang="zh-CN" altLang="en-US" sz="2000" b="1" dirty="0">
                <a:solidFill>
                  <a:srgbClr val="002060"/>
                </a:solidFill>
                <a:latin typeface="楷体" pitchFamily="49" charset="-122"/>
                <a:ea typeface="楷体" pitchFamily="49" charset="-122"/>
              </a:rPr>
              <a:t>年，汤彬获评清华大学先进工作者</a:t>
            </a:r>
          </a:p>
          <a:p>
            <a:pPr lvl="1">
              <a:defRPr/>
            </a:pPr>
            <a:r>
              <a:rPr lang="en-US" altLang="zh-CN" sz="2000" b="1" dirty="0">
                <a:solidFill>
                  <a:srgbClr val="002060"/>
                </a:solidFill>
                <a:latin typeface="楷体" pitchFamily="49" charset="-122"/>
                <a:ea typeface="楷体" pitchFamily="49" charset="-122"/>
              </a:rPr>
              <a:t>2013</a:t>
            </a:r>
            <a:r>
              <a:rPr lang="zh-CN" altLang="en-US" sz="2000" b="1" dirty="0">
                <a:solidFill>
                  <a:srgbClr val="002060"/>
                </a:solidFill>
                <a:latin typeface="楷体" pitchFamily="49" charset="-122"/>
                <a:ea typeface="楷体" pitchFamily="49" charset="-122"/>
              </a:rPr>
              <a:t>年，徐伟国获评清华大学青年教师教学优秀奖</a:t>
            </a:r>
          </a:p>
          <a:p>
            <a:pPr lvl="1">
              <a:defRPr/>
            </a:pPr>
            <a:r>
              <a:rPr lang="en-US" altLang="zh-CN" sz="2000" b="1" dirty="0">
                <a:solidFill>
                  <a:srgbClr val="002060"/>
                </a:solidFill>
                <a:latin typeface="楷体" pitchFamily="49" charset="-122"/>
                <a:ea typeface="楷体" pitchFamily="49" charset="-122"/>
              </a:rPr>
              <a:t>2013</a:t>
            </a:r>
            <a:r>
              <a:rPr lang="zh-CN" altLang="en-US" sz="2000" b="1" dirty="0">
                <a:solidFill>
                  <a:srgbClr val="002060"/>
                </a:solidFill>
                <a:latin typeface="楷体" pitchFamily="49" charset="-122"/>
                <a:ea typeface="楷体" pitchFamily="49" charset="-122"/>
              </a:rPr>
              <a:t>年，武静获评清华大学优秀党建与思想政治工作者</a:t>
            </a:r>
          </a:p>
          <a:p>
            <a:pPr lvl="1">
              <a:defRPr/>
            </a:pPr>
            <a:r>
              <a:rPr lang="en-US" altLang="zh-CN" sz="2000" b="1" dirty="0">
                <a:solidFill>
                  <a:srgbClr val="002060"/>
                </a:solidFill>
                <a:latin typeface="楷体" pitchFamily="49" charset="-122"/>
                <a:ea typeface="楷体" pitchFamily="49" charset="-122"/>
              </a:rPr>
              <a:t>2013</a:t>
            </a:r>
            <a:r>
              <a:rPr lang="zh-CN" altLang="en-US" sz="2000" b="1" dirty="0">
                <a:solidFill>
                  <a:srgbClr val="002060"/>
                </a:solidFill>
                <a:latin typeface="楷体" pitchFamily="49" charset="-122"/>
                <a:ea typeface="楷体" pitchFamily="49" charset="-122"/>
              </a:rPr>
              <a:t>年，李双寿、汤彬获评北京高教学会优秀工作者</a:t>
            </a:r>
          </a:p>
          <a:p>
            <a:pPr lvl="1">
              <a:defRPr/>
            </a:pPr>
            <a:r>
              <a:rPr lang="en-US" altLang="zh-CN" sz="2000" b="1" dirty="0">
                <a:solidFill>
                  <a:srgbClr val="002060"/>
                </a:solidFill>
                <a:latin typeface="楷体" pitchFamily="49" charset="-122"/>
                <a:ea typeface="楷体" pitchFamily="49" charset="-122"/>
              </a:rPr>
              <a:t>2012</a:t>
            </a:r>
            <a:r>
              <a:rPr lang="zh-CN" altLang="en-US" sz="2000" b="1" dirty="0">
                <a:solidFill>
                  <a:srgbClr val="002060"/>
                </a:solidFill>
                <a:latin typeface="楷体" pitchFamily="49" charset="-122"/>
                <a:ea typeface="楷体" pitchFamily="49" charset="-122"/>
              </a:rPr>
              <a:t>年</a:t>
            </a:r>
            <a:r>
              <a:rPr lang="en-US" altLang="zh-CN" sz="2000" b="1" dirty="0">
                <a:solidFill>
                  <a:srgbClr val="002060"/>
                </a:solidFill>
                <a:latin typeface="楷体" pitchFamily="49" charset="-122"/>
                <a:ea typeface="楷体" pitchFamily="49" charset="-122"/>
              </a:rPr>
              <a:t>, </a:t>
            </a:r>
            <a:r>
              <a:rPr lang="zh-CN" altLang="en-US" sz="2000" b="1" dirty="0">
                <a:solidFill>
                  <a:srgbClr val="002060"/>
                </a:solidFill>
                <a:latin typeface="楷体" pitchFamily="49" charset="-122"/>
                <a:ea typeface="楷体" pitchFamily="49" charset="-122"/>
              </a:rPr>
              <a:t>梁志芳获评清华大学先进工作者</a:t>
            </a:r>
          </a:p>
          <a:p>
            <a:r>
              <a:rPr lang="zh-CN" altLang="zh-CN" sz="2800" b="1" dirty="0" smtClean="0">
                <a:solidFill>
                  <a:srgbClr val="002060"/>
                </a:solidFill>
                <a:latin typeface="楷体" pitchFamily="49" charset="-122"/>
                <a:ea typeface="楷体" pitchFamily="49" charset="-122"/>
                <a:cs typeface="Times New Roman" pitchFamily="18" charset="0"/>
              </a:rPr>
              <a:t>集体奖</a:t>
            </a:r>
          </a:p>
          <a:p>
            <a:pPr lvl="1"/>
            <a:r>
              <a:rPr lang="en-US" altLang="zh-CN" sz="2000" b="1" dirty="0" smtClean="0">
                <a:solidFill>
                  <a:srgbClr val="002060"/>
                </a:solidFill>
                <a:latin typeface="楷体" pitchFamily="49" charset="-122"/>
                <a:ea typeface="楷体" pitchFamily="49" charset="-122"/>
                <a:cs typeface="Times New Roman" pitchFamily="18" charset="0"/>
              </a:rPr>
              <a:t>2014</a:t>
            </a:r>
            <a:r>
              <a:rPr lang="zh-CN" altLang="en-US" sz="2000" b="1" dirty="0" smtClean="0">
                <a:solidFill>
                  <a:srgbClr val="002060"/>
                </a:solidFill>
                <a:latin typeface="楷体" pitchFamily="49" charset="-122"/>
                <a:ea typeface="楷体" pitchFamily="49" charset="-122"/>
                <a:cs typeface="Times New Roman" pitchFamily="18" charset="0"/>
              </a:rPr>
              <a:t>年，获评第三届北京市工程训练综合能力竞赛优秀组织奖；</a:t>
            </a:r>
          </a:p>
          <a:p>
            <a:pPr lvl="1"/>
            <a:r>
              <a:rPr lang="en-US" altLang="zh-CN" sz="2000" b="1" dirty="0" smtClean="0">
                <a:solidFill>
                  <a:srgbClr val="002060"/>
                </a:solidFill>
                <a:latin typeface="楷体" pitchFamily="49" charset="-122"/>
                <a:ea typeface="楷体" pitchFamily="49" charset="-122"/>
                <a:cs typeface="Times New Roman" pitchFamily="18" charset="0"/>
              </a:rPr>
              <a:t>2013</a:t>
            </a:r>
            <a:r>
              <a:rPr lang="zh-CN" altLang="en-US" sz="2000" b="1" dirty="0" smtClean="0">
                <a:solidFill>
                  <a:srgbClr val="002060"/>
                </a:solidFill>
                <a:latin typeface="楷体" pitchFamily="49" charset="-122"/>
                <a:ea typeface="楷体" pitchFamily="49" charset="-122"/>
                <a:cs typeface="Times New Roman" pitchFamily="18" charset="0"/>
              </a:rPr>
              <a:t>年，任理事长单位的北京金工研究会获评北京高教优秀学会；</a:t>
            </a:r>
          </a:p>
          <a:p>
            <a:pPr lvl="1"/>
            <a:r>
              <a:rPr lang="en-US" altLang="zh-CN" sz="2000" b="1" dirty="0" smtClean="0">
                <a:solidFill>
                  <a:srgbClr val="002060"/>
                </a:solidFill>
                <a:latin typeface="楷体" pitchFamily="49" charset="-122"/>
                <a:ea typeface="楷体" pitchFamily="49" charset="-122"/>
                <a:cs typeface="Times New Roman" pitchFamily="18" charset="0"/>
              </a:rPr>
              <a:t>2012</a:t>
            </a:r>
            <a:r>
              <a:rPr lang="zh-CN" altLang="en-US" sz="2000" b="1" dirty="0" smtClean="0">
                <a:solidFill>
                  <a:srgbClr val="002060"/>
                </a:solidFill>
                <a:latin typeface="楷体" pitchFamily="49" charset="-122"/>
                <a:ea typeface="楷体" pitchFamily="49" charset="-122"/>
                <a:cs typeface="Times New Roman" pitchFamily="18" charset="0"/>
              </a:rPr>
              <a:t>年，获评第二届北京市工程训练综合能力竞赛优秀组织奖；</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p:cNvSpPr>
            <a:spLocks noGrp="1"/>
          </p:cNvSpPr>
          <p:nvPr>
            <p:ph idx="1"/>
          </p:nvPr>
        </p:nvSpPr>
        <p:spPr>
          <a:xfrm>
            <a:off x="228631" y="1071546"/>
            <a:ext cx="8843963" cy="5643602"/>
          </a:xfrm>
        </p:spPr>
        <p:txBody>
          <a:bodyPr/>
          <a:lstStyle/>
          <a:p>
            <a:r>
              <a:rPr lang="zh-CN" altLang="zh-CN" sz="2800" b="1" dirty="0" smtClean="0">
                <a:solidFill>
                  <a:srgbClr val="002060"/>
                </a:solidFill>
                <a:latin typeface="楷体" pitchFamily="49" charset="-122"/>
                <a:ea typeface="楷体" pitchFamily="49" charset="-122"/>
                <a:cs typeface="Times New Roman" pitchFamily="18" charset="0"/>
              </a:rPr>
              <a:t>教材获奖</a:t>
            </a:r>
          </a:p>
          <a:p>
            <a:pPr lvl="1"/>
            <a:r>
              <a:rPr lang="en-US" altLang="zh-CN" sz="1800" b="1" dirty="0" smtClean="0">
                <a:solidFill>
                  <a:srgbClr val="002060"/>
                </a:solidFill>
                <a:latin typeface="楷体" pitchFamily="49" charset="-122"/>
                <a:ea typeface="楷体" pitchFamily="49" charset="-122"/>
                <a:cs typeface="Times New Roman" pitchFamily="18" charset="0"/>
              </a:rPr>
              <a:t>2013</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7</a:t>
            </a:r>
            <a:r>
              <a:rPr lang="zh-CN" altLang="en-US" sz="1800" b="1" dirty="0" smtClean="0">
                <a:solidFill>
                  <a:srgbClr val="002060"/>
                </a:solidFill>
                <a:latin typeface="楷体" pitchFamily="49" charset="-122"/>
                <a:ea typeface="楷体" pitchFamily="49" charset="-122"/>
                <a:cs typeface="Times New Roman" pitchFamily="18" charset="0"/>
              </a:rPr>
              <a:t>月，傅水根，王坦，初晓获中国大学出版社图书奖优秀教材二等奖，获奖项目为“以项目驱动的机械创新设计与实践”</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9</a:t>
            </a:r>
            <a:r>
              <a:rPr lang="zh-CN" altLang="en-US" sz="1800" b="1" dirty="0" smtClean="0">
                <a:solidFill>
                  <a:srgbClr val="002060"/>
                </a:solidFill>
                <a:latin typeface="楷体" pitchFamily="49" charset="-122"/>
                <a:ea typeface="楷体" pitchFamily="49" charset="-122"/>
                <a:cs typeface="Times New Roman" pitchFamily="18" charset="0"/>
              </a:rPr>
              <a:t>月，傅水根、李双寿等获评清华大学优秀教材一等奖，获奖项目为“机械制造实习”</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9</a:t>
            </a:r>
            <a:r>
              <a:rPr lang="zh-CN" altLang="en-US" sz="1800" b="1" dirty="0" smtClean="0">
                <a:solidFill>
                  <a:srgbClr val="002060"/>
                </a:solidFill>
                <a:latin typeface="楷体" pitchFamily="49" charset="-122"/>
                <a:ea typeface="楷体" pitchFamily="49" charset="-122"/>
                <a:cs typeface="Times New Roman" pitchFamily="18" charset="0"/>
              </a:rPr>
              <a:t>月，卢达溶、汤彬、吴桐、王坦等获评清华大学优秀教材二等奖，获奖项目为“实验室科研探究</a:t>
            </a:r>
            <a:r>
              <a:rPr lang="en-US" altLang="zh-CN" sz="1800" b="1" dirty="0" smtClean="0">
                <a:solidFill>
                  <a:srgbClr val="002060"/>
                </a:solidFill>
                <a:latin typeface="楷体" pitchFamily="49" charset="-122"/>
                <a:ea typeface="楷体" pitchFamily="49" charset="-122"/>
                <a:cs typeface="Times New Roman" pitchFamily="18" charset="0"/>
              </a:rPr>
              <a:t>---</a:t>
            </a:r>
            <a:r>
              <a:rPr lang="zh-CN" altLang="en-US" sz="1800" b="1" dirty="0" smtClean="0">
                <a:solidFill>
                  <a:srgbClr val="002060"/>
                </a:solidFill>
                <a:latin typeface="楷体" pitchFamily="49" charset="-122"/>
                <a:ea typeface="楷体" pitchFamily="49" charset="-122"/>
                <a:cs typeface="Times New Roman" pitchFamily="18" charset="0"/>
              </a:rPr>
              <a:t>基于广泛科研资源和人文资源的工程文化体验”</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5</a:t>
            </a:r>
            <a:r>
              <a:rPr lang="zh-CN" altLang="en-US" sz="1800" b="1" dirty="0" smtClean="0">
                <a:solidFill>
                  <a:srgbClr val="002060"/>
                </a:solidFill>
                <a:latin typeface="楷体" pitchFamily="49" charset="-122"/>
                <a:ea typeface="楷体" pitchFamily="49" charset="-122"/>
                <a:cs typeface="Times New Roman" pitchFamily="18" charset="0"/>
              </a:rPr>
              <a:t>月，傅水根获等评中国大学出版社协会优秀教材一等奖，获奖项目为“机械制造工艺基础（第三版）”；</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a:t>
            </a:r>
            <a:r>
              <a:rPr lang="en-US" altLang="zh-CN" sz="1800" b="1" dirty="0" smtClean="0">
                <a:solidFill>
                  <a:srgbClr val="002060"/>
                </a:solidFill>
                <a:latin typeface="楷体" pitchFamily="49" charset="-122"/>
                <a:ea typeface="楷体" pitchFamily="49" charset="-122"/>
                <a:cs typeface="Times New Roman" pitchFamily="18" charset="0"/>
              </a:rPr>
              <a:t>1</a:t>
            </a:r>
            <a:r>
              <a:rPr lang="zh-CN" altLang="en-US" sz="1800" b="1" dirty="0" smtClean="0">
                <a:solidFill>
                  <a:srgbClr val="002060"/>
                </a:solidFill>
                <a:latin typeface="楷体" pitchFamily="49" charset="-122"/>
                <a:ea typeface="楷体" pitchFamily="49" charset="-122"/>
                <a:cs typeface="Times New Roman" pitchFamily="18" charset="0"/>
              </a:rPr>
              <a:t>月，傅水根等获优秀教材奖，获奖项目为“工程材料及机械制造基础（第</a:t>
            </a:r>
            <a:r>
              <a:rPr lang="en-US" altLang="zh-CN" sz="1800" b="1" dirty="0" smtClean="0">
                <a:solidFill>
                  <a:srgbClr val="002060"/>
                </a:solidFill>
                <a:latin typeface="楷体" pitchFamily="49" charset="-122"/>
                <a:ea typeface="楷体" pitchFamily="49" charset="-122"/>
                <a:cs typeface="Times New Roman" pitchFamily="18" charset="0"/>
              </a:rPr>
              <a:t>1</a:t>
            </a:r>
            <a:r>
              <a:rPr lang="zh-CN" altLang="en-US" sz="1800" b="1" dirty="0" smtClean="0">
                <a:solidFill>
                  <a:srgbClr val="002060"/>
                </a:solidFill>
                <a:latin typeface="楷体" pitchFamily="49" charset="-122"/>
                <a:ea typeface="楷体" pitchFamily="49" charset="-122"/>
                <a:cs typeface="Times New Roman" pitchFamily="18" charset="0"/>
              </a:rPr>
              <a:t>部分）”</a:t>
            </a:r>
            <a:endParaRPr lang="en-US" altLang="zh-CN" sz="1800" b="1" dirty="0" smtClean="0">
              <a:solidFill>
                <a:srgbClr val="002060"/>
              </a:solidFill>
              <a:latin typeface="楷体" pitchFamily="49" charset="-122"/>
              <a:ea typeface="楷体" pitchFamily="49" charset="-122"/>
              <a:cs typeface="Times New Roman" pitchFamily="18" charset="0"/>
            </a:endParaRPr>
          </a:p>
          <a:p>
            <a:r>
              <a:rPr lang="zh-CN" altLang="zh-CN" sz="2400" b="1" dirty="0" smtClean="0">
                <a:solidFill>
                  <a:srgbClr val="002060"/>
                </a:solidFill>
                <a:latin typeface="楷体" pitchFamily="49" charset="-122"/>
                <a:ea typeface="楷体" pitchFamily="49" charset="-122"/>
                <a:cs typeface="Times New Roman" pitchFamily="18" charset="0"/>
              </a:rPr>
              <a:t>教学软件获奖</a:t>
            </a:r>
          </a:p>
          <a:p>
            <a:pPr lvl="1"/>
            <a:r>
              <a:rPr lang="en-US" altLang="zh-CN" sz="1800" b="1" dirty="0" smtClean="0">
                <a:solidFill>
                  <a:srgbClr val="002060"/>
                </a:solidFill>
                <a:latin typeface="楷体" pitchFamily="49" charset="-122"/>
                <a:ea typeface="楷体" pitchFamily="49" charset="-122"/>
                <a:cs typeface="Times New Roman" pitchFamily="18" charset="0"/>
              </a:rPr>
              <a:t>2012</a:t>
            </a:r>
            <a:r>
              <a:rPr lang="zh-CN" altLang="en-US" sz="1800" b="1" dirty="0" smtClean="0">
                <a:solidFill>
                  <a:srgbClr val="002060"/>
                </a:solidFill>
                <a:latin typeface="楷体" pitchFamily="49" charset="-122"/>
                <a:ea typeface="楷体" pitchFamily="49" charset="-122"/>
                <a:cs typeface="Times New Roman" pitchFamily="18" charset="0"/>
              </a:rPr>
              <a:t>年，武静、徐伟国、宋述强、左晶、钟淑萍、刘钊获清华大学优秀教学软件二等奖，获奖项目为“基于网络环境的机械制造实习教学管理系统”。</a:t>
            </a:r>
            <a:endParaRPr lang="zh-CN" altLang="zh-CN" sz="1800" b="1" dirty="0" smtClean="0">
              <a:solidFill>
                <a:srgbClr val="002060"/>
              </a:solidFill>
              <a:latin typeface="楷体" pitchFamily="49" charset="-122"/>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428596" y="1142984"/>
            <a:ext cx="8043864" cy="5256212"/>
          </a:xfrm>
        </p:spPr>
        <p:txBody>
          <a:bodyPr/>
          <a:lstStyle/>
          <a:p>
            <a:r>
              <a:rPr lang="zh-CN" altLang="en-US" sz="2400" b="1" dirty="0" smtClean="0">
                <a:solidFill>
                  <a:srgbClr val="002060"/>
                </a:solidFill>
                <a:latin typeface="楷体" pitchFamily="49" charset="-122"/>
                <a:ea typeface="楷体" pitchFamily="49" charset="-122"/>
                <a:cs typeface="Times New Roman" pitchFamily="18" charset="0"/>
              </a:rPr>
              <a:t>指导</a:t>
            </a:r>
            <a:r>
              <a:rPr lang="en-US" altLang="zh-CN" sz="2400" b="1" dirty="0" smtClean="0">
                <a:solidFill>
                  <a:srgbClr val="002060"/>
                </a:solidFill>
                <a:latin typeface="楷体" pitchFamily="49" charset="-122"/>
                <a:ea typeface="楷体" pitchFamily="49" charset="-122"/>
                <a:cs typeface="Times New Roman" pitchFamily="18" charset="0"/>
              </a:rPr>
              <a:t>SRT</a:t>
            </a:r>
            <a:r>
              <a:rPr lang="zh-CN" altLang="en-US" sz="2400" b="1" dirty="0" smtClean="0">
                <a:solidFill>
                  <a:srgbClr val="002060"/>
                </a:solidFill>
                <a:latin typeface="楷体" pitchFamily="49" charset="-122"/>
                <a:ea typeface="楷体" pitchFamily="49" charset="-122"/>
                <a:cs typeface="Times New Roman" pitchFamily="18" charset="0"/>
              </a:rPr>
              <a:t>项目</a:t>
            </a:r>
            <a:r>
              <a:rPr lang="zh-CN" altLang="zh-CN" sz="2400" b="1" dirty="0" smtClean="0">
                <a:solidFill>
                  <a:srgbClr val="002060"/>
                </a:solidFill>
                <a:latin typeface="楷体" pitchFamily="49" charset="-122"/>
                <a:ea typeface="楷体" pitchFamily="49" charset="-122"/>
                <a:cs typeface="Times New Roman" pitchFamily="18" charset="0"/>
              </a:rPr>
              <a:t>获奖</a:t>
            </a:r>
          </a:p>
          <a:p>
            <a:pPr lvl="1"/>
            <a:r>
              <a:rPr lang="en-US" altLang="zh-CN" sz="2000" b="1" dirty="0" smtClean="0">
                <a:solidFill>
                  <a:srgbClr val="002060"/>
                </a:solidFill>
                <a:latin typeface="楷体" pitchFamily="49" charset="-122"/>
                <a:ea typeface="楷体" pitchFamily="49" charset="-122"/>
                <a:cs typeface="Times New Roman" pitchFamily="18" charset="0"/>
              </a:rPr>
              <a:t>2014</a:t>
            </a:r>
            <a:r>
              <a:rPr lang="zh-CN" altLang="en-US" sz="2000" b="1" dirty="0" smtClean="0">
                <a:solidFill>
                  <a:srgbClr val="002060"/>
                </a:solidFill>
                <a:latin typeface="楷体" pitchFamily="49" charset="-122"/>
                <a:ea typeface="楷体" pitchFamily="49" charset="-122"/>
                <a:cs typeface="Times New Roman" pitchFamily="18" charset="0"/>
              </a:rPr>
              <a:t>年</a:t>
            </a:r>
            <a:r>
              <a:rPr lang="en-US" altLang="zh-CN" sz="2000" b="1" dirty="0" smtClean="0">
                <a:solidFill>
                  <a:srgbClr val="002060"/>
                </a:solidFill>
                <a:latin typeface="楷体" pitchFamily="49" charset="-122"/>
                <a:ea typeface="楷体" pitchFamily="49" charset="-122"/>
                <a:cs typeface="Times New Roman" pitchFamily="18" charset="0"/>
              </a:rPr>
              <a:t>12</a:t>
            </a:r>
            <a:r>
              <a:rPr lang="zh-CN" altLang="en-US" sz="2000" b="1" dirty="0" smtClean="0">
                <a:solidFill>
                  <a:srgbClr val="002060"/>
                </a:solidFill>
                <a:latin typeface="楷体" pitchFamily="49" charset="-122"/>
                <a:ea typeface="楷体" pitchFamily="49" charset="-122"/>
                <a:cs typeface="Times New Roman" pitchFamily="18" charset="0"/>
              </a:rPr>
              <a:t>月，高炬获清华大学</a:t>
            </a:r>
            <a:r>
              <a:rPr lang="en-US" altLang="zh-CN" sz="2000" b="1" dirty="0" smtClean="0">
                <a:solidFill>
                  <a:srgbClr val="002060"/>
                </a:solidFill>
                <a:latin typeface="楷体" pitchFamily="49" charset="-122"/>
                <a:ea typeface="楷体" pitchFamily="49" charset="-122"/>
                <a:cs typeface="Times New Roman" pitchFamily="18" charset="0"/>
              </a:rPr>
              <a:t>SRT</a:t>
            </a:r>
            <a:r>
              <a:rPr lang="zh-CN" altLang="en-US" sz="2000" b="1" dirty="0" smtClean="0">
                <a:solidFill>
                  <a:srgbClr val="002060"/>
                </a:solidFill>
                <a:latin typeface="楷体" pitchFamily="49" charset="-122"/>
                <a:ea typeface="楷体" pitchFamily="49" charset="-122"/>
                <a:cs typeface="Times New Roman" pitchFamily="18" charset="0"/>
              </a:rPr>
              <a:t>优秀项目二等奖，获奖项目为“空中检测校园</a:t>
            </a:r>
            <a:r>
              <a:rPr lang="en-US" altLang="zh-CN" sz="2000" b="1" dirty="0" smtClean="0">
                <a:solidFill>
                  <a:srgbClr val="002060"/>
                </a:solidFill>
                <a:latin typeface="楷体" pitchFamily="49" charset="-122"/>
                <a:ea typeface="楷体" pitchFamily="49" charset="-122"/>
                <a:cs typeface="Times New Roman" pitchFamily="18" charset="0"/>
              </a:rPr>
              <a:t>PM2.5”</a:t>
            </a:r>
          </a:p>
          <a:p>
            <a:pPr lvl="1"/>
            <a:r>
              <a:rPr lang="en-US" altLang="zh-CN" sz="2000" b="1" dirty="0" smtClean="0">
                <a:solidFill>
                  <a:srgbClr val="002060"/>
                </a:solidFill>
                <a:latin typeface="楷体" pitchFamily="49" charset="-122"/>
                <a:ea typeface="楷体" pitchFamily="49" charset="-122"/>
                <a:cs typeface="Times New Roman" pitchFamily="18" charset="0"/>
              </a:rPr>
              <a:t>2013</a:t>
            </a:r>
            <a:r>
              <a:rPr lang="zh-CN" altLang="en-US" sz="2000" b="1" dirty="0" smtClean="0">
                <a:solidFill>
                  <a:srgbClr val="002060"/>
                </a:solidFill>
                <a:latin typeface="楷体" pitchFamily="49" charset="-122"/>
                <a:ea typeface="楷体" pitchFamily="49" charset="-122"/>
                <a:cs typeface="Times New Roman" pitchFamily="18" charset="0"/>
              </a:rPr>
              <a:t>年</a:t>
            </a:r>
            <a:r>
              <a:rPr lang="en-US" altLang="zh-CN" sz="2000" b="1" dirty="0" smtClean="0">
                <a:solidFill>
                  <a:srgbClr val="002060"/>
                </a:solidFill>
                <a:latin typeface="楷体" pitchFamily="49" charset="-122"/>
                <a:ea typeface="楷体" pitchFamily="49" charset="-122"/>
                <a:cs typeface="Times New Roman" pitchFamily="18" charset="0"/>
              </a:rPr>
              <a:t>12</a:t>
            </a:r>
            <a:r>
              <a:rPr lang="zh-CN" altLang="en-US" sz="2000" b="1" dirty="0" smtClean="0">
                <a:solidFill>
                  <a:srgbClr val="002060"/>
                </a:solidFill>
                <a:latin typeface="楷体" pitchFamily="49" charset="-122"/>
                <a:ea typeface="楷体" pitchFamily="49" charset="-122"/>
                <a:cs typeface="Times New Roman" pitchFamily="18" charset="0"/>
              </a:rPr>
              <a:t>月，高炬获清华大学</a:t>
            </a:r>
            <a:r>
              <a:rPr lang="en-US" altLang="zh-CN" sz="2000" b="1" dirty="0" smtClean="0">
                <a:solidFill>
                  <a:srgbClr val="002060"/>
                </a:solidFill>
                <a:latin typeface="楷体" pitchFamily="49" charset="-122"/>
                <a:ea typeface="楷体" pitchFamily="49" charset="-122"/>
                <a:cs typeface="Times New Roman" pitchFamily="18" charset="0"/>
              </a:rPr>
              <a:t>SRT</a:t>
            </a:r>
            <a:r>
              <a:rPr lang="zh-CN" altLang="en-US" sz="2000" b="1" dirty="0" smtClean="0">
                <a:solidFill>
                  <a:srgbClr val="002060"/>
                </a:solidFill>
                <a:latin typeface="楷体" pitchFamily="49" charset="-122"/>
                <a:ea typeface="楷体" pitchFamily="49" charset="-122"/>
                <a:cs typeface="Times New Roman" pitchFamily="18" charset="0"/>
              </a:rPr>
              <a:t>优秀项目二等奖，获奖项目为“摄影小车”</a:t>
            </a:r>
          </a:p>
          <a:p>
            <a:pPr lvl="1"/>
            <a:r>
              <a:rPr lang="en-US" altLang="zh-CN" sz="2000" b="1" dirty="0" smtClean="0">
                <a:solidFill>
                  <a:srgbClr val="002060"/>
                </a:solidFill>
                <a:latin typeface="楷体" pitchFamily="49" charset="-122"/>
                <a:ea typeface="楷体" pitchFamily="49" charset="-122"/>
                <a:cs typeface="Times New Roman" pitchFamily="18" charset="0"/>
              </a:rPr>
              <a:t>2012</a:t>
            </a:r>
            <a:r>
              <a:rPr lang="zh-CN" altLang="en-US" sz="2000" b="1" dirty="0" smtClean="0">
                <a:solidFill>
                  <a:srgbClr val="002060"/>
                </a:solidFill>
                <a:latin typeface="楷体" pitchFamily="49" charset="-122"/>
                <a:ea typeface="楷体" pitchFamily="49" charset="-122"/>
                <a:cs typeface="Times New Roman" pitchFamily="18" charset="0"/>
              </a:rPr>
              <a:t>年</a:t>
            </a:r>
            <a:r>
              <a:rPr lang="en-US" altLang="zh-CN" sz="2000" b="1" dirty="0" smtClean="0">
                <a:solidFill>
                  <a:srgbClr val="002060"/>
                </a:solidFill>
                <a:latin typeface="楷体" pitchFamily="49" charset="-122"/>
                <a:ea typeface="楷体" pitchFamily="49" charset="-122"/>
                <a:cs typeface="Times New Roman" pitchFamily="18" charset="0"/>
              </a:rPr>
              <a:t>12</a:t>
            </a:r>
            <a:r>
              <a:rPr lang="zh-CN" altLang="en-US" sz="2000" b="1" dirty="0" smtClean="0">
                <a:solidFill>
                  <a:srgbClr val="002060"/>
                </a:solidFill>
                <a:latin typeface="楷体" pitchFamily="49" charset="-122"/>
                <a:ea typeface="楷体" pitchFamily="49" charset="-122"/>
                <a:cs typeface="Times New Roman" pitchFamily="18" charset="0"/>
              </a:rPr>
              <a:t>月，张秀海获清华大学</a:t>
            </a:r>
            <a:r>
              <a:rPr lang="en-US" altLang="zh-CN" sz="2000" b="1" dirty="0" smtClean="0">
                <a:solidFill>
                  <a:srgbClr val="002060"/>
                </a:solidFill>
                <a:latin typeface="楷体" pitchFamily="49" charset="-122"/>
                <a:ea typeface="楷体" pitchFamily="49" charset="-122"/>
                <a:cs typeface="Times New Roman" pitchFamily="18" charset="0"/>
              </a:rPr>
              <a:t>SRT</a:t>
            </a:r>
            <a:r>
              <a:rPr lang="zh-CN" altLang="en-US" sz="2000" b="1" dirty="0" smtClean="0">
                <a:solidFill>
                  <a:srgbClr val="002060"/>
                </a:solidFill>
                <a:latin typeface="楷体" pitchFamily="49" charset="-122"/>
                <a:ea typeface="楷体" pitchFamily="49" charset="-122"/>
                <a:cs typeface="Times New Roman" pitchFamily="18" charset="0"/>
              </a:rPr>
              <a:t>优秀项目二等奖，获奖项目为“无碳小车”</a:t>
            </a:r>
          </a:p>
          <a:p>
            <a:pPr lvl="1"/>
            <a:r>
              <a:rPr lang="en-US" altLang="zh-CN" sz="2000" b="1" dirty="0" smtClean="0">
                <a:solidFill>
                  <a:srgbClr val="002060"/>
                </a:solidFill>
                <a:latin typeface="楷体" pitchFamily="49" charset="-122"/>
                <a:ea typeface="楷体" pitchFamily="49" charset="-122"/>
                <a:cs typeface="Times New Roman" pitchFamily="18" charset="0"/>
              </a:rPr>
              <a:t>2012</a:t>
            </a:r>
            <a:r>
              <a:rPr lang="zh-CN" altLang="en-US" sz="2000" b="1" dirty="0" smtClean="0">
                <a:solidFill>
                  <a:srgbClr val="002060"/>
                </a:solidFill>
                <a:latin typeface="楷体" pitchFamily="49" charset="-122"/>
                <a:ea typeface="楷体" pitchFamily="49" charset="-122"/>
                <a:cs typeface="Times New Roman" pitchFamily="18" charset="0"/>
              </a:rPr>
              <a:t>年，北京市大学生机械创新大赛</a:t>
            </a:r>
            <a:r>
              <a:rPr lang="en-US" altLang="zh-CN" sz="2000" b="1" dirty="0" smtClean="0">
                <a:solidFill>
                  <a:srgbClr val="002060"/>
                </a:solidFill>
                <a:latin typeface="楷体" pitchFamily="49" charset="-122"/>
                <a:ea typeface="楷体" pitchFamily="49" charset="-122"/>
                <a:cs typeface="Times New Roman" pitchFamily="18" charset="0"/>
              </a:rPr>
              <a:t>SRT</a:t>
            </a:r>
            <a:r>
              <a:rPr lang="zh-CN" altLang="en-US" sz="2000" b="1" dirty="0" smtClean="0">
                <a:solidFill>
                  <a:srgbClr val="002060"/>
                </a:solidFill>
                <a:latin typeface="楷体" pitchFamily="49" charset="-122"/>
                <a:ea typeface="楷体" pitchFamily="49" charset="-122"/>
                <a:cs typeface="Times New Roman" pitchFamily="18" charset="0"/>
              </a:rPr>
              <a:t>项目二等奖，获奖项目为“层级可调书架”</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3" y="285728"/>
            <a:ext cx="6500858" cy="571480"/>
          </a:xfrm>
        </p:spPr>
        <p:txBody>
          <a:bodyPr/>
          <a:lstStyle/>
          <a:p>
            <a:pPr>
              <a:defRPr/>
            </a:pPr>
            <a:r>
              <a:rPr lang="zh-CN" sz="3200" b="1" dirty="0" smtClean="0">
                <a:solidFill>
                  <a:srgbClr val="7030A0"/>
                </a:solidFill>
                <a:latin typeface="+mn-lt"/>
                <a:ea typeface="+mn-ea"/>
                <a:cs typeface="+mn-cs"/>
              </a:rPr>
              <a:t>科研成果向实验教学转化</a:t>
            </a:r>
            <a:r>
              <a:rPr lang="en-US" altLang="zh-CN" sz="3200" b="1" dirty="0" smtClean="0">
                <a:solidFill>
                  <a:srgbClr val="7030A0"/>
                </a:solidFill>
                <a:latin typeface="+mn-lt"/>
                <a:ea typeface="+mn-ea"/>
                <a:cs typeface="+mn-cs"/>
              </a:rPr>
              <a:t>18</a:t>
            </a:r>
            <a:r>
              <a:rPr lang="zh-CN" sz="3200" b="1" dirty="0" smtClean="0">
                <a:solidFill>
                  <a:srgbClr val="7030A0"/>
                </a:solidFill>
                <a:latin typeface="+mn-lt"/>
                <a:ea typeface="+mn-ea"/>
                <a:cs typeface="+mn-cs"/>
              </a:rPr>
              <a:t>项</a:t>
            </a:r>
            <a:endParaRPr lang="zh-CN" altLang="en-US" sz="3200" b="1" dirty="0">
              <a:solidFill>
                <a:srgbClr val="7030A0"/>
              </a:solidFill>
            </a:endParaRPr>
          </a:p>
        </p:txBody>
      </p:sp>
      <p:sp>
        <p:nvSpPr>
          <p:cNvPr id="3" name="内容占位符 2"/>
          <p:cNvSpPr>
            <a:spLocks noGrp="1"/>
          </p:cNvSpPr>
          <p:nvPr>
            <p:ph idx="1"/>
          </p:nvPr>
        </p:nvSpPr>
        <p:spPr>
          <a:xfrm>
            <a:off x="285720" y="857232"/>
            <a:ext cx="8647143" cy="5883275"/>
          </a:xfrm>
        </p:spPr>
        <p:txBody>
          <a:bodyPr/>
          <a:lstStyle/>
          <a:p>
            <a:pPr>
              <a:defRPr/>
            </a:pPr>
            <a:r>
              <a:rPr lang="zh-CN" sz="2400" b="1" dirty="0" smtClean="0">
                <a:solidFill>
                  <a:srgbClr val="002060"/>
                </a:solidFill>
                <a:latin typeface="楷体" pitchFamily="49" charset="-122"/>
                <a:ea typeface="楷体" pitchFamily="49" charset="-122"/>
              </a:rPr>
              <a:t>国家级精品课程实验室科研探究的教学单元</a:t>
            </a:r>
            <a:r>
              <a:rPr lang="zh-CN" altLang="en-US" sz="2400" b="1" dirty="0" smtClean="0">
                <a:solidFill>
                  <a:srgbClr val="002060"/>
                </a:solidFill>
                <a:latin typeface="楷体" pitchFamily="49" charset="-122"/>
                <a:ea typeface="楷体" pitchFamily="49" charset="-122"/>
              </a:rPr>
              <a:t>：</a:t>
            </a:r>
            <a:endParaRPr lang="zh-CN" sz="2400" b="1" dirty="0" smtClean="0">
              <a:solidFill>
                <a:srgbClr val="002060"/>
              </a:solidFill>
              <a:latin typeface="楷体" pitchFamily="49" charset="-122"/>
              <a:ea typeface="楷体" pitchFamily="49" charset="-122"/>
            </a:endParaRPr>
          </a:p>
          <a:p>
            <a:pPr lvl="1">
              <a:defRPr/>
            </a:pPr>
            <a:r>
              <a:rPr lang="zh-CN" sz="1600" b="1" dirty="0" smtClean="0">
                <a:solidFill>
                  <a:srgbClr val="002060"/>
                </a:solidFill>
                <a:latin typeface="楷体" pitchFamily="49" charset="-122"/>
                <a:ea typeface="楷体" pitchFamily="49" charset="-122"/>
              </a:rPr>
              <a:t>现代电子制造与可靠性，</a:t>
            </a:r>
            <a:r>
              <a:rPr lang="zh-CN" altLang="en-US" sz="1600" b="1" dirty="0" smtClean="0">
                <a:solidFill>
                  <a:srgbClr val="002060"/>
                </a:solidFill>
                <a:latin typeface="楷体" pitchFamily="49" charset="-122"/>
                <a:ea typeface="楷体" pitchFamily="49" charset="-122"/>
              </a:rPr>
              <a:t>王豫明</a:t>
            </a:r>
            <a:r>
              <a:rPr lang="zh-CN" altLang="en-US" sz="1600" b="1" dirty="0">
                <a:solidFill>
                  <a:srgbClr val="002060"/>
                </a:solidFill>
                <a:latin typeface="楷体" pitchFamily="49" charset="-122"/>
                <a:ea typeface="楷体" pitchFamily="49" charset="-122"/>
              </a:rPr>
              <a:t>、王蓓蓓	</a:t>
            </a:r>
          </a:p>
          <a:p>
            <a:pPr lvl="1">
              <a:defRPr/>
            </a:pPr>
            <a:r>
              <a:rPr lang="zh-CN" altLang="en-US" sz="1600" b="1" dirty="0" smtClean="0">
                <a:solidFill>
                  <a:srgbClr val="002060"/>
                </a:solidFill>
                <a:latin typeface="楷体" pitchFamily="49" charset="-122"/>
                <a:ea typeface="楷体" pitchFamily="49" charset="-122"/>
              </a:rPr>
              <a:t>数控</a:t>
            </a:r>
            <a:r>
              <a:rPr lang="zh-CN" altLang="en-US" sz="1600" b="1" dirty="0">
                <a:solidFill>
                  <a:srgbClr val="002060"/>
                </a:solidFill>
                <a:latin typeface="楷体" pitchFamily="49" charset="-122"/>
                <a:ea typeface="楷体" pitchFamily="49" charset="-122"/>
              </a:rPr>
              <a:t>旋转电加工机床的研制与激光雕刻，傅水根、高炬</a:t>
            </a:r>
          </a:p>
          <a:p>
            <a:pPr lvl="1">
              <a:defRPr/>
            </a:pPr>
            <a:r>
              <a:rPr lang="zh-CN" altLang="en-US" sz="1600" b="1" dirty="0" smtClean="0">
                <a:solidFill>
                  <a:srgbClr val="002060"/>
                </a:solidFill>
                <a:latin typeface="楷体" pitchFamily="49" charset="-122"/>
                <a:ea typeface="楷体" pitchFamily="49" charset="-122"/>
              </a:rPr>
              <a:t>制造</a:t>
            </a:r>
            <a:r>
              <a:rPr lang="zh-CN" altLang="en-US" sz="1600" b="1" dirty="0">
                <a:solidFill>
                  <a:srgbClr val="002060"/>
                </a:solidFill>
                <a:latin typeface="楷体" pitchFamily="49" charset="-122"/>
                <a:ea typeface="楷体" pitchFamily="49" charset="-122"/>
              </a:rPr>
              <a:t>自动化</a:t>
            </a:r>
            <a:r>
              <a:rPr lang="en-US" altLang="zh-CN" sz="1600" b="1" dirty="0">
                <a:solidFill>
                  <a:srgbClr val="002060"/>
                </a:solidFill>
                <a:latin typeface="楷体" pitchFamily="49" charset="-122"/>
                <a:ea typeface="楷体" pitchFamily="49" charset="-122"/>
              </a:rPr>
              <a:t>-</a:t>
            </a:r>
            <a:r>
              <a:rPr lang="zh-CN" altLang="en-US" sz="1600" b="1" dirty="0">
                <a:solidFill>
                  <a:srgbClr val="002060"/>
                </a:solidFill>
                <a:latin typeface="楷体" pitchFamily="49" charset="-122"/>
                <a:ea typeface="楷体" pitchFamily="49" charset="-122"/>
              </a:rPr>
              <a:t>瓶装水灌装线，杨建新</a:t>
            </a:r>
          </a:p>
          <a:p>
            <a:pPr lvl="1">
              <a:defRPr/>
            </a:pPr>
            <a:r>
              <a:rPr lang="zh-CN" altLang="en-US" sz="1600" b="1" dirty="0" smtClean="0">
                <a:solidFill>
                  <a:srgbClr val="002060"/>
                </a:solidFill>
                <a:latin typeface="楷体" pitchFamily="49" charset="-122"/>
                <a:ea typeface="楷体" pitchFamily="49" charset="-122"/>
              </a:rPr>
              <a:t>凝固</a:t>
            </a:r>
            <a:r>
              <a:rPr lang="zh-CN" altLang="en-US" sz="1600" b="1" dirty="0">
                <a:solidFill>
                  <a:srgbClr val="002060"/>
                </a:solidFill>
                <a:latin typeface="楷体" pitchFamily="49" charset="-122"/>
                <a:ea typeface="楷体" pitchFamily="49" charset="-122"/>
              </a:rPr>
              <a:t>控制</a:t>
            </a:r>
            <a:r>
              <a:rPr lang="en-US" altLang="zh-CN" sz="1600" b="1" dirty="0">
                <a:solidFill>
                  <a:srgbClr val="002060"/>
                </a:solidFill>
                <a:latin typeface="楷体" pitchFamily="49" charset="-122"/>
                <a:ea typeface="楷体" pitchFamily="49" charset="-122"/>
              </a:rPr>
              <a:t>—</a:t>
            </a:r>
            <a:r>
              <a:rPr lang="zh-CN" altLang="en-US" sz="1600" b="1" dirty="0">
                <a:solidFill>
                  <a:srgbClr val="002060"/>
                </a:solidFill>
                <a:latin typeface="楷体" pitchFamily="49" charset="-122"/>
                <a:ea typeface="楷体" pitchFamily="49" charset="-122"/>
              </a:rPr>
              <a:t>金属从晶体、纳米晶到非晶态，李双寿、汤彬</a:t>
            </a:r>
          </a:p>
          <a:p>
            <a:pPr lvl="1">
              <a:defRPr/>
            </a:pPr>
            <a:r>
              <a:rPr lang="zh-CN" altLang="en-US" sz="1600" b="1" dirty="0" smtClean="0">
                <a:solidFill>
                  <a:srgbClr val="002060"/>
                </a:solidFill>
                <a:latin typeface="楷体" pitchFamily="49" charset="-122"/>
                <a:ea typeface="楷体" pitchFamily="49" charset="-122"/>
              </a:rPr>
              <a:t>无处</a:t>
            </a:r>
            <a:r>
              <a:rPr lang="zh-CN" altLang="en-US" sz="1600" b="1" dirty="0">
                <a:solidFill>
                  <a:srgbClr val="002060"/>
                </a:solidFill>
                <a:latin typeface="楷体" pitchFamily="49" charset="-122"/>
                <a:ea typeface="楷体" pitchFamily="49" charset="-122"/>
              </a:rPr>
              <a:t>不在的液压系统，王坦</a:t>
            </a:r>
          </a:p>
          <a:p>
            <a:pPr lvl="1">
              <a:defRPr/>
            </a:pPr>
            <a:r>
              <a:rPr lang="en-US" altLang="zh-CN" sz="1600" b="1" dirty="0" smtClean="0">
                <a:solidFill>
                  <a:srgbClr val="002060"/>
                </a:solidFill>
                <a:latin typeface="楷体" pitchFamily="49" charset="-122"/>
                <a:ea typeface="楷体" pitchFamily="49" charset="-122"/>
              </a:rPr>
              <a:t>“</a:t>
            </a:r>
            <a:r>
              <a:rPr lang="zh-CN" altLang="en-US" sz="1600" b="1" dirty="0">
                <a:solidFill>
                  <a:srgbClr val="002060"/>
                </a:solidFill>
                <a:latin typeface="楷体" pitchFamily="49" charset="-122"/>
                <a:ea typeface="楷体" pitchFamily="49" charset="-122"/>
              </a:rPr>
              <a:t>钢铁裁缝”</a:t>
            </a:r>
            <a:r>
              <a:rPr lang="en-US" altLang="zh-CN" sz="1600" b="1" dirty="0">
                <a:solidFill>
                  <a:srgbClr val="002060"/>
                </a:solidFill>
                <a:latin typeface="楷体" pitchFamily="49" charset="-122"/>
                <a:ea typeface="楷体" pitchFamily="49" charset="-122"/>
              </a:rPr>
              <a:t>—— </a:t>
            </a:r>
            <a:r>
              <a:rPr lang="zh-CN" altLang="en-US" sz="1600" b="1" dirty="0">
                <a:solidFill>
                  <a:srgbClr val="002060"/>
                </a:solidFill>
                <a:latin typeface="楷体" pitchFamily="49" charset="-122"/>
                <a:ea typeface="楷体" pitchFamily="49" charset="-122"/>
              </a:rPr>
              <a:t>金属的焊接与热切割，姚启明、初晓</a:t>
            </a:r>
          </a:p>
          <a:p>
            <a:pPr lvl="1">
              <a:defRPr/>
            </a:pPr>
            <a:r>
              <a:rPr lang="zh-CN" altLang="en-US" sz="1600" b="1" dirty="0" smtClean="0">
                <a:solidFill>
                  <a:srgbClr val="002060"/>
                </a:solidFill>
                <a:latin typeface="楷体" pitchFamily="49" charset="-122"/>
                <a:ea typeface="楷体" pitchFamily="49" charset="-122"/>
              </a:rPr>
              <a:t>介质</a:t>
            </a:r>
            <a:r>
              <a:rPr lang="zh-CN" altLang="en-US" sz="1600" b="1" dirty="0">
                <a:solidFill>
                  <a:srgbClr val="002060"/>
                </a:solidFill>
                <a:latin typeface="楷体" pitchFamily="49" charset="-122"/>
                <a:ea typeface="楷体" pitchFamily="49" charset="-122"/>
              </a:rPr>
              <a:t>电离</a:t>
            </a:r>
            <a:r>
              <a:rPr lang="en-US" altLang="zh-CN" sz="1600" b="1" dirty="0">
                <a:solidFill>
                  <a:srgbClr val="002060"/>
                </a:solidFill>
                <a:latin typeface="楷体" pitchFamily="49" charset="-122"/>
                <a:ea typeface="楷体" pitchFamily="49" charset="-122"/>
              </a:rPr>
              <a:t>——</a:t>
            </a:r>
            <a:r>
              <a:rPr lang="zh-CN" altLang="en-US" sz="1600" b="1" dirty="0">
                <a:solidFill>
                  <a:srgbClr val="002060"/>
                </a:solidFill>
                <a:latin typeface="楷体" pitchFamily="49" charset="-122"/>
                <a:ea typeface="楷体" pitchFamily="49" charset="-122"/>
              </a:rPr>
              <a:t>从物理现象到技术发明，高炬</a:t>
            </a:r>
          </a:p>
          <a:p>
            <a:pPr lvl="1">
              <a:defRPr/>
            </a:pPr>
            <a:r>
              <a:rPr lang="zh-CN" altLang="en-US" sz="1600" b="1" dirty="0" smtClean="0">
                <a:solidFill>
                  <a:srgbClr val="002060"/>
                </a:solidFill>
                <a:latin typeface="楷体" pitchFamily="49" charset="-122"/>
                <a:ea typeface="楷体" pitchFamily="49" charset="-122"/>
              </a:rPr>
              <a:t>划时代</a:t>
            </a:r>
            <a:r>
              <a:rPr lang="zh-CN" altLang="en-US" sz="1600" b="1" dirty="0">
                <a:solidFill>
                  <a:srgbClr val="002060"/>
                </a:solidFill>
                <a:latin typeface="楷体" pitchFamily="49" charset="-122"/>
                <a:ea typeface="楷体" pitchFamily="49" charset="-122"/>
              </a:rPr>
              <a:t>的数控加工技术，武静、刘钊</a:t>
            </a:r>
          </a:p>
          <a:p>
            <a:pPr lvl="1">
              <a:defRPr/>
            </a:pPr>
            <a:r>
              <a:rPr lang="zh-CN" altLang="en-US" sz="1600" b="1" dirty="0" smtClean="0">
                <a:solidFill>
                  <a:srgbClr val="002060"/>
                </a:solidFill>
                <a:latin typeface="楷体" pitchFamily="49" charset="-122"/>
                <a:ea typeface="楷体" pitchFamily="49" charset="-122"/>
              </a:rPr>
              <a:t>消失</a:t>
            </a:r>
            <a:r>
              <a:rPr lang="zh-CN" altLang="en-US" sz="1600" b="1" dirty="0">
                <a:solidFill>
                  <a:srgbClr val="002060"/>
                </a:solidFill>
                <a:latin typeface="楷体" pitchFamily="49" charset="-122"/>
                <a:ea typeface="楷体" pitchFamily="49" charset="-122"/>
              </a:rPr>
              <a:t>模铸造艺术作品的制作与实践，汤彬、</a:t>
            </a:r>
          </a:p>
          <a:p>
            <a:pPr lvl="1">
              <a:defRPr/>
            </a:pPr>
            <a:r>
              <a:rPr lang="zh-CN" altLang="en-US" sz="1600" b="1" dirty="0" smtClean="0">
                <a:solidFill>
                  <a:srgbClr val="002060"/>
                </a:solidFill>
                <a:latin typeface="楷体" pitchFamily="49" charset="-122"/>
                <a:ea typeface="楷体" pitchFamily="49" charset="-122"/>
              </a:rPr>
              <a:t>削铁如泥</a:t>
            </a:r>
            <a:r>
              <a:rPr lang="zh-CN" altLang="en-US" sz="1600" b="1" dirty="0">
                <a:solidFill>
                  <a:srgbClr val="002060"/>
                </a:solidFill>
                <a:latin typeface="楷体" pitchFamily="49" charset="-122"/>
                <a:ea typeface="楷体" pitchFamily="49" charset="-122"/>
              </a:rPr>
              <a:t>的金属切削工具，张秀海</a:t>
            </a:r>
          </a:p>
          <a:p>
            <a:pPr lvl="1">
              <a:defRPr/>
            </a:pPr>
            <a:r>
              <a:rPr lang="zh-CN" altLang="en-US" sz="1600" b="1" dirty="0" smtClean="0">
                <a:solidFill>
                  <a:srgbClr val="002060"/>
                </a:solidFill>
                <a:latin typeface="楷体" pitchFamily="49" charset="-122"/>
                <a:ea typeface="楷体" pitchFamily="49" charset="-122"/>
              </a:rPr>
              <a:t>超声波</a:t>
            </a:r>
            <a:r>
              <a:rPr lang="zh-CN" altLang="en-US" sz="1600" b="1" dirty="0">
                <a:solidFill>
                  <a:srgbClr val="002060"/>
                </a:solidFill>
                <a:latin typeface="楷体" pitchFamily="49" charset="-122"/>
                <a:ea typeface="楷体" pitchFamily="49" charset="-122"/>
              </a:rPr>
              <a:t>加工技术及其应用，徐伟国、高炬</a:t>
            </a:r>
          </a:p>
          <a:p>
            <a:pPr lvl="1">
              <a:defRPr/>
            </a:pPr>
            <a:r>
              <a:rPr lang="zh-CN" altLang="en-US" sz="1600" b="1" dirty="0" smtClean="0">
                <a:solidFill>
                  <a:srgbClr val="002060"/>
                </a:solidFill>
                <a:latin typeface="楷体" pitchFamily="49" charset="-122"/>
                <a:ea typeface="楷体" pitchFamily="49" charset="-122"/>
              </a:rPr>
              <a:t>机械</a:t>
            </a:r>
            <a:r>
              <a:rPr lang="en-US" altLang="zh-CN" sz="1600" b="1" dirty="0">
                <a:solidFill>
                  <a:srgbClr val="002060"/>
                </a:solidFill>
                <a:latin typeface="楷体" pitchFamily="49" charset="-122"/>
                <a:ea typeface="楷体" pitchFamily="49" charset="-122"/>
              </a:rPr>
              <a:t>----</a:t>
            </a:r>
            <a:r>
              <a:rPr lang="zh-CN" altLang="en-US" sz="1600" b="1" dirty="0">
                <a:solidFill>
                  <a:srgbClr val="002060"/>
                </a:solidFill>
                <a:latin typeface="楷体" pitchFamily="49" charset="-122"/>
                <a:ea typeface="楷体" pitchFamily="49" charset="-122"/>
              </a:rPr>
              <a:t>液压互动式无级变速器的研究，李生录</a:t>
            </a:r>
          </a:p>
          <a:p>
            <a:pPr lvl="1">
              <a:defRPr/>
            </a:pPr>
            <a:r>
              <a:rPr lang="zh-CN" altLang="en-US" sz="1600" b="1" dirty="0" smtClean="0">
                <a:solidFill>
                  <a:srgbClr val="002060"/>
                </a:solidFill>
                <a:latin typeface="楷体" pitchFamily="49" charset="-122"/>
                <a:ea typeface="楷体" pitchFamily="49" charset="-122"/>
              </a:rPr>
              <a:t>互联网</a:t>
            </a:r>
            <a:r>
              <a:rPr lang="zh-CN" altLang="en-US" sz="1600" b="1" dirty="0">
                <a:solidFill>
                  <a:srgbClr val="002060"/>
                </a:solidFill>
                <a:latin typeface="楷体" pitchFamily="49" charset="-122"/>
                <a:ea typeface="楷体" pitchFamily="49" charset="-122"/>
              </a:rPr>
              <a:t>安全原理与技术，陈震</a:t>
            </a:r>
          </a:p>
          <a:p>
            <a:pPr lvl="1">
              <a:defRPr/>
            </a:pPr>
            <a:r>
              <a:rPr lang="zh-CN" altLang="en-US" sz="1600" b="1" dirty="0" smtClean="0">
                <a:solidFill>
                  <a:srgbClr val="002060"/>
                </a:solidFill>
                <a:latin typeface="楷体" pitchFamily="49" charset="-122"/>
                <a:ea typeface="楷体" pitchFamily="49" charset="-122"/>
              </a:rPr>
              <a:t>你</a:t>
            </a:r>
            <a:r>
              <a:rPr lang="zh-CN" altLang="en-US" sz="1600" b="1" dirty="0">
                <a:solidFill>
                  <a:srgbClr val="002060"/>
                </a:solidFill>
                <a:latin typeface="楷体" pitchFamily="49" charset="-122"/>
                <a:ea typeface="楷体" pitchFamily="49" charset="-122"/>
              </a:rPr>
              <a:t>手里长出的光伏系统，梁志芳</a:t>
            </a:r>
          </a:p>
          <a:p>
            <a:pPr lvl="1">
              <a:defRPr/>
            </a:pPr>
            <a:r>
              <a:rPr lang="zh-CN" altLang="en-US" sz="1600" b="1" dirty="0" smtClean="0">
                <a:solidFill>
                  <a:srgbClr val="002060"/>
                </a:solidFill>
                <a:latin typeface="楷体" pitchFamily="49" charset="-122"/>
                <a:ea typeface="楷体" pitchFamily="49" charset="-122"/>
              </a:rPr>
              <a:t>一</a:t>
            </a:r>
            <a:r>
              <a:rPr lang="zh-CN" altLang="en-US" sz="1600" b="1" dirty="0">
                <a:solidFill>
                  <a:srgbClr val="002060"/>
                </a:solidFill>
                <a:latin typeface="楷体" pitchFamily="49" charset="-122"/>
                <a:ea typeface="楷体" pitchFamily="49" charset="-122"/>
              </a:rPr>
              <a:t>套益智玩具的制作</a:t>
            </a:r>
            <a:r>
              <a:rPr lang="en-US" altLang="zh-CN" sz="1600" b="1" dirty="0">
                <a:solidFill>
                  <a:srgbClr val="002060"/>
                </a:solidFill>
                <a:latin typeface="楷体" pitchFamily="49" charset="-122"/>
                <a:ea typeface="楷体" pitchFamily="49" charset="-122"/>
              </a:rPr>
              <a:t>—</a:t>
            </a:r>
            <a:r>
              <a:rPr lang="zh-CN" altLang="en-US" sz="1600" b="1" dirty="0">
                <a:solidFill>
                  <a:srgbClr val="002060"/>
                </a:solidFill>
                <a:latin typeface="楷体" pitchFamily="49" charset="-122"/>
                <a:ea typeface="楷体" pitchFamily="49" charset="-122"/>
              </a:rPr>
              <a:t>制造过程管理系统探究，左晶</a:t>
            </a:r>
          </a:p>
          <a:p>
            <a:pPr lvl="1">
              <a:defRPr/>
            </a:pPr>
            <a:r>
              <a:rPr lang="zh-CN" altLang="en-US" sz="1600" b="1" dirty="0" smtClean="0">
                <a:solidFill>
                  <a:srgbClr val="002060"/>
                </a:solidFill>
                <a:latin typeface="楷体" pitchFamily="49" charset="-122"/>
                <a:ea typeface="楷体" pitchFamily="49" charset="-122"/>
              </a:rPr>
              <a:t>雕</a:t>
            </a:r>
            <a:r>
              <a:rPr lang="zh-CN" altLang="en-US" sz="1600" b="1" dirty="0">
                <a:solidFill>
                  <a:srgbClr val="002060"/>
                </a:solidFill>
                <a:latin typeface="楷体" pitchFamily="49" charset="-122"/>
                <a:ea typeface="楷体" pitchFamily="49" charset="-122"/>
              </a:rPr>
              <a:t>出思想 刻出未来，杨兴华</a:t>
            </a:r>
          </a:p>
          <a:p>
            <a:pPr lvl="1">
              <a:defRPr/>
            </a:pPr>
            <a:r>
              <a:rPr lang="zh-CN" altLang="en-US" sz="1600" b="1" dirty="0" smtClean="0">
                <a:solidFill>
                  <a:srgbClr val="002060"/>
                </a:solidFill>
                <a:latin typeface="楷体" pitchFamily="49" charset="-122"/>
                <a:ea typeface="楷体" pitchFamily="49" charset="-122"/>
              </a:rPr>
              <a:t>机器人</a:t>
            </a:r>
            <a:r>
              <a:rPr lang="zh-CN" altLang="en-US" sz="1600" b="1" dirty="0">
                <a:solidFill>
                  <a:srgbClr val="002060"/>
                </a:solidFill>
                <a:latin typeface="楷体" pitchFamily="49" charset="-122"/>
                <a:ea typeface="楷体" pitchFamily="49" charset="-122"/>
              </a:rPr>
              <a:t>“代”人</a:t>
            </a:r>
            <a:r>
              <a:rPr lang="en-US" altLang="zh-CN" sz="1600" b="1" dirty="0">
                <a:solidFill>
                  <a:srgbClr val="002060"/>
                </a:solidFill>
                <a:latin typeface="楷体" pitchFamily="49" charset="-122"/>
                <a:ea typeface="楷体" pitchFamily="49" charset="-122"/>
              </a:rPr>
              <a:t>——</a:t>
            </a:r>
            <a:r>
              <a:rPr lang="zh-CN" altLang="en-US" sz="1600" b="1" dirty="0">
                <a:solidFill>
                  <a:srgbClr val="002060"/>
                </a:solidFill>
                <a:latin typeface="楷体" pitchFamily="49" charset="-122"/>
                <a:ea typeface="楷体" pitchFamily="49" charset="-122"/>
              </a:rPr>
              <a:t>工业机器人的应用发展，王群</a:t>
            </a:r>
          </a:p>
          <a:p>
            <a:pPr lvl="1">
              <a:defRPr/>
            </a:pPr>
            <a:r>
              <a:rPr lang="zh-CN" altLang="en-US" sz="1600" b="1" dirty="0" smtClean="0">
                <a:solidFill>
                  <a:srgbClr val="002060"/>
                </a:solidFill>
                <a:latin typeface="楷体" pitchFamily="49" charset="-122"/>
                <a:ea typeface="楷体" pitchFamily="49" charset="-122"/>
              </a:rPr>
              <a:t>当代</a:t>
            </a:r>
            <a:r>
              <a:rPr lang="en-US" altLang="zh-CN" sz="1600" b="1" dirty="0">
                <a:solidFill>
                  <a:srgbClr val="002060"/>
                </a:solidFill>
                <a:latin typeface="楷体" pitchFamily="49" charset="-122"/>
                <a:ea typeface="楷体" pitchFamily="49" charset="-122"/>
              </a:rPr>
              <a:t>《</a:t>
            </a:r>
            <a:r>
              <a:rPr lang="zh-CN" altLang="en-US" sz="1600" b="1" dirty="0">
                <a:solidFill>
                  <a:srgbClr val="002060"/>
                </a:solidFill>
                <a:latin typeface="楷体" pitchFamily="49" charset="-122"/>
                <a:ea typeface="楷体" pitchFamily="49" charset="-122"/>
              </a:rPr>
              <a:t>核舟记</a:t>
            </a:r>
            <a:r>
              <a:rPr lang="en-US" altLang="zh-CN" sz="1600" b="1" dirty="0">
                <a:solidFill>
                  <a:srgbClr val="002060"/>
                </a:solidFill>
                <a:latin typeface="楷体" pitchFamily="49" charset="-122"/>
                <a:ea typeface="楷体" pitchFamily="49" charset="-122"/>
              </a:rPr>
              <a:t>》——</a:t>
            </a:r>
            <a:r>
              <a:rPr lang="zh-CN" altLang="en-US" sz="1600" b="1" dirty="0">
                <a:solidFill>
                  <a:srgbClr val="002060"/>
                </a:solidFill>
                <a:latin typeface="楷体" pitchFamily="49" charset="-122"/>
                <a:ea typeface="楷体" pitchFamily="49" charset="-122"/>
              </a:rPr>
              <a:t>高速高精度多轴数控铣工艺探究，王德</a:t>
            </a:r>
            <a:r>
              <a:rPr lang="zh-CN" altLang="en-US" sz="1600" b="1" dirty="0" smtClean="0">
                <a:solidFill>
                  <a:srgbClr val="002060"/>
                </a:solidFill>
                <a:latin typeface="楷体" pitchFamily="49" charset="-122"/>
                <a:ea typeface="楷体" pitchFamily="49" charset="-122"/>
              </a:rPr>
              <a:t>宇</a:t>
            </a:r>
            <a:endParaRPr lang="zh-CN" altLang="en-US" sz="1600" b="1" dirty="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214290"/>
            <a:ext cx="6357982" cy="571504"/>
          </a:xfrm>
        </p:spPr>
        <p:txBody>
          <a:bodyPr/>
          <a:lstStyle/>
          <a:p>
            <a:pPr>
              <a:defRPr/>
            </a:pPr>
            <a:r>
              <a:rPr lang="zh-CN" sz="3200" b="1" dirty="0" smtClean="0">
                <a:solidFill>
                  <a:srgbClr val="7030A0"/>
                </a:solidFill>
                <a:latin typeface="+mn-lt"/>
                <a:ea typeface="+mn-ea"/>
                <a:cs typeface="+mn-cs"/>
              </a:rPr>
              <a:t>教学理念和改革经验辐射全国</a:t>
            </a:r>
            <a:endParaRPr lang="zh-CN" altLang="en-US" sz="3200" b="1" dirty="0">
              <a:solidFill>
                <a:srgbClr val="7030A0"/>
              </a:solidFill>
            </a:endParaRPr>
          </a:p>
        </p:txBody>
      </p:sp>
      <p:sp>
        <p:nvSpPr>
          <p:cNvPr id="28675" name="内容占位符 2"/>
          <p:cNvSpPr>
            <a:spLocks noGrp="1"/>
          </p:cNvSpPr>
          <p:nvPr>
            <p:ph idx="1"/>
          </p:nvPr>
        </p:nvSpPr>
        <p:spPr>
          <a:xfrm>
            <a:off x="500034" y="1643051"/>
            <a:ext cx="7686675" cy="3286148"/>
          </a:xfrm>
        </p:spPr>
        <p:txBody>
          <a:bodyPr/>
          <a:lstStyle/>
          <a:p>
            <a:r>
              <a:rPr lang="zh-CN" altLang="zh-CN" sz="2800" b="1" dirty="0" smtClean="0">
                <a:solidFill>
                  <a:srgbClr val="002060"/>
                </a:solidFill>
                <a:latin typeface="楷体" pitchFamily="49" charset="-122"/>
                <a:ea typeface="楷体" pitchFamily="49" charset="-122"/>
              </a:rPr>
              <a:t>近</a:t>
            </a:r>
            <a:r>
              <a:rPr lang="en-US" altLang="zh-CN" sz="2800" b="1" dirty="0" smtClean="0">
                <a:solidFill>
                  <a:srgbClr val="002060"/>
                </a:solidFill>
                <a:latin typeface="楷体" pitchFamily="49" charset="-122"/>
                <a:ea typeface="楷体" pitchFamily="49" charset="-122"/>
              </a:rPr>
              <a:t>3</a:t>
            </a:r>
            <a:r>
              <a:rPr lang="zh-CN" altLang="zh-CN" sz="2800" b="1" dirty="0" smtClean="0">
                <a:solidFill>
                  <a:srgbClr val="002060"/>
                </a:solidFill>
                <a:latin typeface="楷体" pitchFamily="49" charset="-122"/>
                <a:ea typeface="楷体" pitchFamily="49" charset="-122"/>
              </a:rPr>
              <a:t>年来，中心发表教学研究论文</a:t>
            </a:r>
            <a:r>
              <a:rPr lang="en-US" altLang="zh-CN" sz="2800" b="1" dirty="0" smtClean="0">
                <a:solidFill>
                  <a:srgbClr val="002060"/>
                </a:solidFill>
                <a:latin typeface="楷体" pitchFamily="49" charset="-122"/>
                <a:ea typeface="楷体" pitchFamily="49" charset="-122"/>
              </a:rPr>
              <a:t>87</a:t>
            </a:r>
            <a:r>
              <a:rPr lang="zh-CN" altLang="zh-CN" sz="2800" b="1" dirty="0" smtClean="0">
                <a:solidFill>
                  <a:srgbClr val="002060"/>
                </a:solidFill>
                <a:latin typeface="楷体" pitchFamily="49" charset="-122"/>
                <a:ea typeface="楷体" pitchFamily="49" charset="-122"/>
              </a:rPr>
              <a:t>篇，提出一系列创见，不仅促进了中心的课程改革与基地建设，而且在国内同领域的课程改革与基地建设中起着促进作用。</a:t>
            </a:r>
            <a:endParaRPr lang="en-US" altLang="zh-CN" sz="2800" b="1" dirty="0" smtClean="0">
              <a:solidFill>
                <a:srgbClr val="002060"/>
              </a:solidFill>
              <a:latin typeface="楷体" pitchFamily="49" charset="-122"/>
              <a:ea typeface="楷体" pitchFamily="49" charset="-122"/>
            </a:endParaRPr>
          </a:p>
          <a:p>
            <a:r>
              <a:rPr lang="zh-CN" altLang="zh-CN" sz="2800" b="1" dirty="0" smtClean="0">
                <a:solidFill>
                  <a:srgbClr val="002060"/>
                </a:solidFill>
                <a:latin typeface="楷体" pitchFamily="49" charset="-122"/>
                <a:ea typeface="楷体" pitchFamily="49" charset="-122"/>
              </a:rPr>
              <a:t>李双寿</a:t>
            </a:r>
            <a:r>
              <a:rPr lang="zh-CN" altLang="en-US" sz="2800" b="1" dirty="0" smtClean="0">
                <a:solidFill>
                  <a:srgbClr val="002060"/>
                </a:solidFill>
                <a:latin typeface="楷体" pitchFamily="49" charset="-122"/>
                <a:ea typeface="楷体" pitchFamily="49" charset="-122"/>
              </a:rPr>
              <a:t>教授等</a:t>
            </a:r>
            <a:r>
              <a:rPr lang="zh-CN" altLang="zh-CN" sz="2800" b="1" dirty="0" smtClean="0">
                <a:solidFill>
                  <a:srgbClr val="002060"/>
                </a:solidFill>
                <a:latin typeface="楷体" pitchFamily="49" charset="-122"/>
                <a:ea typeface="楷体" pitchFamily="49" charset="-122"/>
              </a:rPr>
              <a:t>多次应邀在教育部组织的会议、国际会议、各地区金工研究会和兄弟院校作课程改革与基地建设报告。</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p:cNvSpPr>
            <a:spLocks noGrp="1"/>
          </p:cNvSpPr>
          <p:nvPr>
            <p:ph idx="1"/>
          </p:nvPr>
        </p:nvSpPr>
        <p:spPr>
          <a:xfrm>
            <a:off x="214282" y="928670"/>
            <a:ext cx="8629680" cy="5572140"/>
          </a:xfrm>
        </p:spPr>
        <p:txBody>
          <a:bodyPr/>
          <a:lstStyle/>
          <a:p>
            <a:r>
              <a:rPr lang="zh-CN" altLang="zh-CN" sz="2400" b="1" dirty="0" smtClean="0">
                <a:solidFill>
                  <a:srgbClr val="002060"/>
                </a:solidFill>
                <a:latin typeface="楷体" pitchFamily="49" charset="-122"/>
                <a:ea typeface="楷体" pitchFamily="49" charset="-122"/>
                <a:cs typeface="Times New Roman" pitchFamily="18" charset="0"/>
              </a:rPr>
              <a:t>近年来，中心</a:t>
            </a:r>
            <a:r>
              <a:rPr lang="zh-CN" altLang="en-US" sz="2400" b="1" dirty="0" smtClean="0">
                <a:solidFill>
                  <a:srgbClr val="002060"/>
                </a:solidFill>
                <a:latin typeface="楷体" pitchFamily="49" charset="-122"/>
                <a:ea typeface="楷体" pitchFamily="49" charset="-122"/>
                <a:cs typeface="Times New Roman" pitchFamily="18" charset="0"/>
              </a:rPr>
              <a:t>教师</a:t>
            </a:r>
            <a:r>
              <a:rPr lang="zh-CN" altLang="zh-CN" sz="2400" b="1" dirty="0" smtClean="0">
                <a:solidFill>
                  <a:srgbClr val="002060"/>
                </a:solidFill>
                <a:latin typeface="楷体" pitchFamily="49" charset="-122"/>
                <a:ea typeface="楷体" pitchFamily="49" charset="-122"/>
                <a:cs typeface="Times New Roman" pitchFamily="18" charset="0"/>
              </a:rPr>
              <a:t>承担</a:t>
            </a:r>
            <a:r>
              <a:rPr lang="zh-CN" altLang="en-US" sz="2400" b="1" dirty="0" smtClean="0">
                <a:solidFill>
                  <a:srgbClr val="002060"/>
                </a:solidFill>
                <a:latin typeface="楷体" pitchFamily="49" charset="-122"/>
                <a:ea typeface="楷体" pitchFamily="49" charset="-122"/>
                <a:cs typeface="Times New Roman" pitchFamily="18" charset="0"/>
              </a:rPr>
              <a:t>了</a:t>
            </a:r>
            <a:r>
              <a:rPr lang="en-US" altLang="zh-CN" sz="2400" b="1" dirty="0" smtClean="0">
                <a:solidFill>
                  <a:srgbClr val="002060"/>
                </a:solidFill>
                <a:latin typeface="楷体" pitchFamily="49" charset="-122"/>
                <a:ea typeface="楷体" pitchFamily="49" charset="-122"/>
                <a:cs typeface="Times New Roman" pitchFamily="18" charset="0"/>
              </a:rPr>
              <a:t>19</a:t>
            </a:r>
            <a:r>
              <a:rPr lang="zh-CN" altLang="en-US" sz="2400" b="1" dirty="0" smtClean="0">
                <a:solidFill>
                  <a:srgbClr val="002060"/>
                </a:solidFill>
                <a:latin typeface="楷体" pitchFamily="49" charset="-122"/>
                <a:ea typeface="楷体" pitchFamily="49" charset="-122"/>
                <a:cs typeface="Times New Roman" pitchFamily="18" charset="0"/>
              </a:rPr>
              <a:t>项</a:t>
            </a:r>
            <a:r>
              <a:rPr lang="zh-CN" altLang="zh-CN" sz="2400" b="1" dirty="0" smtClean="0">
                <a:solidFill>
                  <a:srgbClr val="002060"/>
                </a:solidFill>
                <a:latin typeface="楷体" pitchFamily="49" charset="-122"/>
                <a:ea typeface="楷体" pitchFamily="49" charset="-122"/>
                <a:cs typeface="Times New Roman" pitchFamily="18" charset="0"/>
              </a:rPr>
              <a:t>教学改革研究项目</a:t>
            </a:r>
            <a:r>
              <a:rPr lang="zh-CN" altLang="zh-CN" sz="1800" b="1" dirty="0" smtClean="0">
                <a:solidFill>
                  <a:srgbClr val="002060"/>
                </a:solidFill>
                <a:latin typeface="楷体" pitchFamily="49" charset="-122"/>
                <a:ea typeface="楷体" pitchFamily="49" charset="-122"/>
                <a:cs typeface="Times New Roman" pitchFamily="18" charset="0"/>
              </a:rPr>
              <a:t>：</a:t>
            </a:r>
          </a:p>
          <a:p>
            <a:pPr marL="914400" lvl="1" indent="-457200"/>
            <a:r>
              <a:rPr lang="en-US" altLang="zh-CN" sz="1800" b="1" dirty="0" smtClean="0">
                <a:solidFill>
                  <a:srgbClr val="002060"/>
                </a:solidFill>
                <a:latin typeface="楷体" pitchFamily="49" charset="-122"/>
                <a:ea typeface="楷体" pitchFamily="49" charset="-122"/>
                <a:cs typeface="Times New Roman" pitchFamily="18" charset="0"/>
              </a:rPr>
              <a:t>2015</a:t>
            </a:r>
            <a:r>
              <a:rPr lang="zh-CN" altLang="en-US" sz="1800" b="1" dirty="0" smtClean="0">
                <a:solidFill>
                  <a:srgbClr val="002060"/>
                </a:solidFill>
                <a:latin typeface="楷体" pitchFamily="49" charset="-122"/>
                <a:ea typeface="楷体" pitchFamily="49" charset="-122"/>
                <a:cs typeface="Times New Roman" pitchFamily="18" charset="0"/>
              </a:rPr>
              <a:t>年教育部专项：清华创客交叉融合空间建设，项目负责人：李双寿</a:t>
            </a:r>
          </a:p>
          <a:p>
            <a:pPr marL="914400" lvl="1" indent="-457200"/>
            <a:r>
              <a:rPr lang="zh-CN" altLang="en-US" sz="1800" b="1" dirty="0" smtClean="0">
                <a:solidFill>
                  <a:srgbClr val="002060"/>
                </a:solidFill>
                <a:latin typeface="楷体" pitchFamily="49" charset="-122"/>
                <a:ea typeface="楷体" pitchFamily="49" charset="-122"/>
                <a:cs typeface="Times New Roman" pitchFamily="18" charset="0"/>
              </a:rPr>
              <a:t>北京市共建项目：校内实践基地，项目负责人：李双寿</a:t>
            </a:r>
          </a:p>
          <a:p>
            <a:pPr marL="914400" lvl="1" indent="-457200"/>
            <a:r>
              <a:rPr lang="en-US" altLang="zh-CN" sz="1800" b="1" dirty="0" smtClean="0">
                <a:solidFill>
                  <a:srgbClr val="002060"/>
                </a:solidFill>
                <a:latin typeface="楷体" pitchFamily="49" charset="-122"/>
                <a:ea typeface="楷体" pitchFamily="49" charset="-122"/>
                <a:cs typeface="Times New Roman" pitchFamily="18" charset="0"/>
              </a:rPr>
              <a:t>2014</a:t>
            </a:r>
            <a:r>
              <a:rPr lang="zh-CN" altLang="en-US" sz="1800" b="1" dirty="0" smtClean="0">
                <a:solidFill>
                  <a:srgbClr val="002060"/>
                </a:solidFill>
                <a:latin typeface="楷体" pitchFamily="49" charset="-122"/>
                <a:ea typeface="楷体" pitchFamily="49" charset="-122"/>
                <a:cs typeface="Times New Roman" pitchFamily="18" charset="0"/>
              </a:rPr>
              <a:t>年北京市共建项目：校内创新教学基地，项目负责人：李双寿</a:t>
            </a:r>
          </a:p>
          <a:p>
            <a:pPr marL="914400" lvl="1" indent="-457200"/>
            <a:r>
              <a:rPr lang="en-US" altLang="zh-CN" sz="1800" b="1" dirty="0" smtClean="0">
                <a:solidFill>
                  <a:srgbClr val="002060"/>
                </a:solidFill>
                <a:latin typeface="楷体" pitchFamily="49" charset="-122"/>
                <a:ea typeface="楷体" pitchFamily="49" charset="-122"/>
                <a:cs typeface="Times New Roman" pitchFamily="18" charset="0"/>
              </a:rPr>
              <a:t>2012~2014</a:t>
            </a:r>
            <a:r>
              <a:rPr lang="zh-CN" altLang="en-US" sz="1800" b="1" dirty="0" smtClean="0">
                <a:solidFill>
                  <a:srgbClr val="002060"/>
                </a:solidFill>
                <a:latin typeface="楷体" pitchFamily="49" charset="-122"/>
                <a:ea typeface="楷体" pitchFamily="49" charset="-122"/>
                <a:cs typeface="Times New Roman" pitchFamily="18" charset="0"/>
              </a:rPr>
              <a:t>北京市共建项目：工程训练综合能力大赛，项目负责人：李双寿</a:t>
            </a:r>
            <a:endParaRPr lang="en-US" altLang="zh-CN" sz="1800" b="1" dirty="0" smtClean="0">
              <a:solidFill>
                <a:srgbClr val="002060"/>
              </a:solidFill>
              <a:latin typeface="楷体" pitchFamily="49" charset="-122"/>
              <a:ea typeface="楷体" pitchFamily="49" charset="-122"/>
              <a:cs typeface="Times New Roman" pitchFamily="18" charset="0"/>
            </a:endParaRPr>
          </a:p>
          <a:p>
            <a:pPr marL="914400" lvl="1" indent="-457200"/>
            <a:r>
              <a:rPr lang="zh-CN" altLang="en-US" sz="1800" b="1" dirty="0" smtClean="0">
                <a:solidFill>
                  <a:srgbClr val="002060"/>
                </a:solidFill>
                <a:latin typeface="楷体" pitchFamily="49" charset="-122"/>
                <a:ea typeface="楷体" pitchFamily="49" charset="-122"/>
                <a:cs typeface="Times New Roman" pitchFamily="18" charset="0"/>
              </a:rPr>
              <a:t>清华大学实验室创新基金重点项目：工程训练中“</a:t>
            </a:r>
            <a:r>
              <a:rPr lang="en-US" altLang="zh-CN" sz="1800" b="1" dirty="0" smtClean="0">
                <a:solidFill>
                  <a:srgbClr val="002060"/>
                </a:solidFill>
                <a:latin typeface="楷体" pitchFamily="49" charset="-122"/>
                <a:ea typeface="楷体" pitchFamily="49" charset="-122"/>
                <a:cs typeface="Times New Roman" pitchFamily="18" charset="0"/>
              </a:rPr>
              <a:t>3D</a:t>
            </a:r>
            <a:r>
              <a:rPr lang="zh-CN" altLang="en-US" sz="1800" b="1" dirty="0" smtClean="0">
                <a:solidFill>
                  <a:srgbClr val="002060"/>
                </a:solidFill>
                <a:latin typeface="楷体" pitchFamily="49" charset="-122"/>
                <a:ea typeface="楷体" pitchFamily="49" charset="-122"/>
                <a:cs typeface="Times New Roman" pitchFamily="18" charset="0"/>
              </a:rPr>
              <a:t>打印机”教学项目研发，项目负责人：梁志芳</a:t>
            </a:r>
            <a:endParaRPr lang="en-US" altLang="zh-CN" sz="1800" b="1" dirty="0" smtClean="0">
              <a:solidFill>
                <a:srgbClr val="002060"/>
              </a:solidFill>
              <a:latin typeface="楷体" pitchFamily="49" charset="-122"/>
              <a:ea typeface="楷体" pitchFamily="49" charset="-122"/>
              <a:cs typeface="Times New Roman" pitchFamily="18" charset="0"/>
            </a:endParaRPr>
          </a:p>
          <a:p>
            <a:pPr marL="514350" indent="-457200"/>
            <a:r>
              <a:rPr lang="en-US" altLang="zh-CN" sz="2400" b="1" dirty="0" smtClean="0">
                <a:solidFill>
                  <a:srgbClr val="002060"/>
                </a:solidFill>
                <a:latin typeface="楷体" pitchFamily="49" charset="-122"/>
                <a:ea typeface="楷体" pitchFamily="49" charset="-122"/>
                <a:cs typeface="Times New Roman" pitchFamily="18" charset="0"/>
              </a:rPr>
              <a:t>2015</a:t>
            </a:r>
            <a:r>
              <a:rPr lang="zh-CN" altLang="en-US" sz="2400" b="1" dirty="0" smtClean="0">
                <a:solidFill>
                  <a:srgbClr val="002060"/>
                </a:solidFill>
                <a:latin typeface="楷体" pitchFamily="49" charset="-122"/>
                <a:ea typeface="楷体" pitchFamily="49" charset="-122"/>
                <a:cs typeface="Times New Roman" pitchFamily="18" charset="0"/>
              </a:rPr>
              <a:t>年校本科教学改革立项支持项目</a:t>
            </a:r>
            <a:r>
              <a:rPr lang="en-US" altLang="zh-CN" sz="2400" b="1" dirty="0" smtClean="0">
                <a:solidFill>
                  <a:srgbClr val="002060"/>
                </a:solidFill>
                <a:latin typeface="楷体" pitchFamily="49" charset="-122"/>
                <a:ea typeface="楷体" pitchFamily="49" charset="-122"/>
                <a:cs typeface="Times New Roman" pitchFamily="18" charset="0"/>
              </a:rPr>
              <a:t>5</a:t>
            </a:r>
            <a:r>
              <a:rPr lang="zh-CN" altLang="en-US" sz="2400" b="1" dirty="0" smtClean="0">
                <a:solidFill>
                  <a:srgbClr val="002060"/>
                </a:solidFill>
                <a:latin typeface="楷体" pitchFamily="49" charset="-122"/>
                <a:ea typeface="楷体" pitchFamily="49" charset="-122"/>
                <a:cs typeface="Times New Roman" pitchFamily="18" charset="0"/>
              </a:rPr>
              <a:t>项：</a:t>
            </a:r>
            <a:endParaRPr lang="en-US" altLang="zh-CN" sz="2400" b="1" dirty="0" smtClean="0">
              <a:solidFill>
                <a:srgbClr val="002060"/>
              </a:solidFill>
              <a:latin typeface="楷体" pitchFamily="49" charset="-122"/>
              <a:ea typeface="楷体" pitchFamily="49" charset="-122"/>
              <a:cs typeface="Times New Roman" pitchFamily="18" charset="0"/>
            </a:endParaRPr>
          </a:p>
          <a:p>
            <a:pPr marL="914400" lvl="1" indent="-457200"/>
            <a:r>
              <a:rPr lang="zh-CN" altLang="en-US" sz="1800" b="1" dirty="0" smtClean="0">
                <a:solidFill>
                  <a:srgbClr val="002060"/>
                </a:solidFill>
                <a:latin typeface="楷体" pitchFamily="49" charset="-122"/>
                <a:ea typeface="楷体" pitchFamily="49" charset="-122"/>
                <a:cs typeface="Times New Roman" pitchFamily="18" charset="0"/>
              </a:rPr>
              <a:t>服务创客教育的智慧教学环境建设，项目负责人：李双寿</a:t>
            </a:r>
          </a:p>
          <a:p>
            <a:pPr marL="914400" lvl="1" indent="-457200"/>
            <a:r>
              <a:rPr lang="en-US" altLang="zh-CN" sz="1800" b="1" dirty="0" smtClean="0">
                <a:solidFill>
                  <a:srgbClr val="002060"/>
                </a:solidFill>
                <a:latin typeface="楷体" pitchFamily="49" charset="-122"/>
                <a:ea typeface="楷体" pitchFamily="49" charset="-122"/>
                <a:cs typeface="Times New Roman" pitchFamily="18" charset="0"/>
              </a:rPr>
              <a:t>2015</a:t>
            </a:r>
            <a:r>
              <a:rPr lang="zh-CN" altLang="en-US" sz="1800" b="1" dirty="0" smtClean="0">
                <a:solidFill>
                  <a:srgbClr val="002060"/>
                </a:solidFill>
                <a:latin typeface="楷体" pitchFamily="49" charset="-122"/>
                <a:ea typeface="楷体" pitchFamily="49" charset="-122"/>
                <a:cs typeface="Times New Roman" pitchFamily="18" charset="0"/>
              </a:rPr>
              <a:t>年校本科教学改革立项支持项目：创业导引</a:t>
            </a:r>
            <a:r>
              <a:rPr lang="en-US" altLang="zh-CN" sz="1800" b="1" dirty="0" smtClean="0">
                <a:solidFill>
                  <a:srgbClr val="002060"/>
                </a:solidFill>
                <a:latin typeface="楷体" pitchFamily="49" charset="-122"/>
                <a:ea typeface="楷体" pitchFamily="49" charset="-122"/>
                <a:cs typeface="Times New Roman" pitchFamily="18" charset="0"/>
              </a:rPr>
              <a:t>-</a:t>
            </a:r>
            <a:r>
              <a:rPr lang="zh-CN" altLang="en-US" sz="1800" b="1" dirty="0" smtClean="0">
                <a:solidFill>
                  <a:srgbClr val="002060"/>
                </a:solidFill>
                <a:latin typeface="楷体" pitchFamily="49" charset="-122"/>
                <a:ea typeface="楷体" pitchFamily="49" charset="-122"/>
                <a:cs typeface="Times New Roman" pitchFamily="18" charset="0"/>
              </a:rPr>
              <a:t>与创业名家面对面，项目负责人：杨建新</a:t>
            </a:r>
          </a:p>
          <a:p>
            <a:pPr marL="914400" lvl="1" indent="-457200"/>
            <a:r>
              <a:rPr lang="en-US" altLang="zh-CN" sz="1800" b="1" dirty="0" smtClean="0">
                <a:solidFill>
                  <a:srgbClr val="002060"/>
                </a:solidFill>
                <a:latin typeface="楷体" pitchFamily="49" charset="-122"/>
                <a:ea typeface="楷体" pitchFamily="49" charset="-122"/>
                <a:cs typeface="Times New Roman" pitchFamily="18" charset="0"/>
              </a:rPr>
              <a:t>2015</a:t>
            </a:r>
            <a:r>
              <a:rPr lang="zh-CN" altLang="en-US" sz="1800" b="1" dirty="0" smtClean="0">
                <a:solidFill>
                  <a:srgbClr val="002060"/>
                </a:solidFill>
                <a:latin typeface="楷体" pitchFamily="49" charset="-122"/>
                <a:ea typeface="楷体" pitchFamily="49" charset="-122"/>
                <a:cs typeface="Times New Roman" pitchFamily="18" charset="0"/>
              </a:rPr>
              <a:t>年校本科教学改革立项支持项目：工业机器人操作与系统应用，项目负责人：汤彬</a:t>
            </a:r>
          </a:p>
          <a:p>
            <a:pPr marL="914400" lvl="1" indent="-457200"/>
            <a:r>
              <a:rPr lang="en-US" altLang="zh-CN" sz="1800" b="1" dirty="0" smtClean="0">
                <a:solidFill>
                  <a:srgbClr val="002060"/>
                </a:solidFill>
                <a:latin typeface="楷体" pitchFamily="49" charset="-122"/>
                <a:ea typeface="楷体" pitchFamily="49" charset="-122"/>
                <a:cs typeface="Times New Roman" pitchFamily="18" charset="0"/>
              </a:rPr>
              <a:t>2015</a:t>
            </a:r>
            <a:r>
              <a:rPr lang="zh-CN" altLang="en-US" sz="1800" b="1" dirty="0" smtClean="0">
                <a:solidFill>
                  <a:srgbClr val="002060"/>
                </a:solidFill>
                <a:latin typeface="楷体" pitchFamily="49" charset="-122"/>
                <a:ea typeface="楷体" pitchFamily="49" charset="-122"/>
                <a:cs typeface="Times New Roman" pitchFamily="18" charset="0"/>
              </a:rPr>
              <a:t>年校本科教学改革立项支持项目：</a:t>
            </a:r>
            <a:r>
              <a:rPr lang="en-US" altLang="zh-CN" sz="1800" b="1" dirty="0" smtClean="0">
                <a:solidFill>
                  <a:srgbClr val="002060"/>
                </a:solidFill>
                <a:latin typeface="楷体" pitchFamily="49" charset="-122"/>
                <a:ea typeface="楷体" pitchFamily="49" charset="-122"/>
                <a:cs typeface="Times New Roman" pitchFamily="18" charset="0"/>
              </a:rPr>
              <a:t>ZY01-4 《</a:t>
            </a:r>
            <a:r>
              <a:rPr lang="zh-CN" altLang="en-US" sz="1800" b="1" dirty="0" smtClean="0">
                <a:solidFill>
                  <a:srgbClr val="002060"/>
                </a:solidFill>
                <a:latin typeface="楷体" pitchFamily="49" charset="-122"/>
                <a:ea typeface="楷体" pitchFamily="49" charset="-122"/>
                <a:cs typeface="Times New Roman" pitchFamily="18" charset="0"/>
              </a:rPr>
              <a:t>制造工程体验</a:t>
            </a:r>
            <a:r>
              <a:rPr lang="en-US" altLang="zh-CN" sz="1800" b="1" dirty="0" smtClean="0">
                <a:solidFill>
                  <a:srgbClr val="002060"/>
                </a:solidFill>
                <a:latin typeface="楷体" pitchFamily="49" charset="-122"/>
                <a:ea typeface="楷体" pitchFamily="49" charset="-122"/>
                <a:cs typeface="Times New Roman" pitchFamily="18" charset="0"/>
              </a:rPr>
              <a:t>》</a:t>
            </a:r>
            <a:r>
              <a:rPr lang="zh-CN" altLang="en-US" sz="1800" b="1" dirty="0" smtClean="0">
                <a:solidFill>
                  <a:srgbClr val="002060"/>
                </a:solidFill>
                <a:latin typeface="楷体" pitchFamily="49" charset="-122"/>
                <a:ea typeface="楷体" pitchFamily="49" charset="-122"/>
                <a:cs typeface="Times New Roman" pitchFamily="18" charset="0"/>
              </a:rPr>
              <a:t>，项目负责人：梁志芳</a:t>
            </a:r>
          </a:p>
          <a:p>
            <a:pPr marL="914400" lvl="1" indent="-457200"/>
            <a:r>
              <a:rPr lang="en-US" altLang="zh-CN" sz="1800" b="1" dirty="0" smtClean="0">
                <a:solidFill>
                  <a:srgbClr val="002060"/>
                </a:solidFill>
                <a:latin typeface="楷体" pitchFamily="49" charset="-122"/>
                <a:ea typeface="楷体" pitchFamily="49" charset="-122"/>
                <a:cs typeface="Times New Roman" pitchFamily="18" charset="0"/>
              </a:rPr>
              <a:t>2015</a:t>
            </a:r>
            <a:r>
              <a:rPr lang="zh-CN" altLang="en-US" sz="1800" b="1" dirty="0" smtClean="0">
                <a:solidFill>
                  <a:srgbClr val="002060"/>
                </a:solidFill>
                <a:latin typeface="楷体" pitchFamily="49" charset="-122"/>
                <a:ea typeface="楷体" pitchFamily="49" charset="-122"/>
                <a:cs typeface="Times New Roman" pitchFamily="18" charset="0"/>
              </a:rPr>
              <a:t>年校本科教学改革立项支持项目：</a:t>
            </a:r>
            <a:r>
              <a:rPr lang="en-US" altLang="zh-CN" sz="1800" b="1" dirty="0" smtClean="0">
                <a:solidFill>
                  <a:srgbClr val="002060"/>
                </a:solidFill>
                <a:latin typeface="楷体" pitchFamily="49" charset="-122"/>
                <a:ea typeface="楷体" pitchFamily="49" charset="-122"/>
                <a:cs typeface="Times New Roman" pitchFamily="18" charset="0"/>
              </a:rPr>
              <a:t>ZY01-4 </a:t>
            </a:r>
            <a:r>
              <a:rPr lang="zh-CN" altLang="en-US" sz="1800" b="1" dirty="0" smtClean="0">
                <a:solidFill>
                  <a:srgbClr val="002060"/>
                </a:solidFill>
                <a:latin typeface="楷体" pitchFamily="49" charset="-122"/>
                <a:ea typeface="楷体" pitchFamily="49" charset="-122"/>
                <a:cs typeface="Times New Roman" pitchFamily="18" charset="0"/>
              </a:rPr>
              <a:t>电子实践立体化教材</a:t>
            </a:r>
            <a:r>
              <a:rPr lang="en-US" altLang="zh-CN" sz="1800" b="1" dirty="0" smtClean="0">
                <a:solidFill>
                  <a:srgbClr val="002060"/>
                </a:solidFill>
                <a:latin typeface="楷体" pitchFamily="49" charset="-122"/>
                <a:ea typeface="楷体" pitchFamily="49" charset="-122"/>
                <a:cs typeface="Times New Roman" pitchFamily="18" charset="0"/>
              </a:rPr>
              <a:t>-</a:t>
            </a:r>
            <a:r>
              <a:rPr lang="zh-CN" altLang="en-US" sz="1800" b="1" dirty="0" smtClean="0">
                <a:solidFill>
                  <a:srgbClr val="002060"/>
                </a:solidFill>
                <a:latin typeface="楷体" pitchFamily="49" charset="-122"/>
                <a:ea typeface="楷体" pitchFamily="49" charset="-122"/>
                <a:cs typeface="Times New Roman" pitchFamily="18" charset="0"/>
              </a:rPr>
              <a:t>创客电子基础，项目负责人：王天曦</a:t>
            </a:r>
            <a:endParaRPr lang="zh-CN" altLang="zh-CN" sz="1800" b="1" dirty="0" smtClean="0">
              <a:solidFill>
                <a:srgbClr val="002060"/>
              </a:solidFill>
              <a:latin typeface="楷体" pitchFamily="49" charset="-122"/>
              <a:ea typeface="楷体" pitchFamily="49" charset="-122"/>
              <a:cs typeface="Times New Roman" pitchFamily="18" charset="0"/>
            </a:endParaRPr>
          </a:p>
          <a:p>
            <a:pPr marL="914400" lvl="1" indent="-457200">
              <a:buFontTx/>
              <a:buAutoNum type="arabicPeriod"/>
            </a:pPr>
            <a:endParaRPr lang="zh-CN" altLang="en-US" sz="1800" b="1" dirty="0" smtClean="0">
              <a:solidFill>
                <a:srgbClr val="002060"/>
              </a:solidFill>
              <a:latin typeface="楷体" pitchFamily="49" charset="-122"/>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左右箭头 64"/>
          <p:cNvSpPr>
            <a:spLocks noChangeAspect="1"/>
          </p:cNvSpPr>
          <p:nvPr/>
        </p:nvSpPr>
        <p:spPr bwMode="auto">
          <a:xfrm>
            <a:off x="2071670" y="4604156"/>
            <a:ext cx="566820" cy="264600"/>
          </a:xfrm>
          <a:prstGeom prst="leftRightArrow">
            <a:avLst/>
          </a:prstGeom>
          <a:noFill/>
          <a:ln w="25400">
            <a:solidFill>
              <a:srgbClr val="C00000"/>
            </a:solidFill>
            <a:miter lim="800000"/>
            <a:headEnd/>
            <a:tailEnd/>
          </a:ln>
        </p:spPr>
        <p:txBody>
          <a:bodyPr wrap="square" rtlCol="0" anchor="ctr">
            <a:spAutoFit/>
          </a:bodyPr>
          <a:lstStyle/>
          <a:p>
            <a:pPr algn="just"/>
            <a:endParaRPr lang="zh-CN" altLang="en-US" b="1" dirty="0">
              <a:solidFill>
                <a:srgbClr val="C00000"/>
              </a:solidFill>
              <a:latin typeface="微软雅黑" pitchFamily="34" charset="-122"/>
              <a:ea typeface="微软雅黑" pitchFamily="34" charset="-122"/>
            </a:endParaRPr>
          </a:p>
        </p:txBody>
      </p:sp>
      <p:sp>
        <p:nvSpPr>
          <p:cNvPr id="39940" name="灯片编号占位符 4"/>
          <p:cNvSpPr>
            <a:spLocks noGrp="1"/>
          </p:cNvSpPr>
          <p:nvPr>
            <p:ph type="sldNum" sz="quarter" idx="4294967295"/>
          </p:nvPr>
        </p:nvSpPr>
        <p:spPr>
          <a:xfrm>
            <a:off x="7000892" y="6429396"/>
            <a:ext cx="1981200" cy="268287"/>
          </a:xfrm>
          <a:prstGeom prst="rect">
            <a:avLst/>
          </a:prstGeom>
        </p:spPr>
        <p:txBody>
          <a:bodyPr/>
          <a:lstStyle/>
          <a:p>
            <a:pPr>
              <a:defRPr/>
            </a:pPr>
            <a:fld id="{0D789B6F-F275-407E-97A6-40C98FEAB26C}" type="slidenum">
              <a:rPr lang="en-US" altLang="zh-CN"/>
              <a:pPr>
                <a:defRPr/>
              </a:pPr>
              <a:t>7</a:t>
            </a:fld>
            <a:endParaRPr lang="en-US" altLang="zh-CN" dirty="0"/>
          </a:p>
        </p:txBody>
      </p:sp>
      <p:grpSp>
        <p:nvGrpSpPr>
          <p:cNvPr id="2" name="Group 8"/>
          <p:cNvGrpSpPr>
            <a:grpSpLocks/>
          </p:cNvGrpSpPr>
          <p:nvPr/>
        </p:nvGrpSpPr>
        <p:grpSpPr bwMode="auto">
          <a:xfrm>
            <a:off x="1142976" y="704822"/>
            <a:ext cx="7000924" cy="795352"/>
            <a:chOff x="624" y="1152"/>
            <a:chExt cx="4080" cy="720"/>
          </a:xfrm>
        </p:grpSpPr>
        <p:sp>
          <p:nvSpPr>
            <p:cNvPr id="11" name="Rectangle 9"/>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400"/>
            </a:p>
          </p:txBody>
        </p:sp>
        <p:grpSp>
          <p:nvGrpSpPr>
            <p:cNvPr id="3" name="Group 10"/>
            <p:cNvGrpSpPr>
              <a:grpSpLocks/>
            </p:cNvGrpSpPr>
            <p:nvPr/>
          </p:nvGrpSpPr>
          <p:grpSpPr bwMode="auto">
            <a:xfrm>
              <a:off x="1292" y="1296"/>
              <a:ext cx="623" cy="96"/>
              <a:chOff x="2003" y="3439"/>
              <a:chExt cx="468" cy="244"/>
            </a:xfrm>
          </p:grpSpPr>
          <p:sp>
            <p:nvSpPr>
              <p:cNvPr id="17458" name="Oval 1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9" name="Rectangle 1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8" name="Oval 13"/>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9" name="Oval 14"/>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7445" name="Rectangle 15"/>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endParaRPr lang="zh-CN" altLang="en-US" sz="1600"/>
            </a:p>
          </p:txBody>
        </p:sp>
        <p:grpSp>
          <p:nvGrpSpPr>
            <p:cNvPr id="4" name="Group 16"/>
            <p:cNvGrpSpPr>
              <a:grpSpLocks/>
            </p:cNvGrpSpPr>
            <p:nvPr/>
          </p:nvGrpSpPr>
          <p:grpSpPr bwMode="auto">
            <a:xfrm>
              <a:off x="2444" y="1296"/>
              <a:ext cx="623" cy="96"/>
              <a:chOff x="2003" y="3439"/>
              <a:chExt cx="468" cy="244"/>
            </a:xfrm>
          </p:grpSpPr>
          <p:sp>
            <p:nvSpPr>
              <p:cNvPr id="17454" name="Oval 17"/>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5" name="Rectangle 18"/>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4" name="Oval 19"/>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5" name="Oval 20"/>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5" name="Rectangle 21"/>
            <p:cNvSpPr>
              <a:spLocks noChangeArrowheads="1"/>
            </p:cNvSpPr>
            <p:nvPr/>
          </p:nvSpPr>
          <p:spPr bwMode="gray">
            <a:xfrm rot="3419336">
              <a:off x="2880" y="1154"/>
              <a:ext cx="671" cy="669"/>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600"/>
            </a:p>
          </p:txBody>
        </p:sp>
        <p:grpSp>
          <p:nvGrpSpPr>
            <p:cNvPr id="5" name="Group 22"/>
            <p:cNvGrpSpPr>
              <a:grpSpLocks/>
            </p:cNvGrpSpPr>
            <p:nvPr/>
          </p:nvGrpSpPr>
          <p:grpSpPr bwMode="auto">
            <a:xfrm>
              <a:off x="3605" y="1296"/>
              <a:ext cx="817" cy="96"/>
              <a:chOff x="2003" y="3439"/>
              <a:chExt cx="468" cy="244"/>
            </a:xfrm>
          </p:grpSpPr>
          <p:sp>
            <p:nvSpPr>
              <p:cNvPr id="17450" name="Oval 23"/>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sz="1600"/>
              </a:p>
            </p:txBody>
          </p:sp>
          <p:sp>
            <p:nvSpPr>
              <p:cNvPr id="17451" name="Rectangle 24"/>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sz="1600"/>
              </a:p>
            </p:txBody>
          </p:sp>
          <p:sp>
            <p:nvSpPr>
              <p:cNvPr id="20" name="Oval 25"/>
              <p:cNvSpPr>
                <a:spLocks noChangeArrowheads="1"/>
              </p:cNvSpPr>
              <p:nvPr/>
            </p:nvSpPr>
            <p:spPr bwMode="gray">
              <a:xfrm>
                <a:off x="2400" y="3442"/>
                <a:ext cx="71" cy="236"/>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sz="1600"/>
              </a:p>
            </p:txBody>
          </p:sp>
          <p:sp>
            <p:nvSpPr>
              <p:cNvPr id="21" name="Oval 26"/>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sz="1600"/>
              </a:p>
            </p:txBody>
          </p:sp>
        </p:grpSp>
        <p:sp>
          <p:nvSpPr>
            <p:cNvPr id="17449" name="Rectangle 27"/>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endParaRPr lang="zh-CN" altLang="en-US" sz="1600"/>
            </a:p>
          </p:txBody>
        </p:sp>
      </p:grpSp>
      <p:sp>
        <p:nvSpPr>
          <p:cNvPr id="19465" name="Rectangle 28"/>
          <p:cNvSpPr>
            <a:spLocks noChangeArrowheads="1"/>
          </p:cNvSpPr>
          <p:nvPr/>
        </p:nvSpPr>
        <p:spPr bwMode="gray">
          <a:xfrm>
            <a:off x="1142976" y="490508"/>
            <a:ext cx="1441450" cy="861774"/>
          </a:xfrm>
          <a:prstGeom prst="rect">
            <a:avLst/>
          </a:prstGeom>
          <a:noFill/>
          <a:ln w="9525">
            <a:noFill/>
            <a:miter lim="800000"/>
            <a:headEnd/>
            <a:tailEnd/>
          </a:ln>
        </p:spPr>
        <p:txBody>
          <a:bodyPr>
            <a:spAutoFit/>
          </a:bodyPr>
          <a:lstStyle/>
          <a:p>
            <a:pPr>
              <a:defRPr/>
            </a:pPr>
            <a:endParaRPr lang="zh-CN" altLang="en-US" sz="1600" b="1" dirty="0">
              <a:solidFill>
                <a:schemeClr val="bg1"/>
              </a:solidFill>
              <a:latin typeface="+mj-ea"/>
              <a:ea typeface="+mj-ea"/>
            </a:endParaRPr>
          </a:p>
          <a:p>
            <a:pPr algn="ctr">
              <a:defRPr/>
            </a:pPr>
            <a:r>
              <a:rPr lang="zh-CN" altLang="en-US" sz="1600" b="1" dirty="0">
                <a:solidFill>
                  <a:schemeClr val="bg1"/>
                </a:solidFill>
                <a:latin typeface="+mj-ea"/>
                <a:ea typeface="+mj-ea"/>
              </a:rPr>
              <a:t>  </a:t>
            </a:r>
            <a:r>
              <a:rPr lang="en-US" altLang="zh-CN" sz="1600" b="1" dirty="0">
                <a:solidFill>
                  <a:schemeClr val="bg1"/>
                </a:solidFill>
                <a:latin typeface="+mj-ea"/>
                <a:ea typeface="+mj-ea"/>
              </a:rPr>
              <a:t>1</a:t>
            </a:r>
            <a:r>
              <a:rPr lang="zh-CN" altLang="en-US" sz="1600" b="1" dirty="0">
                <a:solidFill>
                  <a:schemeClr val="bg1"/>
                </a:solidFill>
                <a:latin typeface="+mj-ea"/>
                <a:ea typeface="+mj-ea"/>
              </a:rPr>
              <a:t>、</a:t>
            </a:r>
          </a:p>
          <a:p>
            <a:pPr algn="ctr">
              <a:defRPr/>
            </a:pPr>
            <a:r>
              <a:rPr lang="zh-CN" altLang="en-US" sz="1600" b="1" dirty="0">
                <a:solidFill>
                  <a:schemeClr val="bg1"/>
                </a:solidFill>
                <a:latin typeface="+mj-ea"/>
                <a:ea typeface="+mj-ea"/>
              </a:rPr>
              <a:t>工程教育</a:t>
            </a:r>
            <a:endParaRPr lang="en-US" altLang="zh-CN" sz="1600" b="1" dirty="0">
              <a:solidFill>
                <a:schemeClr val="bg1"/>
              </a:solidFill>
              <a:latin typeface="+mj-ea"/>
              <a:ea typeface="+mj-ea"/>
            </a:endParaRPr>
          </a:p>
        </p:txBody>
      </p:sp>
      <p:sp>
        <p:nvSpPr>
          <p:cNvPr id="19466" name="Rectangle 29"/>
          <p:cNvSpPr>
            <a:spLocks noChangeArrowheads="1"/>
          </p:cNvSpPr>
          <p:nvPr/>
        </p:nvSpPr>
        <p:spPr bwMode="gray">
          <a:xfrm>
            <a:off x="3214678" y="704822"/>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2</a:t>
            </a:r>
            <a:r>
              <a:rPr lang="zh-CN" altLang="en-US" sz="1600" b="1" dirty="0">
                <a:solidFill>
                  <a:schemeClr val="bg1"/>
                </a:solidFill>
                <a:latin typeface="+mj-ea"/>
                <a:ea typeface="+mj-ea"/>
              </a:rPr>
              <a:t>、</a:t>
            </a:r>
          </a:p>
          <a:p>
            <a:pPr>
              <a:defRPr/>
            </a:pPr>
            <a:r>
              <a:rPr lang="zh-CN" altLang="en-US" sz="1600" b="1" dirty="0" smtClean="0">
                <a:solidFill>
                  <a:schemeClr val="bg1"/>
                </a:solidFill>
                <a:latin typeface="+mj-ea"/>
              </a:rPr>
              <a:t>通识</a:t>
            </a:r>
            <a:r>
              <a:rPr lang="zh-CN" altLang="en-US" sz="1600" b="1" dirty="0" smtClean="0">
                <a:solidFill>
                  <a:schemeClr val="bg1"/>
                </a:solidFill>
                <a:latin typeface="+mj-ea"/>
                <a:ea typeface="+mj-ea"/>
              </a:rPr>
              <a:t>教育</a:t>
            </a:r>
            <a:endParaRPr lang="zh-CN" altLang="en-US" sz="1600" b="1" dirty="0">
              <a:solidFill>
                <a:schemeClr val="bg1"/>
              </a:solidFill>
              <a:latin typeface="+mj-ea"/>
              <a:ea typeface="+mj-ea"/>
            </a:endParaRPr>
          </a:p>
        </p:txBody>
      </p:sp>
      <p:sp>
        <p:nvSpPr>
          <p:cNvPr id="19467" name="Rectangle 30"/>
          <p:cNvSpPr>
            <a:spLocks noChangeArrowheads="1"/>
          </p:cNvSpPr>
          <p:nvPr/>
        </p:nvSpPr>
        <p:spPr bwMode="gray">
          <a:xfrm>
            <a:off x="5172087" y="704822"/>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3</a:t>
            </a:r>
            <a:r>
              <a:rPr lang="zh-CN" altLang="en-US" sz="1600" b="1" dirty="0">
                <a:solidFill>
                  <a:schemeClr val="bg1"/>
                </a:solidFill>
                <a:latin typeface="+mj-ea"/>
                <a:ea typeface="+mj-ea"/>
              </a:rPr>
              <a:t>、</a:t>
            </a:r>
          </a:p>
          <a:p>
            <a:pPr algn="ctr">
              <a:defRPr/>
            </a:pPr>
            <a:r>
              <a:rPr lang="zh-CN" altLang="en-US" sz="1600" b="1" dirty="0" smtClean="0">
                <a:solidFill>
                  <a:schemeClr val="bg1"/>
                </a:solidFill>
                <a:latin typeface="+mj-ea"/>
              </a:rPr>
              <a:t>创新</a:t>
            </a:r>
            <a:r>
              <a:rPr lang="zh-CN" altLang="en-US" sz="1600" b="1" dirty="0" smtClean="0">
                <a:solidFill>
                  <a:schemeClr val="bg1"/>
                </a:solidFill>
                <a:latin typeface="+mj-ea"/>
                <a:ea typeface="+mj-ea"/>
              </a:rPr>
              <a:t>教育</a:t>
            </a:r>
            <a:endParaRPr lang="zh-CN" altLang="en-US" sz="1600" b="1" dirty="0">
              <a:solidFill>
                <a:schemeClr val="bg1"/>
              </a:solidFill>
              <a:latin typeface="+mj-ea"/>
              <a:ea typeface="+mj-ea"/>
            </a:endParaRPr>
          </a:p>
        </p:txBody>
      </p:sp>
      <p:sp>
        <p:nvSpPr>
          <p:cNvPr id="19468" name="Rectangle 31"/>
          <p:cNvSpPr>
            <a:spLocks noChangeArrowheads="1"/>
          </p:cNvSpPr>
          <p:nvPr/>
        </p:nvSpPr>
        <p:spPr bwMode="gray">
          <a:xfrm>
            <a:off x="7072330" y="704822"/>
            <a:ext cx="1011815" cy="584775"/>
          </a:xfrm>
          <a:prstGeom prst="rect">
            <a:avLst/>
          </a:prstGeom>
          <a:noFill/>
          <a:ln w="9525">
            <a:noFill/>
            <a:miter lim="800000"/>
            <a:headEnd/>
            <a:tailEnd/>
          </a:ln>
        </p:spPr>
        <p:txBody>
          <a:bodyPr wrap="none">
            <a:spAutoFit/>
          </a:bodyPr>
          <a:lstStyle/>
          <a:p>
            <a:pPr algn="ctr">
              <a:defRPr/>
            </a:pPr>
            <a:r>
              <a:rPr lang="en-US" altLang="zh-CN" sz="1600" b="1" dirty="0">
                <a:solidFill>
                  <a:schemeClr val="bg1"/>
                </a:solidFill>
                <a:latin typeface="+mj-ea"/>
                <a:ea typeface="+mj-ea"/>
              </a:rPr>
              <a:t>4</a:t>
            </a:r>
            <a:r>
              <a:rPr lang="zh-CN" altLang="en-US" sz="1600" b="1" dirty="0">
                <a:solidFill>
                  <a:schemeClr val="bg1"/>
                </a:solidFill>
                <a:latin typeface="+mj-ea"/>
                <a:ea typeface="+mj-ea"/>
              </a:rPr>
              <a:t>、</a:t>
            </a:r>
          </a:p>
          <a:p>
            <a:pPr algn="ctr">
              <a:defRPr/>
            </a:pPr>
            <a:r>
              <a:rPr lang="zh-CN" altLang="en-US" sz="1600" b="1" dirty="0">
                <a:solidFill>
                  <a:schemeClr val="bg1"/>
                </a:solidFill>
                <a:latin typeface="+mj-ea"/>
                <a:ea typeface="+mj-ea"/>
              </a:rPr>
              <a:t>社会服务</a:t>
            </a:r>
          </a:p>
        </p:txBody>
      </p:sp>
      <p:sp>
        <p:nvSpPr>
          <p:cNvPr id="17422" name="Rectangle 33"/>
          <p:cNvSpPr>
            <a:spLocks noChangeArrowheads="1"/>
          </p:cNvSpPr>
          <p:nvPr/>
        </p:nvSpPr>
        <p:spPr bwMode="auto">
          <a:xfrm>
            <a:off x="4500562" y="1635672"/>
            <a:ext cx="2214578" cy="57888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开放的创新创业支撑</a:t>
            </a:r>
            <a:r>
              <a:rPr lang="zh-CN" altLang="en-US" sz="1400" b="1" dirty="0" smtClean="0">
                <a:solidFill>
                  <a:srgbClr val="C00000"/>
                </a:solidFill>
                <a:latin typeface="微软雅黑" pitchFamily="34" charset="-122"/>
                <a:ea typeface="微软雅黑" pitchFamily="34" charset="-122"/>
              </a:rPr>
              <a:t>平台为</a:t>
            </a:r>
            <a:r>
              <a:rPr lang="zh-CN" altLang="en-US" sz="1400" b="1" dirty="0">
                <a:solidFill>
                  <a:srgbClr val="C00000"/>
                </a:solidFill>
                <a:latin typeface="微软雅黑" pitchFamily="34" charset="-122"/>
                <a:ea typeface="微软雅黑" pitchFamily="34" charset="-122"/>
              </a:rPr>
              <a:t>拔尖创新人才培养</a:t>
            </a:r>
            <a:r>
              <a:rPr lang="zh-CN" altLang="en-US" sz="1400" b="1" dirty="0" smtClean="0">
                <a:solidFill>
                  <a:srgbClr val="C00000"/>
                </a:solidFill>
                <a:latin typeface="微软雅黑" pitchFamily="34" charset="-122"/>
                <a:ea typeface="微软雅黑" pitchFamily="34" charset="-122"/>
              </a:rPr>
              <a:t>服务</a:t>
            </a:r>
            <a:endParaRPr lang="en-US" altLang="zh-CN" sz="1400" b="1" dirty="0">
              <a:solidFill>
                <a:srgbClr val="C00000"/>
              </a:solidFill>
              <a:latin typeface="微软雅黑" pitchFamily="34" charset="-122"/>
              <a:ea typeface="微软雅黑" pitchFamily="34" charset="-122"/>
            </a:endParaRPr>
          </a:p>
        </p:txBody>
      </p:sp>
      <p:sp>
        <p:nvSpPr>
          <p:cNvPr id="17423" name="Rectangle 34"/>
          <p:cNvSpPr>
            <a:spLocks noChangeArrowheads="1"/>
          </p:cNvSpPr>
          <p:nvPr/>
        </p:nvSpPr>
        <p:spPr bwMode="auto">
          <a:xfrm>
            <a:off x="2357422" y="1635672"/>
            <a:ext cx="2143140" cy="578882"/>
          </a:xfrm>
          <a:prstGeom prst="flowChartAlternateProcess">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工程文化素质教育</a:t>
            </a:r>
            <a:r>
              <a:rPr lang="zh-CN" altLang="en-US" sz="1400" b="1" dirty="0" smtClean="0">
                <a:solidFill>
                  <a:srgbClr val="C00000"/>
                </a:solidFill>
                <a:latin typeface="微软雅黑" pitchFamily="34" charset="-122"/>
                <a:ea typeface="微软雅黑" pitchFamily="34" charset="-122"/>
              </a:rPr>
              <a:t>基地为</a:t>
            </a:r>
            <a:r>
              <a:rPr lang="zh-CN" altLang="en-US" sz="1400" b="1" dirty="0">
                <a:solidFill>
                  <a:srgbClr val="C00000"/>
                </a:solidFill>
                <a:latin typeface="微软雅黑" pitchFamily="34" charset="-122"/>
                <a:ea typeface="微软雅黑" pitchFamily="34" charset="-122"/>
              </a:rPr>
              <a:t>复合型人才培养</a:t>
            </a:r>
            <a:r>
              <a:rPr lang="zh-CN" altLang="en-US" sz="1400" b="1" dirty="0" smtClean="0">
                <a:solidFill>
                  <a:srgbClr val="C00000"/>
                </a:solidFill>
                <a:latin typeface="微软雅黑" pitchFamily="34" charset="-122"/>
                <a:ea typeface="微软雅黑" pitchFamily="34" charset="-122"/>
              </a:rPr>
              <a:t>服务</a:t>
            </a:r>
            <a:endParaRPr lang="en-US" altLang="zh-CN" sz="1400" b="1" dirty="0">
              <a:solidFill>
                <a:srgbClr val="C00000"/>
              </a:solidFill>
              <a:latin typeface="微软雅黑" pitchFamily="34" charset="-122"/>
              <a:ea typeface="微软雅黑" pitchFamily="34" charset="-122"/>
            </a:endParaRPr>
          </a:p>
        </p:txBody>
      </p:sp>
      <p:sp>
        <p:nvSpPr>
          <p:cNvPr id="17424" name="Rectangle 35"/>
          <p:cNvSpPr>
            <a:spLocks noChangeArrowheads="1"/>
          </p:cNvSpPr>
          <p:nvPr/>
        </p:nvSpPr>
        <p:spPr bwMode="auto">
          <a:xfrm>
            <a:off x="6715140" y="1635672"/>
            <a:ext cx="2214578" cy="57888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sz="1400" b="1" dirty="0">
                <a:solidFill>
                  <a:srgbClr val="C00000"/>
                </a:solidFill>
                <a:latin typeface="微软雅黑" pitchFamily="34" charset="-122"/>
                <a:ea typeface="微软雅黑" pitchFamily="34" charset="-122"/>
              </a:rPr>
              <a:t>高水平科研</a:t>
            </a:r>
            <a:r>
              <a:rPr lang="zh-CN" altLang="en-US" sz="1400" b="1" dirty="0" smtClean="0">
                <a:solidFill>
                  <a:srgbClr val="C00000"/>
                </a:solidFill>
                <a:latin typeface="微软雅黑" pitchFamily="34" charset="-122"/>
                <a:ea typeface="微软雅黑" pitchFamily="34" charset="-122"/>
              </a:rPr>
              <a:t>转化服务平台</a:t>
            </a:r>
            <a:endParaRPr lang="en-US" altLang="zh-CN" sz="1400" b="1" dirty="0" smtClean="0">
              <a:solidFill>
                <a:srgbClr val="C00000"/>
              </a:solidFill>
              <a:latin typeface="微软雅黑" pitchFamily="34" charset="-122"/>
              <a:ea typeface="微软雅黑" pitchFamily="34" charset="-122"/>
            </a:endParaRPr>
          </a:p>
          <a:p>
            <a:pPr algn="just"/>
            <a:r>
              <a:rPr lang="zh-CN" altLang="en-US" sz="1400" b="1" dirty="0" smtClean="0">
                <a:solidFill>
                  <a:srgbClr val="C00000"/>
                </a:solidFill>
                <a:latin typeface="微软雅黑" pitchFamily="34" charset="-122"/>
                <a:ea typeface="微软雅黑" pitchFamily="34" charset="-122"/>
              </a:rPr>
              <a:t>发挥社会服务辐射作用</a:t>
            </a:r>
            <a:endParaRPr lang="en-US" altLang="zh-CN" sz="1400" b="1" dirty="0">
              <a:solidFill>
                <a:srgbClr val="C00000"/>
              </a:solidFill>
              <a:latin typeface="微软雅黑" pitchFamily="34" charset="-122"/>
              <a:ea typeface="微软雅黑" pitchFamily="34" charset="-122"/>
            </a:endParaRPr>
          </a:p>
        </p:txBody>
      </p:sp>
      <p:sp>
        <p:nvSpPr>
          <p:cNvPr id="17429" name="Rectangle 41"/>
          <p:cNvSpPr>
            <a:spLocks noChangeArrowheads="1"/>
          </p:cNvSpPr>
          <p:nvPr/>
        </p:nvSpPr>
        <p:spPr bwMode="auto">
          <a:xfrm>
            <a:off x="142844" y="1635672"/>
            <a:ext cx="2214578" cy="57888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zh-CN" altLang="en-US" sz="1400" b="1" dirty="0" smtClean="0">
                <a:solidFill>
                  <a:srgbClr val="C00000"/>
                </a:solidFill>
                <a:latin typeface="微软雅黑" pitchFamily="34" charset="-122"/>
                <a:ea typeface="微软雅黑" pitchFamily="34" charset="-122"/>
              </a:rPr>
              <a:t>先进的制造</a:t>
            </a:r>
            <a:r>
              <a:rPr lang="zh-CN" altLang="en-US" sz="1400" b="1" dirty="0">
                <a:solidFill>
                  <a:srgbClr val="C00000"/>
                </a:solidFill>
                <a:latin typeface="微软雅黑" pitchFamily="34" charset="-122"/>
                <a:ea typeface="微软雅黑" pitchFamily="34" charset="-122"/>
              </a:rPr>
              <a:t>工程训练</a:t>
            </a:r>
            <a:r>
              <a:rPr lang="zh-CN" altLang="en-US" sz="1400" b="1" dirty="0" smtClean="0">
                <a:solidFill>
                  <a:srgbClr val="C00000"/>
                </a:solidFill>
                <a:latin typeface="微软雅黑" pitchFamily="34" charset="-122"/>
                <a:ea typeface="微软雅黑" pitchFamily="34" charset="-122"/>
              </a:rPr>
              <a:t>基地为</a:t>
            </a:r>
            <a:r>
              <a:rPr lang="zh-CN" altLang="en-US" sz="1400" b="1" dirty="0">
                <a:solidFill>
                  <a:srgbClr val="C00000"/>
                </a:solidFill>
                <a:latin typeface="微软雅黑" pitchFamily="34" charset="-122"/>
                <a:ea typeface="微软雅黑" pitchFamily="34" charset="-122"/>
              </a:rPr>
              <a:t>卓越工程师培养</a:t>
            </a:r>
            <a:r>
              <a:rPr lang="zh-CN" altLang="en-US" sz="1400" b="1" dirty="0" smtClean="0">
                <a:solidFill>
                  <a:srgbClr val="C00000"/>
                </a:solidFill>
                <a:latin typeface="微软雅黑" pitchFamily="34" charset="-122"/>
                <a:ea typeface="微软雅黑" pitchFamily="34" charset="-122"/>
              </a:rPr>
              <a:t>服务</a:t>
            </a:r>
            <a:endParaRPr lang="zh-CN" altLang="en-US" sz="1400" b="1" dirty="0">
              <a:solidFill>
                <a:srgbClr val="C00000"/>
              </a:solidFill>
              <a:latin typeface="微软雅黑" pitchFamily="34" charset="-122"/>
              <a:ea typeface="微软雅黑" pitchFamily="34" charset="-122"/>
            </a:endParaRPr>
          </a:p>
        </p:txBody>
      </p:sp>
      <p:sp>
        <p:nvSpPr>
          <p:cNvPr id="17434" name="Rectangle 32"/>
          <p:cNvSpPr>
            <a:spLocks noChangeArrowheads="1"/>
          </p:cNvSpPr>
          <p:nvPr/>
        </p:nvSpPr>
        <p:spPr bwMode="auto">
          <a:xfrm>
            <a:off x="1560513" y="3382323"/>
            <a:ext cx="1152525" cy="457200"/>
          </a:xfrm>
          <a:prstGeom prst="rect">
            <a:avLst/>
          </a:prstGeom>
          <a:noFill/>
          <a:ln w="9525">
            <a:noFill/>
            <a:miter lim="800000"/>
            <a:headEnd/>
            <a:tailEnd/>
          </a:ln>
        </p:spPr>
        <p:txBody>
          <a:bodyPr>
            <a:spAutoFit/>
          </a:bodyPr>
          <a:lstStyle/>
          <a:p>
            <a:endParaRPr lang="en-US" altLang="zh-CN" sz="2400" b="1">
              <a:latin typeface="华文楷体" pitchFamily="2" charset="-122"/>
              <a:ea typeface="华文楷体" pitchFamily="2" charset="-122"/>
            </a:endParaRPr>
          </a:p>
        </p:txBody>
      </p:sp>
      <p:sp>
        <p:nvSpPr>
          <p:cNvPr id="19483" name="Rectangle 33"/>
          <p:cNvSpPr>
            <a:spLocks noChangeArrowheads="1"/>
          </p:cNvSpPr>
          <p:nvPr/>
        </p:nvSpPr>
        <p:spPr bwMode="auto">
          <a:xfrm>
            <a:off x="4929190" y="4520576"/>
            <a:ext cx="1714512"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1000</a:t>
            </a:r>
            <a:r>
              <a:rPr lang="zh-CN" altLang="en-US" b="1" dirty="0" smtClean="0">
                <a:solidFill>
                  <a:srgbClr val="002060"/>
                </a:solidFill>
                <a:latin typeface="华文楷体" pitchFamily="2" charset="-122"/>
                <a:ea typeface="华文楷体" pitchFamily="2" charset="-122"/>
              </a:rPr>
              <a:t>学生</a:t>
            </a:r>
          </a:p>
        </p:txBody>
      </p:sp>
      <p:sp>
        <p:nvSpPr>
          <p:cNvPr id="17436" name="Rectangle 34"/>
          <p:cNvSpPr>
            <a:spLocks noChangeArrowheads="1"/>
          </p:cNvSpPr>
          <p:nvPr/>
        </p:nvSpPr>
        <p:spPr bwMode="auto">
          <a:xfrm>
            <a:off x="2500298" y="2714620"/>
            <a:ext cx="1857388" cy="895826"/>
          </a:xfrm>
          <a:prstGeom prst="upArrowCallou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r>
              <a:rPr lang="zh-CN" altLang="en-US" sz="1600" b="1" dirty="0" smtClean="0">
                <a:solidFill>
                  <a:srgbClr val="002060"/>
                </a:solidFill>
                <a:latin typeface="华文楷体" pitchFamily="2" charset="-122"/>
                <a:ea typeface="华文楷体" pitchFamily="2" charset="-122"/>
              </a:rPr>
              <a:t>北京市高校中小学生实验实践基地</a:t>
            </a:r>
            <a:endParaRPr lang="zh-CN" altLang="en-US" sz="1600" b="1" dirty="0">
              <a:solidFill>
                <a:srgbClr val="002060"/>
              </a:solidFill>
              <a:latin typeface="华文楷体" pitchFamily="2" charset="-122"/>
              <a:ea typeface="华文楷体" pitchFamily="2" charset="-122"/>
            </a:endParaRPr>
          </a:p>
        </p:txBody>
      </p:sp>
      <p:sp>
        <p:nvSpPr>
          <p:cNvPr id="17437" name="Rectangle 35"/>
          <p:cNvSpPr>
            <a:spLocks noChangeArrowheads="1"/>
          </p:cNvSpPr>
          <p:nvPr/>
        </p:nvSpPr>
        <p:spPr bwMode="auto">
          <a:xfrm>
            <a:off x="6786578" y="2676050"/>
            <a:ext cx="1928826" cy="895826"/>
          </a:xfrm>
          <a:prstGeom prst="upArrowCallout">
            <a:avLst/>
          </a:prstGeom>
          <a:blipFill>
            <a:blip r:embed="rId3">
              <a:duotone>
                <a:schemeClr val="accent1">
                  <a:shade val="45000"/>
                  <a:satMod val="135000"/>
                </a:schemeClr>
                <a:prstClr val="white"/>
              </a:duotone>
            </a:blip>
            <a:tile tx="0" ty="0" sx="100000" sy="100000" flip="none" algn="tl"/>
          </a:blipFill>
          <a:ln w="9525">
            <a:solidFill>
              <a:schemeClr val="accent1"/>
            </a:solidFill>
            <a:miter lim="800000"/>
            <a:headEnd/>
            <a:tailEnd/>
          </a:ln>
        </p:spPr>
        <p:txBody>
          <a:bodyPr wrap="square">
            <a:spAutoFit/>
          </a:bodyPr>
          <a:lstStyle/>
          <a:p>
            <a:pPr algn="ctr"/>
            <a:r>
              <a:rPr lang="zh-CN" altLang="en-US" sz="1600" b="1" dirty="0" smtClean="0">
                <a:solidFill>
                  <a:srgbClr val="002060"/>
                </a:solidFill>
                <a:latin typeface="华文楷体" pitchFamily="2" charset="-122"/>
                <a:ea typeface="华文楷体" pitchFamily="2" charset="-122"/>
              </a:rPr>
              <a:t>首都</a:t>
            </a:r>
            <a:r>
              <a:rPr lang="zh-CN" altLang="en-US" sz="1600" b="1" dirty="0">
                <a:solidFill>
                  <a:srgbClr val="002060"/>
                </a:solidFill>
                <a:latin typeface="华文楷体" pitchFamily="2" charset="-122"/>
                <a:ea typeface="华文楷体" pitchFamily="2" charset="-122"/>
              </a:rPr>
              <a:t>科技条件平台开放实验室</a:t>
            </a:r>
          </a:p>
        </p:txBody>
      </p:sp>
      <p:sp>
        <p:nvSpPr>
          <p:cNvPr id="17442" name="Rectangle 41"/>
          <p:cNvSpPr>
            <a:spLocks noChangeArrowheads="1"/>
          </p:cNvSpPr>
          <p:nvPr/>
        </p:nvSpPr>
        <p:spPr bwMode="auto">
          <a:xfrm>
            <a:off x="285720" y="2734626"/>
            <a:ext cx="2214578" cy="895826"/>
          </a:xfrm>
          <a:prstGeom prst="upArrowCallout">
            <a:avLst/>
          </a:prstGeom>
          <a:blipFill>
            <a:blip r:embed="rId3">
              <a:duotone>
                <a:schemeClr val="accent1">
                  <a:shade val="45000"/>
                  <a:satMod val="135000"/>
                </a:schemeClr>
                <a:prstClr val="white"/>
              </a:duotone>
            </a:blip>
            <a:tile tx="0" ty="0" sx="100000" sy="100000" flip="none" algn="tl"/>
          </a:blipFill>
          <a:ln w="9525" algn="ctr">
            <a:solidFill>
              <a:schemeClr val="accent1"/>
            </a:solidFill>
            <a:miter lim="800000"/>
            <a:headEnd/>
            <a:tailEnd/>
          </a:ln>
        </p:spPr>
        <p:txBody>
          <a:bodyPr wrap="square">
            <a:spAutoFit/>
          </a:bodyPr>
          <a:lstStyle/>
          <a:p>
            <a:pPr algn="ctr"/>
            <a:r>
              <a:rPr lang="zh-CN" altLang="en-US" sz="1600" b="1" dirty="0" smtClean="0">
                <a:solidFill>
                  <a:srgbClr val="002060"/>
                </a:solidFill>
                <a:latin typeface="华文楷体" pitchFamily="2" charset="-122"/>
                <a:ea typeface="华文楷体" pitchFamily="2" charset="-122"/>
              </a:rPr>
              <a:t>国家级综合性工程训练实验教学示范中心</a:t>
            </a:r>
          </a:p>
        </p:txBody>
      </p:sp>
      <p:sp>
        <p:nvSpPr>
          <p:cNvPr id="55" name="Rectangle 33"/>
          <p:cNvSpPr>
            <a:spLocks noChangeArrowheads="1"/>
          </p:cNvSpPr>
          <p:nvPr/>
        </p:nvSpPr>
        <p:spPr bwMode="auto">
          <a:xfrm>
            <a:off x="4357686" y="2714620"/>
            <a:ext cx="2428892" cy="895826"/>
          </a:xfrm>
          <a:prstGeom prst="upArrowCallou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a:scene3d>
            <a:camera prst="orthographicFront"/>
            <a:lightRig rig="threePt" dir="t"/>
          </a:scene3d>
          <a:sp3d>
            <a:bevelB/>
          </a:sp3d>
        </p:spPr>
        <p:txBody>
          <a:bodyPr wrap="square">
            <a:spAutoFit/>
          </a:bodyPr>
          <a:lstStyle/>
          <a:p>
            <a:pPr algn="ctr">
              <a:defRPr/>
            </a:pPr>
            <a:r>
              <a:rPr lang="zh-CN" altLang="en-US" sz="1600" b="1" dirty="0" smtClean="0">
                <a:solidFill>
                  <a:srgbClr val="C00000"/>
                </a:solidFill>
                <a:latin typeface="华文琥珀" pitchFamily="2" charset="-122"/>
                <a:ea typeface="华文琥珀" pitchFamily="2" charset="-122"/>
              </a:rPr>
              <a:t>北京市高校示范性校内创新实践基地</a:t>
            </a:r>
            <a:endParaRPr lang="en-US" altLang="zh-CN" sz="1600" b="1" dirty="0">
              <a:solidFill>
                <a:srgbClr val="C00000"/>
              </a:solidFill>
              <a:latin typeface="华文琥珀" pitchFamily="2" charset="-122"/>
              <a:ea typeface="华文琥珀" pitchFamily="2" charset="-122"/>
            </a:endParaRPr>
          </a:p>
        </p:txBody>
      </p:sp>
      <p:sp>
        <p:nvSpPr>
          <p:cNvPr id="56" name="Rectangle 33"/>
          <p:cNvSpPr>
            <a:spLocks noChangeArrowheads="1"/>
          </p:cNvSpPr>
          <p:nvPr/>
        </p:nvSpPr>
        <p:spPr bwMode="auto">
          <a:xfrm>
            <a:off x="4357686" y="3558605"/>
            <a:ext cx="2428892" cy="5847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defRPr/>
            </a:pPr>
            <a:r>
              <a:rPr lang="zh-CN" altLang="en-US" sz="1600" b="1" dirty="0" smtClean="0">
                <a:solidFill>
                  <a:srgbClr val="C00000"/>
                </a:solidFill>
                <a:latin typeface="华文琥珀" pitchFamily="2" charset="-122"/>
                <a:ea typeface="华文琥珀" pitchFamily="2" charset="-122"/>
              </a:rPr>
              <a:t>中关村</a:t>
            </a:r>
            <a:r>
              <a:rPr lang="zh-CN" altLang="en-US" sz="1600" b="1" dirty="0">
                <a:solidFill>
                  <a:srgbClr val="C00000"/>
                </a:solidFill>
                <a:latin typeface="华文琥珀" pitchFamily="2" charset="-122"/>
                <a:ea typeface="华文琥珀" pitchFamily="2" charset="-122"/>
              </a:rPr>
              <a:t>国家自主创新示范区创新型孵化器</a:t>
            </a:r>
          </a:p>
        </p:txBody>
      </p:sp>
      <p:sp>
        <p:nvSpPr>
          <p:cNvPr id="58" name="Rectangle 35"/>
          <p:cNvSpPr>
            <a:spLocks noChangeArrowheads="1"/>
          </p:cNvSpPr>
          <p:nvPr/>
        </p:nvSpPr>
        <p:spPr bwMode="auto">
          <a:xfrm>
            <a:off x="6786578" y="3598135"/>
            <a:ext cx="1928826" cy="830997"/>
          </a:xfrm>
          <a:prstGeom prst="rect">
            <a:avLst/>
          </a:prstGeom>
          <a:blipFill>
            <a:blip r:embed="rId3">
              <a:duotone>
                <a:schemeClr val="accent1">
                  <a:shade val="45000"/>
                  <a:satMod val="135000"/>
                </a:schemeClr>
                <a:prstClr val="white"/>
              </a:duotone>
            </a:blip>
            <a:tile tx="0" ty="0" sx="100000" sy="100000" flip="none" algn="tl"/>
          </a:blipFill>
          <a:ln w="9525">
            <a:solidFill>
              <a:schemeClr val="accent1"/>
            </a:solidFill>
            <a:miter lim="800000"/>
            <a:headEnd/>
            <a:tailEnd/>
          </a:ln>
          <a:scene3d>
            <a:camera prst="orthographicFront"/>
            <a:lightRig rig="threePt" dir="t"/>
          </a:scene3d>
          <a:sp3d>
            <a:bevelB h="12700"/>
          </a:sp3d>
        </p:spPr>
        <p:txBody>
          <a:bodyPr wrap="square">
            <a:spAutoFit/>
          </a:bodyPr>
          <a:lstStyle/>
          <a:p>
            <a:pPr algn="ctr"/>
            <a:r>
              <a:rPr lang="zh-CN" altLang="en-US" sz="1600" b="1" dirty="0" smtClean="0">
                <a:solidFill>
                  <a:srgbClr val="002060"/>
                </a:solidFill>
                <a:latin typeface="华文楷体" pitchFamily="2" charset="-122"/>
                <a:ea typeface="华文楷体" pitchFamily="2" charset="-122"/>
              </a:rPr>
              <a:t>教育部职业教育师资</a:t>
            </a:r>
            <a:r>
              <a:rPr lang="zh-CN" altLang="en-US" sz="1600" b="1" dirty="0">
                <a:solidFill>
                  <a:srgbClr val="002060"/>
                </a:solidFill>
                <a:latin typeface="华文楷体" pitchFamily="2" charset="-122"/>
                <a:ea typeface="华文楷体" pitchFamily="2" charset="-122"/>
              </a:rPr>
              <a:t>培养培训重点建设</a:t>
            </a:r>
            <a:r>
              <a:rPr lang="zh-CN" altLang="en-US" sz="1600" b="1" dirty="0" smtClean="0">
                <a:solidFill>
                  <a:srgbClr val="002060"/>
                </a:solidFill>
                <a:latin typeface="华文楷体" pitchFamily="2" charset="-122"/>
                <a:ea typeface="华文楷体" pitchFamily="2" charset="-122"/>
              </a:rPr>
              <a:t>基地</a:t>
            </a:r>
            <a:endParaRPr lang="zh-CN" altLang="en-US" sz="1600" b="1" dirty="0">
              <a:solidFill>
                <a:srgbClr val="002060"/>
              </a:solidFill>
              <a:latin typeface="华文楷体" pitchFamily="2" charset="-122"/>
              <a:ea typeface="华文楷体" pitchFamily="2" charset="-122"/>
            </a:endParaRPr>
          </a:p>
        </p:txBody>
      </p:sp>
      <p:sp>
        <p:nvSpPr>
          <p:cNvPr id="50" name="矩形 49"/>
          <p:cNvSpPr/>
          <p:nvPr/>
        </p:nvSpPr>
        <p:spPr>
          <a:xfrm>
            <a:off x="285720" y="3591882"/>
            <a:ext cx="2214578" cy="830997"/>
          </a:xfrm>
          <a:prstGeom prst="rect">
            <a:avLst/>
          </a:prstGeom>
          <a:blipFill>
            <a:blip r:embed="rId3">
              <a:duotone>
                <a:schemeClr val="accent1">
                  <a:shade val="45000"/>
                  <a:satMod val="135000"/>
                </a:schemeClr>
                <a:prstClr val="white"/>
              </a:duotone>
            </a:blip>
            <a:tile tx="0" ty="0" sx="100000" sy="100000" flip="none" algn="tl"/>
          </a:blipFill>
          <a:ln>
            <a:solidFill>
              <a:schemeClr val="accent1"/>
            </a:solidFill>
          </a:ln>
        </p:spPr>
        <p:txBody>
          <a:bodyPr wrap="square">
            <a:spAutoFit/>
          </a:bodyPr>
          <a:lstStyle/>
          <a:p>
            <a:pPr algn="ctr"/>
            <a:r>
              <a:rPr lang="zh-CN" altLang="en-US" sz="1600" b="1" dirty="0" smtClean="0">
                <a:solidFill>
                  <a:srgbClr val="C00000"/>
                </a:solidFill>
                <a:latin typeface="华文琥珀" pitchFamily="2" charset="-122"/>
                <a:ea typeface="华文琥珀" pitchFamily="2" charset="-122"/>
              </a:rPr>
              <a:t>国家级数字化制造系统虚拟仿真实验教学示范中心</a:t>
            </a:r>
            <a:endParaRPr lang="zh-CN" altLang="en-US" sz="1600" dirty="0">
              <a:solidFill>
                <a:srgbClr val="C00000"/>
              </a:solidFill>
              <a:latin typeface="华文琥珀" pitchFamily="2" charset="-122"/>
              <a:ea typeface="华文琥珀" pitchFamily="2" charset="-122"/>
            </a:endParaRPr>
          </a:p>
        </p:txBody>
      </p:sp>
      <p:sp>
        <p:nvSpPr>
          <p:cNvPr id="51" name="Rectangle 34"/>
          <p:cNvSpPr>
            <a:spLocks noChangeArrowheads="1"/>
          </p:cNvSpPr>
          <p:nvPr/>
        </p:nvSpPr>
        <p:spPr bwMode="auto">
          <a:xfrm>
            <a:off x="2500298" y="4071942"/>
            <a:ext cx="1857388" cy="33855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r>
              <a:rPr lang="zh-CN" altLang="en-US" sz="1600" b="1" dirty="0" smtClean="0">
                <a:solidFill>
                  <a:srgbClr val="C00000"/>
                </a:solidFill>
                <a:latin typeface="华文琥珀" pitchFamily="2" charset="-122"/>
                <a:ea typeface="华文琥珀" pitchFamily="2" charset="-122"/>
              </a:rPr>
              <a:t>北京市科普基地</a:t>
            </a:r>
            <a:endParaRPr lang="en-US" altLang="zh-CN" sz="1600" b="1" dirty="0">
              <a:solidFill>
                <a:srgbClr val="C00000"/>
              </a:solidFill>
              <a:latin typeface="华文琥珀" pitchFamily="2" charset="-122"/>
              <a:ea typeface="华文琥珀" pitchFamily="2" charset="-122"/>
            </a:endParaRPr>
          </a:p>
        </p:txBody>
      </p:sp>
      <p:sp>
        <p:nvSpPr>
          <p:cNvPr id="52" name="Rectangle 33"/>
          <p:cNvSpPr>
            <a:spLocks noChangeArrowheads="1"/>
          </p:cNvSpPr>
          <p:nvPr/>
        </p:nvSpPr>
        <p:spPr bwMode="auto">
          <a:xfrm>
            <a:off x="428596" y="4532718"/>
            <a:ext cx="1571636"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2600</a:t>
            </a:r>
            <a:r>
              <a:rPr lang="zh-CN" altLang="en-US" b="1" dirty="0" smtClean="0">
                <a:solidFill>
                  <a:srgbClr val="002060"/>
                </a:solidFill>
                <a:latin typeface="华文楷体" pitchFamily="2" charset="-122"/>
                <a:ea typeface="华文楷体" pitchFamily="2" charset="-122"/>
              </a:rPr>
              <a:t>学生</a:t>
            </a:r>
          </a:p>
        </p:txBody>
      </p:sp>
      <p:sp>
        <p:nvSpPr>
          <p:cNvPr id="59" name="Rectangle 33"/>
          <p:cNvSpPr>
            <a:spLocks noChangeArrowheads="1"/>
          </p:cNvSpPr>
          <p:nvPr/>
        </p:nvSpPr>
        <p:spPr bwMode="auto">
          <a:xfrm>
            <a:off x="7215206" y="4520576"/>
            <a:ext cx="1571636"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r>
              <a:rPr lang="zh-CN" altLang="en-US" b="1" dirty="0" smtClean="0">
                <a:solidFill>
                  <a:srgbClr val="002060"/>
                </a:solidFill>
                <a:latin typeface="Times New Roman" pitchFamily="18" charset="0"/>
                <a:cs typeface="Times New Roman" pitchFamily="18" charset="0"/>
              </a:rPr>
              <a:t>约</a:t>
            </a:r>
            <a:r>
              <a:rPr lang="en-US" altLang="zh-CN" b="1" dirty="0" smtClean="0">
                <a:solidFill>
                  <a:srgbClr val="002060"/>
                </a:solidFill>
                <a:latin typeface="Times New Roman" pitchFamily="18" charset="0"/>
                <a:cs typeface="Times New Roman" pitchFamily="18" charset="0"/>
              </a:rPr>
              <a:t>4000</a:t>
            </a:r>
            <a:r>
              <a:rPr lang="zh-CN" altLang="en-US" b="1" dirty="0" smtClean="0">
                <a:solidFill>
                  <a:srgbClr val="002060"/>
                </a:solidFill>
                <a:latin typeface="Times New Roman" pitchFamily="18" charset="0"/>
                <a:cs typeface="Times New Roman" pitchFamily="18" charset="0"/>
              </a:rPr>
              <a:t>余人</a:t>
            </a:r>
            <a:endParaRPr lang="zh-CN" altLang="en-US" b="1" dirty="0">
              <a:solidFill>
                <a:srgbClr val="002060"/>
              </a:solidFill>
              <a:latin typeface="Times New Roman" pitchFamily="18" charset="0"/>
              <a:cs typeface="Times New Roman" pitchFamily="18" charset="0"/>
            </a:endParaRPr>
          </a:p>
        </p:txBody>
      </p:sp>
      <p:sp>
        <p:nvSpPr>
          <p:cNvPr id="60" name="Rectangle 33"/>
          <p:cNvSpPr>
            <a:spLocks noChangeArrowheads="1"/>
          </p:cNvSpPr>
          <p:nvPr/>
        </p:nvSpPr>
        <p:spPr bwMode="auto">
          <a:xfrm>
            <a:off x="4214810" y="4439679"/>
            <a:ext cx="857256" cy="938153"/>
          </a:xfrm>
          <a:prstGeom prst="star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a:solidFill>
              <a:srgbClr val="7030A0"/>
            </a:solidFill>
            <a:miter lim="800000"/>
            <a:headEnd/>
            <a:tailEnd/>
          </a:ln>
        </p:spPr>
        <p:txBody>
          <a:bodyPr wrap="square">
            <a:spAutoFit/>
          </a:bodyPr>
          <a:lstStyle/>
          <a:p>
            <a:pPr algn="ctr">
              <a:defRPr/>
            </a:pPr>
            <a:r>
              <a:rPr lang="en-US" altLang="zh-CN" sz="2800" b="1" i="1" dirty="0" err="1" smtClean="0">
                <a:solidFill>
                  <a:srgbClr val="FF0000"/>
                </a:solidFill>
                <a:latin typeface="华文琥珀" pitchFamily="2" charset="-122"/>
                <a:ea typeface="华文琥珀" pitchFamily="2" charset="-122"/>
              </a:rPr>
              <a:t>i</a:t>
            </a:r>
            <a:endParaRPr lang="zh-CN" altLang="en-US" sz="2400" b="1" i="1" dirty="0" smtClean="0">
              <a:solidFill>
                <a:srgbClr val="FF0000"/>
              </a:solidFill>
              <a:latin typeface="华文琥珀" pitchFamily="2" charset="-122"/>
              <a:ea typeface="华文琥珀" pitchFamily="2" charset="-122"/>
            </a:endParaRPr>
          </a:p>
        </p:txBody>
      </p:sp>
      <p:sp>
        <p:nvSpPr>
          <p:cNvPr id="54" name="Rectangle 33"/>
          <p:cNvSpPr>
            <a:spLocks noChangeArrowheads="1"/>
          </p:cNvSpPr>
          <p:nvPr/>
        </p:nvSpPr>
        <p:spPr bwMode="auto">
          <a:xfrm>
            <a:off x="4500562" y="2143116"/>
            <a:ext cx="2214578" cy="57888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开放资源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建设创新创业教学体系</a:t>
            </a:r>
            <a:endParaRPr lang="en-US" altLang="zh-CN" sz="1400" b="1" dirty="0">
              <a:solidFill>
                <a:srgbClr val="C00000"/>
              </a:solidFill>
              <a:latin typeface="微软雅黑" pitchFamily="34" charset="-122"/>
              <a:ea typeface="微软雅黑" pitchFamily="34" charset="-122"/>
            </a:endParaRPr>
          </a:p>
        </p:txBody>
      </p:sp>
      <p:sp>
        <p:nvSpPr>
          <p:cNvPr id="57" name="Rectangle 34"/>
          <p:cNvSpPr>
            <a:spLocks noChangeArrowheads="1"/>
          </p:cNvSpPr>
          <p:nvPr/>
        </p:nvSpPr>
        <p:spPr bwMode="auto">
          <a:xfrm>
            <a:off x="2357422" y="2163122"/>
            <a:ext cx="2143140" cy="578882"/>
          </a:xfrm>
          <a:prstGeom prst="flowChartAlternateProcess">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拓展资源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建设工程素质教学体系</a:t>
            </a:r>
            <a:endParaRPr lang="en-US" altLang="zh-CN" sz="1400" b="1" dirty="0">
              <a:solidFill>
                <a:srgbClr val="C00000"/>
              </a:solidFill>
              <a:latin typeface="微软雅黑" pitchFamily="34" charset="-122"/>
              <a:ea typeface="微软雅黑" pitchFamily="34" charset="-122"/>
            </a:endParaRPr>
          </a:p>
        </p:txBody>
      </p:sp>
      <p:sp>
        <p:nvSpPr>
          <p:cNvPr id="61" name="Rectangle 35"/>
          <p:cNvSpPr>
            <a:spLocks noChangeArrowheads="1"/>
          </p:cNvSpPr>
          <p:nvPr/>
        </p:nvSpPr>
        <p:spPr bwMode="auto">
          <a:xfrm>
            <a:off x="6715140" y="2155744"/>
            <a:ext cx="2214578" cy="57888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转化资源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建设科研转化服务体系</a:t>
            </a:r>
            <a:endParaRPr lang="en-US" altLang="zh-CN" sz="1400" b="1" dirty="0" smtClean="0">
              <a:solidFill>
                <a:srgbClr val="C00000"/>
              </a:solidFill>
              <a:latin typeface="微软雅黑" pitchFamily="34" charset="-122"/>
              <a:ea typeface="微软雅黑" pitchFamily="34" charset="-122"/>
            </a:endParaRPr>
          </a:p>
        </p:txBody>
      </p:sp>
      <p:sp>
        <p:nvSpPr>
          <p:cNvPr id="66" name="Rectangle 41"/>
          <p:cNvSpPr>
            <a:spLocks noChangeArrowheads="1"/>
          </p:cNvSpPr>
          <p:nvPr/>
        </p:nvSpPr>
        <p:spPr bwMode="auto">
          <a:xfrm>
            <a:off x="142844" y="2163122"/>
            <a:ext cx="2214578" cy="57888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zh-CN" altLang="en-US" sz="1400" b="1" dirty="0" smtClean="0">
                <a:solidFill>
                  <a:srgbClr val="C00000"/>
                </a:solidFill>
                <a:latin typeface="微软雅黑" pitchFamily="34" charset="-122"/>
                <a:ea typeface="微软雅黑" pitchFamily="34" charset="-122"/>
              </a:rPr>
              <a:t>优化资源</a:t>
            </a:r>
            <a:endParaRPr lang="en-US" altLang="zh-CN" sz="1400" b="1" dirty="0" smtClean="0">
              <a:solidFill>
                <a:srgbClr val="C00000"/>
              </a:solidFill>
              <a:latin typeface="微软雅黑" pitchFamily="34" charset="-122"/>
              <a:ea typeface="微软雅黑" pitchFamily="34" charset="-122"/>
            </a:endParaRPr>
          </a:p>
          <a:p>
            <a:pPr algn="ctr"/>
            <a:r>
              <a:rPr lang="zh-CN" altLang="en-US" sz="1400" b="1" dirty="0" smtClean="0">
                <a:solidFill>
                  <a:srgbClr val="C00000"/>
                </a:solidFill>
                <a:latin typeface="微软雅黑" pitchFamily="34" charset="-122"/>
                <a:ea typeface="微软雅黑" pitchFamily="34" charset="-122"/>
              </a:rPr>
              <a:t>建设工程训练教学体系</a:t>
            </a:r>
            <a:endParaRPr lang="en-US" altLang="zh-CN" sz="1400" b="1" dirty="0" smtClean="0">
              <a:solidFill>
                <a:srgbClr val="C00000"/>
              </a:solidFill>
              <a:latin typeface="微软雅黑" pitchFamily="34" charset="-122"/>
              <a:ea typeface="微软雅黑" pitchFamily="34" charset="-122"/>
            </a:endParaRPr>
          </a:p>
        </p:txBody>
      </p:sp>
      <p:sp>
        <p:nvSpPr>
          <p:cNvPr id="62" name="TextBox 61"/>
          <p:cNvSpPr txBox="1"/>
          <p:nvPr/>
        </p:nvSpPr>
        <p:spPr>
          <a:xfrm>
            <a:off x="2714612" y="6163649"/>
            <a:ext cx="3929090" cy="408623"/>
          </a:xfrm>
          <a:prstGeom prst="flowChartAlternateProcess">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solidFill>
                  <a:srgbClr val="7030A0"/>
                </a:solidFill>
                <a:latin typeface="华文新魏" pitchFamily="2" charset="-122"/>
                <a:ea typeface="华文新魏" pitchFamily="2" charset="-122"/>
              </a:rPr>
              <a:t>金工实习基地：知识传授，技能培养</a:t>
            </a:r>
            <a:endParaRPr lang="zh-CN" altLang="en-US" b="1" dirty="0">
              <a:solidFill>
                <a:srgbClr val="7030A0"/>
              </a:solidFill>
              <a:latin typeface="华文新魏" pitchFamily="2" charset="-122"/>
              <a:ea typeface="华文新魏" pitchFamily="2" charset="-122"/>
            </a:endParaRPr>
          </a:p>
        </p:txBody>
      </p:sp>
      <p:sp>
        <p:nvSpPr>
          <p:cNvPr id="63" name="TextBox 62"/>
          <p:cNvSpPr txBox="1"/>
          <p:nvPr/>
        </p:nvSpPr>
        <p:spPr>
          <a:xfrm>
            <a:off x="2714612" y="5806459"/>
            <a:ext cx="3929090" cy="408623"/>
          </a:xfrm>
          <a:prstGeom prst="flowChartAlternateProcess">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smtClean="0">
                <a:solidFill>
                  <a:srgbClr val="7030A0"/>
                </a:solidFill>
                <a:latin typeface="华文新魏" pitchFamily="2" charset="-122"/>
                <a:ea typeface="华文新魏" pitchFamily="2" charset="-122"/>
              </a:rPr>
              <a:t>工程训练中心：系统集成，工程能力</a:t>
            </a:r>
            <a:endParaRPr lang="zh-CN" altLang="en-US" b="1" dirty="0">
              <a:solidFill>
                <a:srgbClr val="7030A0"/>
              </a:solidFill>
              <a:latin typeface="华文新魏" pitchFamily="2" charset="-122"/>
              <a:ea typeface="华文新魏" pitchFamily="2" charset="-122"/>
            </a:endParaRPr>
          </a:p>
        </p:txBody>
      </p:sp>
      <p:sp>
        <p:nvSpPr>
          <p:cNvPr id="64" name="Rectangle 35"/>
          <p:cNvSpPr>
            <a:spLocks noChangeArrowheads="1"/>
          </p:cNvSpPr>
          <p:nvPr/>
        </p:nvSpPr>
        <p:spPr bwMode="auto">
          <a:xfrm>
            <a:off x="4357686" y="4090578"/>
            <a:ext cx="2428892" cy="338554"/>
          </a:xfrm>
          <a:prstGeom prst="rect">
            <a:avLst/>
          </a:prstGeom>
          <a:blipFill>
            <a:blip r:embed="rId3">
              <a:duotone>
                <a:schemeClr val="accent1">
                  <a:shade val="45000"/>
                  <a:satMod val="135000"/>
                </a:schemeClr>
                <a:prstClr val="white"/>
              </a:duotone>
            </a:blip>
            <a:tile tx="0" ty="0" sx="100000" sy="100000" flip="none" algn="tl"/>
          </a:blipFill>
          <a:ln w="9525">
            <a:solidFill>
              <a:schemeClr val="accent1"/>
            </a:solidFill>
            <a:miter lim="800000"/>
            <a:headEnd/>
            <a:tailEnd/>
          </a:ln>
          <a:scene3d>
            <a:camera prst="orthographicFront"/>
            <a:lightRig rig="threePt" dir="t"/>
          </a:scene3d>
          <a:sp3d>
            <a:bevelB h="12700"/>
          </a:sp3d>
        </p:spPr>
        <p:txBody>
          <a:bodyPr wrap="square">
            <a:spAutoFit/>
          </a:bodyPr>
          <a:lstStyle/>
          <a:p>
            <a:pPr algn="just"/>
            <a:r>
              <a:rPr lang="zh-CN" altLang="en-US" sz="1600" b="1" dirty="0" smtClean="0">
                <a:solidFill>
                  <a:srgbClr val="C00000"/>
                </a:solidFill>
                <a:latin typeface="华文琥珀" pitchFamily="2" charset="-122"/>
                <a:ea typeface="华文琥珀" pitchFamily="2" charset="-122"/>
              </a:rPr>
              <a:t>创客教育基地联盟</a:t>
            </a:r>
            <a:endParaRPr lang="zh-CN" altLang="en-US" sz="1600" b="1" dirty="0">
              <a:solidFill>
                <a:srgbClr val="C00000"/>
              </a:solidFill>
              <a:latin typeface="华文琥珀" pitchFamily="2" charset="-122"/>
              <a:ea typeface="华文琥珀" pitchFamily="2" charset="-122"/>
            </a:endParaRPr>
          </a:p>
        </p:txBody>
      </p:sp>
      <p:sp>
        <p:nvSpPr>
          <p:cNvPr id="48" name="Rectangle 33"/>
          <p:cNvSpPr>
            <a:spLocks noChangeArrowheads="1"/>
          </p:cNvSpPr>
          <p:nvPr/>
        </p:nvSpPr>
        <p:spPr bwMode="auto">
          <a:xfrm>
            <a:off x="2714612" y="5397837"/>
            <a:ext cx="3929090" cy="408623"/>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altLang="zh-CN" b="1" dirty="0" err="1" smtClean="0">
                <a:solidFill>
                  <a:srgbClr val="7030A0"/>
                </a:solidFill>
                <a:latin typeface="华文楷体" pitchFamily="2" charset="-122"/>
                <a:ea typeface="华文楷体" pitchFamily="2" charset="-122"/>
              </a:rPr>
              <a:t>i.center</a:t>
            </a:r>
            <a:r>
              <a:rPr lang="zh-CN" altLang="en-US" b="1" dirty="0" smtClean="0">
                <a:solidFill>
                  <a:srgbClr val="7030A0"/>
                </a:solidFill>
                <a:latin typeface="华文楷体" pitchFamily="2" charset="-122"/>
                <a:ea typeface="华文楷体" pitchFamily="2" charset="-122"/>
              </a:rPr>
              <a:t>：</a:t>
            </a:r>
            <a:r>
              <a:rPr lang="zh-CN" altLang="en-US" b="1" dirty="0" smtClean="0">
                <a:solidFill>
                  <a:srgbClr val="7030A0"/>
                </a:solidFill>
                <a:latin typeface="华文新魏" pitchFamily="2" charset="-122"/>
                <a:ea typeface="华文新魏" pitchFamily="2" charset="-122"/>
              </a:rPr>
              <a:t>学生主体，创新驱动</a:t>
            </a:r>
          </a:p>
        </p:txBody>
      </p:sp>
      <p:sp>
        <p:nvSpPr>
          <p:cNvPr id="49" name="Rectangle 33"/>
          <p:cNvSpPr>
            <a:spLocks noChangeArrowheads="1"/>
          </p:cNvSpPr>
          <p:nvPr/>
        </p:nvSpPr>
        <p:spPr bwMode="auto">
          <a:xfrm>
            <a:off x="2643174" y="4532718"/>
            <a:ext cx="1643074"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defRPr/>
            </a:pPr>
            <a:r>
              <a:rPr lang="zh-CN" altLang="en-US" b="1" dirty="0" smtClean="0">
                <a:solidFill>
                  <a:srgbClr val="002060"/>
                </a:solidFill>
                <a:latin typeface="华文楷体" pitchFamily="2" charset="-122"/>
                <a:ea typeface="华文楷体" pitchFamily="2" charset="-122"/>
              </a:rPr>
              <a:t>约</a:t>
            </a:r>
            <a:r>
              <a:rPr lang="en-US" altLang="zh-CN" b="1" dirty="0" smtClean="0">
                <a:solidFill>
                  <a:srgbClr val="002060"/>
                </a:solidFill>
                <a:latin typeface="华文楷体" pitchFamily="2" charset="-122"/>
                <a:ea typeface="华文楷体" pitchFamily="2" charset="-122"/>
              </a:rPr>
              <a:t>3000</a:t>
            </a:r>
            <a:r>
              <a:rPr lang="zh-CN" altLang="en-US" b="1" dirty="0" smtClean="0">
                <a:solidFill>
                  <a:srgbClr val="002060"/>
                </a:solidFill>
                <a:latin typeface="华文楷体" pitchFamily="2" charset="-122"/>
                <a:ea typeface="华文楷体" pitchFamily="2" charset="-122"/>
              </a:rPr>
              <a:t>学生</a:t>
            </a:r>
          </a:p>
        </p:txBody>
      </p:sp>
      <p:sp>
        <p:nvSpPr>
          <p:cNvPr id="68" name="左右箭头 67"/>
          <p:cNvSpPr>
            <a:spLocks noChangeAspect="1"/>
          </p:cNvSpPr>
          <p:nvPr/>
        </p:nvSpPr>
        <p:spPr bwMode="auto">
          <a:xfrm>
            <a:off x="6648386" y="4714884"/>
            <a:ext cx="566820" cy="264600"/>
          </a:xfrm>
          <a:prstGeom prst="leftRightArrow">
            <a:avLst/>
          </a:prstGeom>
          <a:noFill/>
          <a:ln w="25400">
            <a:solidFill>
              <a:srgbClr val="C00000"/>
            </a:solidFill>
            <a:miter lim="800000"/>
            <a:headEnd/>
            <a:tailEnd/>
          </a:ln>
        </p:spPr>
        <p:txBody>
          <a:bodyPr wrap="square" rtlCol="0" anchor="ctr">
            <a:spAutoFit/>
          </a:bodyPr>
          <a:lstStyle/>
          <a:p>
            <a:pPr algn="just"/>
            <a:endParaRPr lang="zh-CN" altLang="en-US" b="1" dirty="0">
              <a:solidFill>
                <a:srgbClr val="C00000"/>
              </a:solidFill>
              <a:latin typeface="微软雅黑" pitchFamily="34" charset="-122"/>
              <a:ea typeface="微软雅黑" pitchFamily="34" charset="-122"/>
            </a:endParaRPr>
          </a:p>
        </p:txBody>
      </p:sp>
      <p:sp>
        <p:nvSpPr>
          <p:cNvPr id="71" name="Rectangle 33"/>
          <p:cNvSpPr>
            <a:spLocks noChangeArrowheads="1"/>
          </p:cNvSpPr>
          <p:nvPr/>
        </p:nvSpPr>
        <p:spPr bwMode="auto">
          <a:xfrm>
            <a:off x="5000628" y="4877766"/>
            <a:ext cx="1714512"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innovation</a:t>
            </a:r>
            <a:endParaRPr lang="zh-CN" altLang="en-US" b="1" dirty="0" smtClean="0">
              <a:solidFill>
                <a:srgbClr val="002060"/>
              </a:solidFill>
              <a:latin typeface="华文楷体" pitchFamily="2" charset="-122"/>
              <a:ea typeface="华文楷体" pitchFamily="2" charset="-122"/>
            </a:endParaRPr>
          </a:p>
        </p:txBody>
      </p:sp>
      <p:sp>
        <p:nvSpPr>
          <p:cNvPr id="72" name="Rectangle 33"/>
          <p:cNvSpPr>
            <a:spLocks noChangeArrowheads="1"/>
          </p:cNvSpPr>
          <p:nvPr/>
        </p:nvSpPr>
        <p:spPr bwMode="auto">
          <a:xfrm>
            <a:off x="428596" y="4889908"/>
            <a:ext cx="1571636"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industry</a:t>
            </a:r>
            <a:endParaRPr lang="zh-CN" altLang="en-US" b="1" dirty="0" smtClean="0">
              <a:solidFill>
                <a:srgbClr val="002060"/>
              </a:solidFill>
              <a:latin typeface="华文楷体" pitchFamily="2" charset="-122"/>
              <a:ea typeface="华文楷体" pitchFamily="2" charset="-122"/>
            </a:endParaRPr>
          </a:p>
        </p:txBody>
      </p:sp>
      <p:sp>
        <p:nvSpPr>
          <p:cNvPr id="73" name="Rectangle 33"/>
          <p:cNvSpPr>
            <a:spLocks noChangeArrowheads="1"/>
          </p:cNvSpPr>
          <p:nvPr/>
        </p:nvSpPr>
        <p:spPr bwMode="auto">
          <a:xfrm>
            <a:off x="7215206" y="4877766"/>
            <a:ext cx="1571636"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r>
              <a:rPr lang="en-US" dirty="0" smtClean="0">
                <a:latin typeface="Times New Roman" pitchFamily="18" charset="0"/>
                <a:cs typeface="Times New Roman" pitchFamily="18" charset="0"/>
              </a:rPr>
              <a:t>international</a:t>
            </a:r>
            <a:endParaRPr lang="zh-CN" altLang="en-US" dirty="0">
              <a:latin typeface="Times New Roman" pitchFamily="18" charset="0"/>
              <a:cs typeface="Times New Roman" pitchFamily="18" charset="0"/>
            </a:endParaRPr>
          </a:p>
        </p:txBody>
      </p:sp>
      <p:sp>
        <p:nvSpPr>
          <p:cNvPr id="74" name="Rectangle 33"/>
          <p:cNvSpPr>
            <a:spLocks noChangeArrowheads="1"/>
          </p:cNvSpPr>
          <p:nvPr/>
        </p:nvSpPr>
        <p:spPr bwMode="auto">
          <a:xfrm>
            <a:off x="2643174" y="4857760"/>
            <a:ext cx="1643074"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defRPr/>
            </a:pPr>
            <a:r>
              <a:rPr lang="en-US" altLang="zh-CN" b="1" dirty="0" smtClean="0">
                <a:solidFill>
                  <a:srgbClr val="002060"/>
                </a:solidFill>
                <a:latin typeface="华文楷体" pitchFamily="2" charset="-122"/>
                <a:ea typeface="华文楷体" pitchFamily="2" charset="-122"/>
              </a:rPr>
              <a:t>interdisciplinary</a:t>
            </a:r>
            <a:endParaRPr lang="zh-CN" altLang="en-US" b="1" dirty="0" smtClean="0">
              <a:solidFill>
                <a:srgbClr val="002060"/>
              </a:solidFill>
              <a:latin typeface="华文楷体" pitchFamily="2" charset="-122"/>
              <a:ea typeface="华文楷体" pitchFamily="2" charset="-122"/>
            </a:endParaRPr>
          </a:p>
        </p:txBody>
      </p:sp>
      <p:sp>
        <p:nvSpPr>
          <p:cNvPr id="67" name="Rectangle 34"/>
          <p:cNvSpPr>
            <a:spLocks noChangeArrowheads="1"/>
          </p:cNvSpPr>
          <p:nvPr/>
        </p:nvSpPr>
        <p:spPr bwMode="auto">
          <a:xfrm>
            <a:off x="2500298" y="3558605"/>
            <a:ext cx="1857388" cy="5847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accent1"/>
            </a:solidFill>
            <a:miter lim="800000"/>
            <a:headEnd/>
            <a:tailEnd/>
          </a:ln>
        </p:spPr>
        <p:txBody>
          <a:bodyPr wrap="square">
            <a:spAutoFit/>
          </a:bodyPr>
          <a:lstStyle/>
          <a:p>
            <a:pPr algn="ctr"/>
            <a:r>
              <a:rPr lang="zh-CN" altLang="en-US" sz="1600" b="1" dirty="0" smtClean="0">
                <a:solidFill>
                  <a:srgbClr val="C00000"/>
                </a:solidFill>
                <a:latin typeface="华文琥珀" pitchFamily="2" charset="-122"/>
                <a:ea typeface="华文琥珀" pitchFamily="2" charset="-122"/>
              </a:rPr>
              <a:t>北京市科普基地创新工作坊</a:t>
            </a:r>
            <a:endParaRPr lang="en-US" altLang="zh-CN" sz="1600" b="1" dirty="0">
              <a:solidFill>
                <a:srgbClr val="C00000"/>
              </a:solidFill>
              <a:latin typeface="华文琥珀" pitchFamily="2" charset="-122"/>
              <a:ea typeface="华文琥珀" pitchFamily="2" charset="-122"/>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idx="1"/>
          </p:nvPr>
        </p:nvSpPr>
        <p:spPr>
          <a:xfrm>
            <a:off x="357158" y="1238278"/>
            <a:ext cx="8501122" cy="4762490"/>
          </a:xfrm>
        </p:spPr>
        <p:txBody>
          <a:bodyPr/>
          <a:lstStyle/>
          <a:p>
            <a:pPr marL="914400" lvl="1" indent="-457200">
              <a:buNone/>
            </a:pPr>
            <a:r>
              <a:rPr lang="en-US" altLang="zh-CN" sz="2400" b="1" dirty="0" smtClean="0">
                <a:solidFill>
                  <a:srgbClr val="002060"/>
                </a:solidFill>
                <a:latin typeface="楷体" pitchFamily="49" charset="-122"/>
                <a:ea typeface="楷体" pitchFamily="49" charset="-122"/>
                <a:cs typeface="Times New Roman" pitchFamily="18" charset="0"/>
              </a:rPr>
              <a:t>2014</a:t>
            </a:r>
            <a:r>
              <a:rPr lang="zh-CN" altLang="en-US" sz="2400" b="1" dirty="0" smtClean="0">
                <a:solidFill>
                  <a:srgbClr val="002060"/>
                </a:solidFill>
                <a:latin typeface="楷体" pitchFamily="49" charset="-122"/>
                <a:ea typeface="楷体" pitchFamily="49" charset="-122"/>
                <a:cs typeface="Times New Roman" pitchFamily="18" charset="0"/>
              </a:rPr>
              <a:t>年校本科教学改革立项支持项目：</a:t>
            </a:r>
            <a:endParaRPr lang="en-US" altLang="zh-CN" sz="2400" b="1" dirty="0" smtClean="0">
              <a:solidFill>
                <a:srgbClr val="002060"/>
              </a:solidFill>
              <a:latin typeface="楷体" pitchFamily="49" charset="-122"/>
              <a:ea typeface="楷体" pitchFamily="49" charset="-122"/>
              <a:cs typeface="Times New Roman" pitchFamily="18" charset="0"/>
            </a:endParaRPr>
          </a:p>
          <a:p>
            <a:pPr marL="914400" lvl="1" indent="-457200"/>
            <a:r>
              <a:rPr lang="en-US" altLang="zh-CN" sz="2000" b="1" dirty="0" smtClean="0">
                <a:solidFill>
                  <a:srgbClr val="002060"/>
                </a:solidFill>
                <a:latin typeface="楷体" pitchFamily="49" charset="-122"/>
                <a:ea typeface="楷体" pitchFamily="49" charset="-122"/>
                <a:cs typeface="Times New Roman" pitchFamily="18" charset="0"/>
              </a:rPr>
              <a:t>DX02-2 </a:t>
            </a:r>
            <a:r>
              <a:rPr lang="zh-CN" altLang="en-US" sz="2000" b="1" dirty="0" smtClean="0">
                <a:solidFill>
                  <a:srgbClr val="002060"/>
                </a:solidFill>
                <a:latin typeface="楷体" pitchFamily="49" charset="-122"/>
                <a:ea typeface="楷体" pitchFamily="49" charset="-122"/>
                <a:cs typeface="Times New Roman" pitchFamily="18" charset="0"/>
              </a:rPr>
              <a:t>清华大学创客交叉融合空间建设，项目负责人</a:t>
            </a:r>
            <a:r>
              <a:rPr lang="zh-CN" altLang="en-US" sz="1800" b="1" dirty="0" smtClean="0">
                <a:solidFill>
                  <a:srgbClr val="002060"/>
                </a:solidFill>
                <a:latin typeface="楷体" pitchFamily="49" charset="-122"/>
                <a:ea typeface="楷体" pitchFamily="49" charset="-122"/>
                <a:cs typeface="Times New Roman" pitchFamily="18" charset="0"/>
              </a:rPr>
              <a:t>：李双寿</a:t>
            </a:r>
          </a:p>
          <a:p>
            <a:pPr marL="914400" lvl="1" indent="-457200"/>
            <a:r>
              <a:rPr lang="en-US" altLang="zh-CN" sz="2000" b="1" dirty="0" smtClean="0">
                <a:solidFill>
                  <a:srgbClr val="002060"/>
                </a:solidFill>
                <a:latin typeface="楷体" pitchFamily="49" charset="-122"/>
                <a:ea typeface="楷体" pitchFamily="49" charset="-122"/>
                <a:cs typeface="Times New Roman" pitchFamily="18" charset="0"/>
              </a:rPr>
              <a:t>DX02-3 </a:t>
            </a:r>
            <a:r>
              <a:rPr lang="zh-CN" altLang="en-US" sz="2000" b="1" dirty="0" smtClean="0">
                <a:solidFill>
                  <a:srgbClr val="002060"/>
                </a:solidFill>
                <a:latin typeface="楷体" pitchFamily="49" charset="-122"/>
                <a:ea typeface="楷体" pitchFamily="49" charset="-122"/>
                <a:cs typeface="Times New Roman" pitchFamily="18" charset="0"/>
              </a:rPr>
              <a:t>制造工程体验，项目负责人：梁志芳</a:t>
            </a:r>
          </a:p>
          <a:p>
            <a:pPr marL="914400" lvl="1" indent="-457200"/>
            <a:r>
              <a:rPr lang="en-US" altLang="zh-CN" sz="2000" b="1" dirty="0" smtClean="0">
                <a:solidFill>
                  <a:srgbClr val="002060"/>
                </a:solidFill>
                <a:latin typeface="楷体" pitchFamily="49" charset="-122"/>
                <a:ea typeface="楷体" pitchFamily="49" charset="-122"/>
                <a:cs typeface="Times New Roman" pitchFamily="18" charset="0"/>
              </a:rPr>
              <a:t>DX02-5 </a:t>
            </a:r>
            <a:r>
              <a:rPr lang="zh-CN" altLang="en-US" sz="2000" b="1" dirty="0" smtClean="0">
                <a:solidFill>
                  <a:srgbClr val="002060"/>
                </a:solidFill>
                <a:latin typeface="楷体" pitchFamily="49" charset="-122"/>
                <a:ea typeface="楷体" pitchFamily="49" charset="-122"/>
                <a:cs typeface="Times New Roman" pitchFamily="18" charset="0"/>
              </a:rPr>
              <a:t>数字化制造系统虚拟仿真实验教学中心网站建设，项目负责人：杨建新</a:t>
            </a:r>
          </a:p>
          <a:p>
            <a:pPr marL="914400" lvl="1" indent="-457200"/>
            <a:r>
              <a:rPr lang="en-US" altLang="zh-CN" sz="2000" b="1" dirty="0" smtClean="0">
                <a:solidFill>
                  <a:srgbClr val="002060"/>
                </a:solidFill>
                <a:latin typeface="楷体" pitchFamily="49" charset="-122"/>
                <a:ea typeface="楷体" pitchFamily="49" charset="-122"/>
                <a:cs typeface="Times New Roman" pitchFamily="18" charset="0"/>
              </a:rPr>
              <a:t>DX02-2 </a:t>
            </a:r>
            <a:r>
              <a:rPr lang="zh-CN" altLang="en-US" sz="2000" b="1" dirty="0" smtClean="0">
                <a:solidFill>
                  <a:srgbClr val="002060"/>
                </a:solidFill>
                <a:latin typeface="楷体" pitchFamily="49" charset="-122"/>
                <a:ea typeface="楷体" pitchFamily="49" charset="-122"/>
                <a:cs typeface="Times New Roman" pitchFamily="18" charset="0"/>
              </a:rPr>
              <a:t>项目驱动的创业实践课程建设研究，项目负责人：杨建新</a:t>
            </a:r>
          </a:p>
          <a:p>
            <a:pPr marL="914400" lvl="1" indent="-457200"/>
            <a:r>
              <a:rPr lang="zh-CN" altLang="en-US" sz="2000" b="1" dirty="0" smtClean="0">
                <a:solidFill>
                  <a:srgbClr val="002060"/>
                </a:solidFill>
                <a:latin typeface="楷体" pitchFamily="49" charset="-122"/>
                <a:ea typeface="楷体" pitchFamily="49" charset="-122"/>
                <a:cs typeface="Times New Roman" pitchFamily="18" charset="0"/>
              </a:rPr>
              <a:t>“实验室科研探究”课的小班研讨模式探索，项目负责人：李双寿</a:t>
            </a:r>
          </a:p>
          <a:p>
            <a:pPr marL="914400" lvl="1" indent="-457200"/>
            <a:r>
              <a:rPr lang="zh-CN" altLang="en-US" sz="2000" b="1" dirty="0" smtClean="0">
                <a:solidFill>
                  <a:srgbClr val="002060"/>
                </a:solidFill>
                <a:latin typeface="楷体" pitchFamily="49" charset="-122"/>
                <a:ea typeface="楷体" pitchFamily="49" charset="-122"/>
                <a:cs typeface="Times New Roman" pitchFamily="18" charset="0"/>
              </a:rPr>
              <a:t>金属工艺学实习教材建设，项目负责人：严绍华</a:t>
            </a:r>
          </a:p>
          <a:p>
            <a:pPr marL="914400" lvl="1" indent="-457200"/>
            <a:r>
              <a:rPr lang="en-US" altLang="zh-CN" sz="2000" b="1" dirty="0" smtClean="0">
                <a:solidFill>
                  <a:srgbClr val="002060"/>
                </a:solidFill>
                <a:latin typeface="楷体" pitchFamily="49" charset="-122"/>
                <a:ea typeface="楷体" pitchFamily="49" charset="-122"/>
                <a:cs typeface="Times New Roman" pitchFamily="18" charset="0"/>
              </a:rPr>
              <a:t>《</a:t>
            </a:r>
            <a:r>
              <a:rPr lang="zh-CN" altLang="en-US" sz="2000" b="1" dirty="0" smtClean="0">
                <a:solidFill>
                  <a:srgbClr val="002060"/>
                </a:solidFill>
                <a:latin typeface="楷体" pitchFamily="49" charset="-122"/>
                <a:ea typeface="楷体" pitchFamily="49" charset="-122"/>
                <a:cs typeface="Times New Roman" pitchFamily="18" charset="0"/>
              </a:rPr>
              <a:t>现代加工技术与实践</a:t>
            </a:r>
            <a:r>
              <a:rPr lang="en-US" altLang="zh-CN" sz="2000" b="1" dirty="0" smtClean="0">
                <a:solidFill>
                  <a:srgbClr val="002060"/>
                </a:solidFill>
                <a:latin typeface="楷体" pitchFamily="49" charset="-122"/>
                <a:ea typeface="楷体" pitchFamily="49" charset="-122"/>
                <a:cs typeface="Times New Roman" pitchFamily="18" charset="0"/>
              </a:rPr>
              <a:t>》</a:t>
            </a:r>
            <a:r>
              <a:rPr lang="zh-CN" altLang="en-US" sz="2000" b="1" dirty="0" smtClean="0">
                <a:solidFill>
                  <a:srgbClr val="002060"/>
                </a:solidFill>
                <a:latin typeface="楷体" pitchFamily="49" charset="-122"/>
                <a:ea typeface="楷体" pitchFamily="49" charset="-122"/>
                <a:cs typeface="Times New Roman" pitchFamily="18" charset="0"/>
              </a:rPr>
              <a:t>课改应用“开放教学”，项目负责人：徐伟国</a:t>
            </a:r>
          </a:p>
          <a:p>
            <a:pPr marL="914400" lvl="1" indent="-457200"/>
            <a:r>
              <a:rPr lang="zh-CN" altLang="en-US" sz="2000" b="1" dirty="0" smtClean="0">
                <a:solidFill>
                  <a:srgbClr val="002060"/>
                </a:solidFill>
                <a:latin typeface="楷体" pitchFamily="49" charset="-122"/>
                <a:ea typeface="楷体" pitchFamily="49" charset="-122"/>
                <a:cs typeface="Times New Roman" pitchFamily="18" charset="0"/>
              </a:rPr>
              <a:t>工业系统概论的小班研讨模式研究，项目负责人：汤彬</a:t>
            </a:r>
          </a:p>
          <a:p>
            <a:pPr marL="914400" lvl="1" indent="-457200"/>
            <a:r>
              <a:rPr lang="zh-CN" altLang="en-US" sz="2000" b="1" dirty="0" smtClean="0">
                <a:solidFill>
                  <a:srgbClr val="002060"/>
                </a:solidFill>
                <a:latin typeface="楷体" pitchFamily="49" charset="-122"/>
                <a:ea typeface="楷体" pitchFamily="49" charset="-122"/>
                <a:cs typeface="Times New Roman" pitchFamily="18" charset="0"/>
              </a:rPr>
              <a:t>工业系统概论教材建设，项目负责人：汤彬</a:t>
            </a:r>
            <a:endParaRPr lang="zh-CN" altLang="en-US" b="1" dirty="0" smtClean="0">
              <a:solidFill>
                <a:srgbClr val="002060"/>
              </a:solidFill>
              <a:latin typeface="楷体" pitchFamily="49" charset="-122"/>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428596" y="214290"/>
            <a:ext cx="7886700" cy="634983"/>
          </a:xfrm>
        </p:spPr>
        <p:txBody>
          <a:bodyPr/>
          <a:lstStyle/>
          <a:p>
            <a:r>
              <a:rPr lang="zh-CN" altLang="en-US" b="1" dirty="0" smtClean="0">
                <a:solidFill>
                  <a:srgbClr val="7030A0"/>
                </a:solidFill>
              </a:rPr>
              <a:t>科研成果</a:t>
            </a:r>
          </a:p>
        </p:txBody>
      </p:sp>
      <p:sp>
        <p:nvSpPr>
          <p:cNvPr id="29699" name="内容占位符 2"/>
          <p:cNvSpPr>
            <a:spLocks noGrp="1"/>
          </p:cNvSpPr>
          <p:nvPr>
            <p:ph idx="1"/>
          </p:nvPr>
        </p:nvSpPr>
        <p:spPr>
          <a:xfrm>
            <a:off x="500034" y="1500174"/>
            <a:ext cx="7686675" cy="4525963"/>
          </a:xfrm>
        </p:spPr>
        <p:txBody>
          <a:bodyPr/>
          <a:lstStyle/>
          <a:p>
            <a:r>
              <a:rPr lang="zh-CN" altLang="zh-CN" sz="2800" b="1" dirty="0" smtClean="0">
                <a:solidFill>
                  <a:srgbClr val="002060"/>
                </a:solidFill>
                <a:latin typeface="楷体" pitchFamily="49" charset="-122"/>
                <a:ea typeface="楷体" pitchFamily="49" charset="-122"/>
              </a:rPr>
              <a:t>承担国家自然科学基金、航天重点创新基金等纵向项目以及多项横向合作项目</a:t>
            </a:r>
            <a:r>
              <a:rPr lang="zh-CN" altLang="en-US" sz="2800" b="1" dirty="0" smtClean="0">
                <a:solidFill>
                  <a:srgbClr val="002060"/>
                </a:solidFill>
                <a:latin typeface="楷体" pitchFamily="49" charset="-122"/>
                <a:ea typeface="楷体" pitchFamily="49" charset="-122"/>
              </a:rPr>
              <a:t>。</a:t>
            </a:r>
            <a:endParaRPr lang="en-US" altLang="zh-CN" sz="2800" b="1" dirty="0" smtClean="0">
              <a:solidFill>
                <a:srgbClr val="002060"/>
              </a:solidFill>
              <a:latin typeface="楷体" pitchFamily="49" charset="-122"/>
              <a:ea typeface="楷体" pitchFamily="49" charset="-122"/>
            </a:endParaRPr>
          </a:p>
          <a:p>
            <a:r>
              <a:rPr lang="zh-CN" altLang="zh-CN" sz="2800" b="1" dirty="0" smtClean="0">
                <a:solidFill>
                  <a:srgbClr val="002060"/>
                </a:solidFill>
                <a:latin typeface="楷体" pitchFamily="49" charset="-122"/>
                <a:ea typeface="楷体" pitchFamily="49" charset="-122"/>
              </a:rPr>
              <a:t>在国内外学术会议和《清华大学学报》、</a:t>
            </a:r>
            <a:r>
              <a:rPr lang="en-US" altLang="zh-CN" sz="2800" b="1" dirty="0" smtClean="0">
                <a:solidFill>
                  <a:srgbClr val="002060"/>
                </a:solidFill>
                <a:latin typeface="楷体" pitchFamily="49" charset="-122"/>
                <a:ea typeface="楷体" pitchFamily="49" charset="-122"/>
              </a:rPr>
              <a:t>《</a:t>
            </a:r>
            <a:r>
              <a:rPr lang="zh-CN" altLang="zh-CN" sz="2800" b="1" dirty="0" smtClean="0">
                <a:solidFill>
                  <a:srgbClr val="002060"/>
                </a:solidFill>
                <a:latin typeface="楷体" pitchFamily="49" charset="-122"/>
                <a:ea typeface="楷体" pitchFamily="49" charset="-122"/>
              </a:rPr>
              <a:t>稀有金属材料与工程</a:t>
            </a:r>
            <a:r>
              <a:rPr lang="en-US" altLang="zh-CN" sz="2800" b="1" dirty="0" smtClean="0">
                <a:solidFill>
                  <a:srgbClr val="002060"/>
                </a:solidFill>
                <a:latin typeface="楷体" pitchFamily="49" charset="-122"/>
                <a:ea typeface="楷体" pitchFamily="49" charset="-122"/>
              </a:rPr>
              <a:t>》</a:t>
            </a:r>
            <a:r>
              <a:rPr lang="zh-CN" altLang="zh-CN"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Advanced Materials Research</a:t>
            </a:r>
            <a:r>
              <a:rPr lang="zh-CN" altLang="zh-CN" sz="2800" b="1" dirty="0" smtClean="0">
                <a:solidFill>
                  <a:srgbClr val="002060"/>
                </a:solidFill>
                <a:latin typeface="楷体" pitchFamily="49" charset="-122"/>
                <a:ea typeface="楷体" pitchFamily="49" charset="-122"/>
              </a:rPr>
              <a:t>等期刊发表科研论文</a:t>
            </a:r>
            <a:r>
              <a:rPr lang="en-US" altLang="zh-CN" sz="2800" b="1" dirty="0" smtClean="0">
                <a:solidFill>
                  <a:srgbClr val="002060"/>
                </a:solidFill>
                <a:latin typeface="楷体" pitchFamily="49" charset="-122"/>
                <a:ea typeface="楷体" pitchFamily="49" charset="-122"/>
              </a:rPr>
              <a:t>16</a:t>
            </a:r>
            <a:r>
              <a:rPr lang="zh-CN" altLang="zh-CN" sz="2800" b="1" dirty="0" smtClean="0">
                <a:solidFill>
                  <a:srgbClr val="002060"/>
                </a:solidFill>
                <a:latin typeface="楷体" pitchFamily="49" charset="-122"/>
                <a:ea typeface="楷体" pitchFamily="49" charset="-122"/>
              </a:rPr>
              <a:t>篇。</a:t>
            </a:r>
            <a:endParaRPr lang="en-US" altLang="zh-CN" sz="2800" b="1" dirty="0" smtClean="0">
              <a:solidFill>
                <a:srgbClr val="002060"/>
              </a:solidFill>
              <a:latin typeface="楷体" pitchFamily="49" charset="-122"/>
              <a:ea typeface="楷体" pitchFamily="49" charset="-122"/>
            </a:endParaRPr>
          </a:p>
          <a:p>
            <a:r>
              <a:rPr lang="zh-CN" altLang="zh-CN" sz="2800" b="1" dirty="0" smtClean="0">
                <a:solidFill>
                  <a:srgbClr val="002060"/>
                </a:solidFill>
                <a:latin typeface="楷体" pitchFamily="49" charset="-122"/>
                <a:ea typeface="楷体" pitchFamily="49" charset="-122"/>
              </a:rPr>
              <a:t>获批发明专利</a:t>
            </a:r>
            <a:r>
              <a:rPr lang="en-US" altLang="zh-CN" sz="2800" b="1" dirty="0" smtClean="0">
                <a:solidFill>
                  <a:srgbClr val="002060"/>
                </a:solidFill>
                <a:latin typeface="楷体" pitchFamily="49" charset="-122"/>
                <a:ea typeface="楷体" pitchFamily="49" charset="-122"/>
              </a:rPr>
              <a:t>3</a:t>
            </a:r>
            <a:r>
              <a:rPr lang="zh-CN" altLang="zh-CN" sz="2800" b="1" dirty="0" smtClean="0">
                <a:solidFill>
                  <a:srgbClr val="002060"/>
                </a:solidFill>
                <a:latin typeface="楷体" pitchFamily="49" charset="-122"/>
                <a:ea typeface="楷体" pitchFamily="49" charset="-122"/>
              </a:rPr>
              <a:t>项。</a:t>
            </a:r>
            <a:endParaRPr lang="zh-CN" altLang="en-US" sz="2800" b="1" dirty="0" smtClean="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xfrm>
            <a:off x="428596" y="357166"/>
            <a:ext cx="8229600" cy="500044"/>
          </a:xfrm>
        </p:spPr>
        <p:txBody>
          <a:bodyPr/>
          <a:lstStyle/>
          <a:p>
            <a:pPr algn="l"/>
            <a:r>
              <a:rPr lang="zh-CN" altLang="zh-CN" sz="2400" b="1" dirty="0" smtClean="0">
                <a:solidFill>
                  <a:srgbClr val="7030A0"/>
                </a:solidFill>
                <a:latin typeface="Times New Roman" pitchFamily="18" charset="0"/>
                <a:ea typeface="楷体_GB2312" pitchFamily="49" charset="-122"/>
                <a:cs typeface="Times New Roman" pitchFamily="18" charset="0"/>
              </a:rPr>
              <a:t>近年来中心教师承担了</a:t>
            </a:r>
            <a:r>
              <a:rPr lang="en-US" altLang="zh-CN" sz="2400" b="1" dirty="0" smtClean="0">
                <a:solidFill>
                  <a:srgbClr val="7030A0"/>
                </a:solidFill>
                <a:latin typeface="Times New Roman" pitchFamily="18" charset="0"/>
                <a:ea typeface="楷体_GB2312" pitchFamily="49" charset="-122"/>
                <a:cs typeface="Times New Roman" pitchFamily="18" charset="0"/>
              </a:rPr>
              <a:t>11</a:t>
            </a:r>
            <a:r>
              <a:rPr lang="zh-CN" altLang="en-US" sz="2400" b="1" dirty="0" smtClean="0">
                <a:solidFill>
                  <a:srgbClr val="7030A0"/>
                </a:solidFill>
                <a:latin typeface="Times New Roman" pitchFamily="18" charset="0"/>
                <a:ea typeface="楷体_GB2312" pitchFamily="49" charset="-122"/>
                <a:cs typeface="Times New Roman" pitchFamily="18" charset="0"/>
              </a:rPr>
              <a:t>项</a:t>
            </a:r>
            <a:r>
              <a:rPr lang="zh-CN" altLang="zh-CN" sz="2400" b="1" dirty="0" smtClean="0">
                <a:solidFill>
                  <a:srgbClr val="7030A0"/>
                </a:solidFill>
                <a:latin typeface="Times New Roman" pitchFamily="18" charset="0"/>
                <a:ea typeface="楷体_GB2312" pitchFamily="49" charset="-122"/>
                <a:cs typeface="Times New Roman" pitchFamily="18" charset="0"/>
              </a:rPr>
              <a:t>科研项目</a:t>
            </a:r>
            <a:endParaRPr lang="zh-CN" altLang="en-US" sz="2400" b="1" dirty="0" smtClean="0">
              <a:solidFill>
                <a:srgbClr val="7030A0"/>
              </a:solidFill>
              <a:ea typeface="楷体_GB2312" pitchFamily="49" charset="-122"/>
              <a:cs typeface="Times New Roman" pitchFamily="18" charset="0"/>
            </a:endParaRPr>
          </a:p>
        </p:txBody>
      </p:sp>
      <p:sp>
        <p:nvSpPr>
          <p:cNvPr id="61443" name="内容占位符 2"/>
          <p:cNvSpPr>
            <a:spLocks noGrp="1"/>
          </p:cNvSpPr>
          <p:nvPr>
            <p:ph idx="1"/>
          </p:nvPr>
        </p:nvSpPr>
        <p:spPr>
          <a:xfrm>
            <a:off x="428596" y="1214439"/>
            <a:ext cx="8536017" cy="4929205"/>
          </a:xfrm>
        </p:spPr>
        <p:txBody>
          <a:bodyPr/>
          <a:lstStyle/>
          <a:p>
            <a:pPr marL="457200" indent="-457200">
              <a:buFontTx/>
              <a:buAutoNum type="arabicPeriod"/>
            </a:pPr>
            <a:r>
              <a:rPr lang="zh-CN" altLang="en-US" sz="1800" b="1" dirty="0" smtClean="0">
                <a:solidFill>
                  <a:srgbClr val="002060"/>
                </a:solidFill>
                <a:latin typeface="Times New Roman" pitchFamily="18" charset="0"/>
                <a:ea typeface="楷体_GB2312" pitchFamily="49" charset="-122"/>
                <a:cs typeface="Times New Roman" pitchFamily="18" charset="0"/>
              </a:rPr>
              <a:t>企事业单位委托项目：数字智能化集中控制式节能型扁袋除尘系统，</a:t>
            </a:r>
            <a:r>
              <a:rPr lang="en-US" altLang="zh-CN" sz="1800" b="1" dirty="0" smtClean="0">
                <a:solidFill>
                  <a:srgbClr val="002060"/>
                </a:solidFill>
                <a:latin typeface="Times New Roman" pitchFamily="18" charset="0"/>
                <a:ea typeface="楷体_GB2312" pitchFamily="49" charset="-122"/>
                <a:cs typeface="Times New Roman" pitchFamily="18" charset="0"/>
              </a:rPr>
              <a:t>2015.05-2018.4</a:t>
            </a:r>
            <a:r>
              <a:rPr lang="zh-CN" altLang="en-US" sz="1800" b="1" dirty="0" smtClean="0">
                <a:solidFill>
                  <a:srgbClr val="002060"/>
                </a:solidFill>
                <a:latin typeface="Times New Roman" pitchFamily="18" charset="0"/>
                <a:ea typeface="楷体_GB2312" pitchFamily="49" charset="-122"/>
                <a:cs typeface="Times New Roman" pitchFamily="18" charset="0"/>
              </a:rPr>
              <a:t>，</a:t>
            </a:r>
            <a:r>
              <a:rPr lang="en-US" altLang="zh-CN" sz="1800" b="1" dirty="0" smtClean="0">
                <a:solidFill>
                  <a:srgbClr val="002060"/>
                </a:solidFill>
                <a:latin typeface="Times New Roman" pitchFamily="18" charset="0"/>
                <a:ea typeface="楷体_GB2312" pitchFamily="49" charset="-122"/>
                <a:cs typeface="Times New Roman" pitchFamily="18" charset="0"/>
              </a:rPr>
              <a:t>20</a:t>
            </a:r>
            <a:r>
              <a:rPr lang="zh-CN" altLang="en-US" sz="1800" b="1" dirty="0" smtClean="0">
                <a:solidFill>
                  <a:srgbClr val="002060"/>
                </a:solidFill>
                <a:latin typeface="Times New Roman" pitchFamily="18" charset="0"/>
                <a:ea typeface="楷体_GB2312" pitchFamily="49" charset="-122"/>
                <a:cs typeface="Times New Roman" pitchFamily="18" charset="0"/>
              </a:rPr>
              <a:t>万元（合同额</a:t>
            </a:r>
            <a:r>
              <a:rPr lang="en-US" altLang="zh-CN" sz="1800" b="1" dirty="0" smtClean="0">
                <a:solidFill>
                  <a:srgbClr val="002060"/>
                </a:solidFill>
                <a:latin typeface="Times New Roman" pitchFamily="18" charset="0"/>
                <a:ea typeface="楷体_GB2312" pitchFamily="49" charset="-122"/>
                <a:cs typeface="Times New Roman" pitchFamily="18" charset="0"/>
              </a:rPr>
              <a:t>100</a:t>
            </a:r>
            <a:r>
              <a:rPr lang="zh-CN" altLang="en-US" sz="1800" b="1" dirty="0" smtClean="0">
                <a:solidFill>
                  <a:srgbClr val="002060"/>
                </a:solidFill>
                <a:latin typeface="Times New Roman" pitchFamily="18" charset="0"/>
                <a:ea typeface="楷体_GB2312" pitchFamily="49" charset="-122"/>
                <a:cs typeface="Times New Roman" pitchFamily="18" charset="0"/>
              </a:rPr>
              <a:t>万元），负责人：李双寿</a:t>
            </a:r>
          </a:p>
          <a:p>
            <a:pPr marL="457200" indent="-457200">
              <a:buFontTx/>
              <a:buAutoNum type="arabicPeriod"/>
            </a:pPr>
            <a:r>
              <a:rPr lang="zh-CN" altLang="en-US" sz="1800" b="1" dirty="0" smtClean="0">
                <a:solidFill>
                  <a:srgbClr val="002060"/>
                </a:solidFill>
                <a:latin typeface="Times New Roman" pitchFamily="18" charset="0"/>
                <a:ea typeface="楷体_GB2312" pitchFamily="49" charset="-122"/>
                <a:cs typeface="Times New Roman" pitchFamily="18" charset="0"/>
              </a:rPr>
              <a:t>清华大学国际科技合作项目：工业过程仿真设备与过程自动化系统的集成，</a:t>
            </a:r>
            <a:r>
              <a:rPr lang="en-US" altLang="zh-CN" sz="1800" b="1" dirty="0" smtClean="0">
                <a:solidFill>
                  <a:srgbClr val="002060"/>
                </a:solidFill>
                <a:latin typeface="Times New Roman" pitchFamily="18" charset="0"/>
                <a:ea typeface="楷体_GB2312" pitchFamily="49" charset="-122"/>
                <a:cs typeface="Times New Roman" pitchFamily="18" charset="0"/>
              </a:rPr>
              <a:t>2013.08-2013.10</a:t>
            </a:r>
            <a:r>
              <a:rPr lang="zh-CN" altLang="en-US" sz="1800" b="1" dirty="0" smtClean="0">
                <a:solidFill>
                  <a:srgbClr val="002060"/>
                </a:solidFill>
                <a:latin typeface="Times New Roman" pitchFamily="18" charset="0"/>
                <a:ea typeface="楷体_GB2312" pitchFamily="49" charset="-122"/>
                <a:cs typeface="Times New Roman" pitchFamily="18" charset="0"/>
              </a:rPr>
              <a:t>，</a:t>
            </a:r>
            <a:r>
              <a:rPr lang="en-US" altLang="zh-CN" sz="1800" b="1" dirty="0" smtClean="0">
                <a:solidFill>
                  <a:srgbClr val="002060"/>
                </a:solidFill>
                <a:latin typeface="Times New Roman" pitchFamily="18" charset="0"/>
                <a:ea typeface="楷体_GB2312" pitchFamily="49" charset="-122"/>
                <a:cs typeface="Times New Roman" pitchFamily="18" charset="0"/>
              </a:rPr>
              <a:t>10</a:t>
            </a:r>
            <a:r>
              <a:rPr lang="zh-CN" altLang="en-US" sz="1800" b="1" dirty="0" smtClean="0">
                <a:solidFill>
                  <a:srgbClr val="002060"/>
                </a:solidFill>
                <a:latin typeface="Times New Roman" pitchFamily="18" charset="0"/>
                <a:ea typeface="楷体_GB2312" pitchFamily="49" charset="-122"/>
                <a:cs typeface="Times New Roman" pitchFamily="18" charset="0"/>
              </a:rPr>
              <a:t>万元，负责人：李双寿</a:t>
            </a:r>
          </a:p>
          <a:p>
            <a:pPr marL="457200" indent="-457200">
              <a:buFontTx/>
              <a:buAutoNum type="arabicPeriod"/>
            </a:pPr>
            <a:r>
              <a:rPr lang="zh-CN" altLang="en-US" sz="1800" b="1" dirty="0" smtClean="0">
                <a:solidFill>
                  <a:srgbClr val="002060"/>
                </a:solidFill>
                <a:latin typeface="Times New Roman" pitchFamily="18" charset="0"/>
                <a:ea typeface="楷体_GB2312" pitchFamily="49" charset="-122"/>
                <a:cs typeface="Times New Roman" pitchFamily="18" charset="0"/>
              </a:rPr>
              <a:t>青年科学基金项目：面向产品功能的三维公差设计与优化设计方法研究，</a:t>
            </a:r>
            <a:r>
              <a:rPr lang="en-US" altLang="zh-CN" sz="1800" b="1" dirty="0" smtClean="0">
                <a:solidFill>
                  <a:srgbClr val="002060"/>
                </a:solidFill>
                <a:latin typeface="Times New Roman" pitchFamily="18" charset="0"/>
                <a:ea typeface="楷体_GB2312" pitchFamily="49" charset="-122"/>
                <a:cs typeface="Times New Roman" pitchFamily="18" charset="0"/>
              </a:rPr>
              <a:t>2011.01-2013.12</a:t>
            </a:r>
            <a:r>
              <a:rPr lang="zh-CN" altLang="en-US" sz="1800" b="1" dirty="0" smtClean="0">
                <a:solidFill>
                  <a:srgbClr val="002060"/>
                </a:solidFill>
                <a:latin typeface="Times New Roman" pitchFamily="18" charset="0"/>
                <a:ea typeface="楷体_GB2312" pitchFamily="49" charset="-122"/>
                <a:cs typeface="Times New Roman" pitchFamily="18" charset="0"/>
              </a:rPr>
              <a:t>，</a:t>
            </a:r>
            <a:r>
              <a:rPr lang="en-US" altLang="zh-CN" sz="1800" b="1" dirty="0" smtClean="0">
                <a:solidFill>
                  <a:srgbClr val="002060"/>
                </a:solidFill>
                <a:latin typeface="Times New Roman" pitchFamily="18" charset="0"/>
                <a:ea typeface="楷体_GB2312" pitchFamily="49" charset="-122"/>
                <a:cs typeface="Times New Roman" pitchFamily="18" charset="0"/>
              </a:rPr>
              <a:t>9.78</a:t>
            </a:r>
            <a:r>
              <a:rPr lang="zh-CN" altLang="en-US" sz="1800" b="1" dirty="0" smtClean="0">
                <a:solidFill>
                  <a:srgbClr val="002060"/>
                </a:solidFill>
                <a:latin typeface="Times New Roman" pitchFamily="18" charset="0"/>
                <a:ea typeface="楷体_GB2312" pitchFamily="49" charset="-122"/>
                <a:cs typeface="Times New Roman" pitchFamily="18" charset="0"/>
              </a:rPr>
              <a:t>万元，负责人：杨建新</a:t>
            </a:r>
          </a:p>
          <a:p>
            <a:pPr marL="457200" indent="-457200">
              <a:buFontTx/>
              <a:buAutoNum type="arabicPeriod"/>
            </a:pPr>
            <a:r>
              <a:rPr lang="zh-CN" altLang="en-US" sz="1800" b="1" dirty="0" smtClean="0">
                <a:solidFill>
                  <a:srgbClr val="002060"/>
                </a:solidFill>
                <a:latin typeface="Times New Roman" pitchFamily="18" charset="0"/>
                <a:ea typeface="楷体_GB2312" pitchFamily="49" charset="-122"/>
                <a:cs typeface="Times New Roman" pitchFamily="18" charset="0"/>
              </a:rPr>
              <a:t>企事业单位委托项目：基于顺序吸入微流控技术小型水质分析仪器的控制系统设计及设备综合应用性测试，</a:t>
            </a:r>
            <a:r>
              <a:rPr lang="en-US" altLang="zh-CN" sz="1800" b="1" dirty="0" smtClean="0">
                <a:solidFill>
                  <a:srgbClr val="002060"/>
                </a:solidFill>
                <a:latin typeface="Times New Roman" pitchFamily="18" charset="0"/>
                <a:ea typeface="楷体_GB2312" pitchFamily="49" charset="-122"/>
                <a:cs typeface="Times New Roman" pitchFamily="18" charset="0"/>
              </a:rPr>
              <a:t>4.71</a:t>
            </a:r>
            <a:r>
              <a:rPr lang="zh-CN" altLang="en-US" sz="1800" b="1" dirty="0" smtClean="0">
                <a:solidFill>
                  <a:srgbClr val="002060"/>
                </a:solidFill>
                <a:latin typeface="Times New Roman" pitchFamily="18" charset="0"/>
                <a:ea typeface="楷体_GB2312" pitchFamily="49" charset="-122"/>
                <a:cs typeface="Times New Roman" pitchFamily="18" charset="0"/>
              </a:rPr>
              <a:t>万元，</a:t>
            </a:r>
            <a:r>
              <a:rPr lang="en-US" altLang="zh-CN" sz="1800" b="1" dirty="0" smtClean="0">
                <a:solidFill>
                  <a:srgbClr val="002060"/>
                </a:solidFill>
                <a:latin typeface="Times New Roman" pitchFamily="18" charset="0"/>
                <a:ea typeface="楷体_GB2312" pitchFamily="49" charset="-122"/>
                <a:cs typeface="Times New Roman" pitchFamily="18" charset="0"/>
              </a:rPr>
              <a:t>2015.04-2018.05</a:t>
            </a:r>
            <a:r>
              <a:rPr lang="zh-CN" altLang="en-US" sz="1800" b="1" dirty="0" smtClean="0">
                <a:solidFill>
                  <a:srgbClr val="002060"/>
                </a:solidFill>
                <a:latin typeface="Times New Roman" pitchFamily="18" charset="0"/>
                <a:ea typeface="楷体_GB2312" pitchFamily="49" charset="-122"/>
                <a:cs typeface="Times New Roman" pitchFamily="18" charset="0"/>
              </a:rPr>
              <a:t>，负责人：杨建新</a:t>
            </a:r>
          </a:p>
          <a:p>
            <a:pPr marL="457200" indent="-457200">
              <a:buFontTx/>
              <a:buAutoNum type="arabicPeriod"/>
            </a:pPr>
            <a:r>
              <a:rPr lang="zh-CN" altLang="en-US" sz="1800" b="1" dirty="0" smtClean="0">
                <a:solidFill>
                  <a:srgbClr val="002060"/>
                </a:solidFill>
                <a:latin typeface="Times New Roman" pitchFamily="18" charset="0"/>
                <a:ea typeface="楷体_GB2312" pitchFamily="49" charset="-122"/>
                <a:cs typeface="Times New Roman" pitchFamily="18" charset="0"/>
              </a:rPr>
              <a:t>企事业单位委托项目：可焊性测试及金相切片可靠性分析，</a:t>
            </a:r>
            <a:r>
              <a:rPr lang="en-US" altLang="zh-CN" sz="1800" b="1" dirty="0" smtClean="0">
                <a:solidFill>
                  <a:srgbClr val="002060"/>
                </a:solidFill>
                <a:latin typeface="Times New Roman" pitchFamily="18" charset="0"/>
                <a:ea typeface="楷体_GB2312" pitchFamily="49" charset="-122"/>
                <a:cs typeface="Times New Roman" pitchFamily="18" charset="0"/>
              </a:rPr>
              <a:t>8.65</a:t>
            </a:r>
            <a:r>
              <a:rPr lang="zh-CN" altLang="en-US" sz="1800" b="1" dirty="0" smtClean="0">
                <a:solidFill>
                  <a:srgbClr val="002060"/>
                </a:solidFill>
                <a:latin typeface="Times New Roman" pitchFamily="18" charset="0"/>
                <a:ea typeface="楷体_GB2312" pitchFamily="49" charset="-122"/>
                <a:cs typeface="Times New Roman" pitchFamily="18" charset="0"/>
              </a:rPr>
              <a:t>万元，</a:t>
            </a:r>
            <a:r>
              <a:rPr lang="en-US" altLang="zh-CN" sz="1800" b="1" dirty="0" smtClean="0">
                <a:solidFill>
                  <a:srgbClr val="002060"/>
                </a:solidFill>
                <a:latin typeface="Times New Roman" pitchFamily="18" charset="0"/>
                <a:ea typeface="楷体_GB2312" pitchFamily="49" charset="-122"/>
                <a:cs typeface="Times New Roman" pitchFamily="18" charset="0"/>
              </a:rPr>
              <a:t>2013.01-2013.12</a:t>
            </a:r>
            <a:r>
              <a:rPr lang="zh-CN" altLang="en-US" sz="1800" b="1" dirty="0" smtClean="0">
                <a:solidFill>
                  <a:srgbClr val="002060"/>
                </a:solidFill>
                <a:latin typeface="Times New Roman" pitchFamily="18" charset="0"/>
                <a:ea typeface="楷体_GB2312" pitchFamily="49" charset="-122"/>
                <a:cs typeface="Times New Roman" pitchFamily="18" charset="0"/>
              </a:rPr>
              <a:t>，负责人：王豫明</a:t>
            </a:r>
          </a:p>
          <a:p>
            <a:pPr marL="457200" indent="-457200">
              <a:buFontTx/>
              <a:buAutoNum type="arabicPeriod"/>
            </a:pPr>
            <a:r>
              <a:rPr lang="zh-CN" altLang="en-US" sz="1800" b="1" dirty="0" smtClean="0">
                <a:solidFill>
                  <a:srgbClr val="002060"/>
                </a:solidFill>
                <a:latin typeface="Times New Roman" pitchFamily="18" charset="0"/>
                <a:ea typeface="楷体_GB2312" pitchFamily="49" charset="-122"/>
                <a:cs typeface="Times New Roman" pitchFamily="18" charset="0"/>
              </a:rPr>
              <a:t>企事业单位委托项目：金相切片及可靠性分析，</a:t>
            </a:r>
            <a:r>
              <a:rPr lang="en-US" altLang="zh-CN" sz="1800" b="1" dirty="0" smtClean="0">
                <a:solidFill>
                  <a:srgbClr val="002060"/>
                </a:solidFill>
                <a:latin typeface="Times New Roman" pitchFamily="18" charset="0"/>
                <a:ea typeface="楷体_GB2312" pitchFamily="49" charset="-122"/>
                <a:cs typeface="Times New Roman" pitchFamily="18" charset="0"/>
              </a:rPr>
              <a:t>13.95</a:t>
            </a:r>
            <a:r>
              <a:rPr lang="zh-CN" altLang="en-US" sz="1800" b="1" dirty="0" smtClean="0">
                <a:solidFill>
                  <a:srgbClr val="002060"/>
                </a:solidFill>
                <a:latin typeface="Times New Roman" pitchFamily="18" charset="0"/>
                <a:ea typeface="楷体_GB2312" pitchFamily="49" charset="-122"/>
                <a:cs typeface="Times New Roman" pitchFamily="18" charset="0"/>
              </a:rPr>
              <a:t>万元，</a:t>
            </a:r>
            <a:r>
              <a:rPr lang="en-US" altLang="zh-CN" sz="1800" b="1" dirty="0" smtClean="0">
                <a:solidFill>
                  <a:srgbClr val="002060"/>
                </a:solidFill>
                <a:latin typeface="Times New Roman" pitchFamily="18" charset="0"/>
                <a:ea typeface="楷体_GB2312" pitchFamily="49" charset="-122"/>
                <a:cs typeface="Times New Roman" pitchFamily="18" charset="0"/>
              </a:rPr>
              <a:t>2012.09-2012.12</a:t>
            </a:r>
            <a:r>
              <a:rPr lang="zh-CN" altLang="en-US" sz="1800" b="1" dirty="0" smtClean="0">
                <a:solidFill>
                  <a:srgbClr val="002060"/>
                </a:solidFill>
                <a:latin typeface="Times New Roman" pitchFamily="18" charset="0"/>
                <a:ea typeface="楷体_GB2312" pitchFamily="49" charset="-122"/>
                <a:cs typeface="Times New Roman" pitchFamily="18" charset="0"/>
              </a:rPr>
              <a:t>，负责人：王豫明</a:t>
            </a:r>
          </a:p>
          <a:p>
            <a:pPr marL="457200" indent="-457200">
              <a:buFontTx/>
              <a:buAutoNum type="arabicPeriod"/>
            </a:pPr>
            <a:r>
              <a:rPr lang="zh-CN" altLang="en-US" sz="1800" b="1" dirty="0" smtClean="0">
                <a:solidFill>
                  <a:srgbClr val="002060"/>
                </a:solidFill>
                <a:latin typeface="Times New Roman" pitchFamily="18" charset="0"/>
                <a:ea typeface="楷体_GB2312" pitchFamily="49" charset="-122"/>
                <a:cs typeface="Times New Roman" pitchFamily="18" charset="0"/>
              </a:rPr>
              <a:t>企事业单位委托项目：焊点剖切试验及分析设计，</a:t>
            </a:r>
            <a:r>
              <a:rPr lang="en-US" altLang="zh-CN" sz="1800" b="1" dirty="0" smtClean="0">
                <a:solidFill>
                  <a:srgbClr val="002060"/>
                </a:solidFill>
                <a:latin typeface="Times New Roman" pitchFamily="18" charset="0"/>
                <a:ea typeface="楷体_GB2312" pitchFamily="49" charset="-122"/>
                <a:cs typeface="Times New Roman" pitchFamily="18" charset="0"/>
              </a:rPr>
              <a:t>5.7</a:t>
            </a:r>
            <a:r>
              <a:rPr lang="zh-CN" altLang="en-US" sz="1800" b="1" dirty="0" smtClean="0">
                <a:solidFill>
                  <a:srgbClr val="002060"/>
                </a:solidFill>
                <a:latin typeface="Times New Roman" pitchFamily="18" charset="0"/>
                <a:ea typeface="楷体_GB2312" pitchFamily="49" charset="-122"/>
                <a:cs typeface="Times New Roman" pitchFamily="18" charset="0"/>
              </a:rPr>
              <a:t>万元，</a:t>
            </a:r>
            <a:r>
              <a:rPr lang="en-US" altLang="zh-CN" sz="1800" b="1" dirty="0" smtClean="0">
                <a:solidFill>
                  <a:srgbClr val="002060"/>
                </a:solidFill>
                <a:latin typeface="Times New Roman" pitchFamily="18" charset="0"/>
                <a:ea typeface="楷体_GB2312" pitchFamily="49" charset="-122"/>
                <a:cs typeface="Times New Roman" pitchFamily="18" charset="0"/>
              </a:rPr>
              <a:t>2011.03-2012.05</a:t>
            </a:r>
            <a:r>
              <a:rPr lang="zh-CN" altLang="en-US" sz="1800" b="1" dirty="0" smtClean="0">
                <a:solidFill>
                  <a:srgbClr val="002060"/>
                </a:solidFill>
                <a:latin typeface="Times New Roman" pitchFamily="18" charset="0"/>
                <a:ea typeface="楷体_GB2312" pitchFamily="49" charset="-122"/>
                <a:cs typeface="Times New Roman" pitchFamily="18" charset="0"/>
              </a:rPr>
              <a:t>，负责人：王豫明</a:t>
            </a:r>
          </a:p>
          <a:p>
            <a:pPr marL="457200" indent="-457200">
              <a:buFontTx/>
              <a:buAutoNum type="arabicPeriod"/>
            </a:pPr>
            <a:r>
              <a:rPr lang="zh-CN" altLang="en-US" sz="1800" b="1" dirty="0" smtClean="0">
                <a:solidFill>
                  <a:srgbClr val="002060"/>
                </a:solidFill>
                <a:latin typeface="Times New Roman" pitchFamily="18" charset="0"/>
                <a:ea typeface="楷体_GB2312" pitchFamily="49" charset="-122"/>
                <a:cs typeface="Times New Roman" pitchFamily="18" charset="0"/>
              </a:rPr>
              <a:t>清华大学国际科技合作项目：</a:t>
            </a:r>
            <a:r>
              <a:rPr lang="en-US" altLang="zh-CN" sz="1800" b="1" dirty="0" smtClean="0">
                <a:solidFill>
                  <a:srgbClr val="002060"/>
                </a:solidFill>
                <a:latin typeface="Times New Roman" pitchFamily="18" charset="0"/>
                <a:ea typeface="楷体_GB2312" pitchFamily="49" charset="-122"/>
                <a:cs typeface="Times New Roman" pitchFamily="18" charset="0"/>
              </a:rPr>
              <a:t>POP</a:t>
            </a:r>
            <a:r>
              <a:rPr lang="zh-CN" altLang="en-US" sz="1800" b="1" dirty="0" smtClean="0">
                <a:solidFill>
                  <a:srgbClr val="002060"/>
                </a:solidFill>
                <a:latin typeface="Times New Roman" pitchFamily="18" charset="0"/>
                <a:ea typeface="楷体_GB2312" pitchFamily="49" charset="-122"/>
                <a:cs typeface="Times New Roman" pitchFamily="18" charset="0"/>
              </a:rPr>
              <a:t>组装中氮气应用的研究，</a:t>
            </a:r>
            <a:r>
              <a:rPr lang="en-US" altLang="zh-CN" sz="1800" b="1" dirty="0" smtClean="0">
                <a:solidFill>
                  <a:srgbClr val="002060"/>
                </a:solidFill>
                <a:latin typeface="Times New Roman" pitchFamily="18" charset="0"/>
                <a:ea typeface="楷体_GB2312" pitchFamily="49" charset="-122"/>
                <a:cs typeface="Times New Roman" pitchFamily="18" charset="0"/>
              </a:rPr>
              <a:t>2012.03-2013.06</a:t>
            </a:r>
            <a:r>
              <a:rPr lang="zh-CN" altLang="en-US" sz="1800" b="1" dirty="0" smtClean="0">
                <a:solidFill>
                  <a:srgbClr val="002060"/>
                </a:solidFill>
                <a:latin typeface="Times New Roman" pitchFamily="18" charset="0"/>
                <a:ea typeface="楷体_GB2312" pitchFamily="49" charset="-122"/>
                <a:cs typeface="Times New Roman" pitchFamily="18" charset="0"/>
              </a:rPr>
              <a:t>，负责人：王豫明</a:t>
            </a:r>
          </a:p>
          <a:p>
            <a:pPr marL="457200" indent="-457200">
              <a:buFontTx/>
              <a:buAutoNum type="arabicPeriod"/>
            </a:pPr>
            <a:endParaRPr lang="zh-CN" altLang="zh-CN" sz="1800" b="1" dirty="0" smtClean="0">
              <a:solidFill>
                <a:srgbClr val="002060"/>
              </a:solidFill>
              <a:latin typeface="Times New Roman" pitchFamily="18" charset="0"/>
              <a:ea typeface="楷体_GB2312" pitchFamily="49" charset="-122"/>
              <a:cs typeface="Times New Roman" pitchFamily="18" charset="0"/>
            </a:endParaRPr>
          </a:p>
          <a:p>
            <a:pPr marL="457200" indent="-457200">
              <a:buFontTx/>
              <a:buNone/>
            </a:pPr>
            <a:endParaRPr lang="zh-CN" altLang="en-US" sz="1800" b="1" dirty="0" smtClean="0">
              <a:solidFill>
                <a:srgbClr val="002060"/>
              </a:solidFill>
              <a:latin typeface="Times New Roman" pitchFamily="18" charset="0"/>
              <a:ea typeface="楷体_GB2312"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2714620"/>
            <a:ext cx="8229600" cy="1143000"/>
          </a:xfrm>
        </p:spPr>
        <p:txBody>
          <a:bodyPr/>
          <a:lstStyle/>
          <a:p>
            <a:pPr>
              <a:defRPr/>
            </a:pPr>
            <a:r>
              <a:rPr lang="zh-CN" altLang="en-US" sz="4800" b="1" dirty="0" smtClean="0">
                <a:solidFill>
                  <a:srgbClr val="002060"/>
                </a:solidFill>
                <a:latin typeface="+mn-ea"/>
                <a:ea typeface="+mn-ea"/>
              </a:rPr>
              <a:t>七、中心实验教学</a:t>
            </a:r>
            <a:r>
              <a:rPr lang="zh-CN" sz="4800" b="1" dirty="0" smtClean="0">
                <a:solidFill>
                  <a:srgbClr val="002060"/>
                </a:solidFill>
                <a:latin typeface="+mn-ea"/>
                <a:ea typeface="+mn-ea"/>
              </a:rPr>
              <a:t>特色</a:t>
            </a:r>
            <a:endParaRPr lang="zh-CN" altLang="en-US" sz="4800" b="1" dirty="0">
              <a:solidFill>
                <a:srgbClr val="002060"/>
              </a:solidFill>
              <a:latin typeface="+mn-ea"/>
              <a:ea typeface="+mn-ea"/>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2"/>
          <p:cNvSpPr>
            <a:spLocks noGrp="1"/>
          </p:cNvSpPr>
          <p:nvPr>
            <p:ph idx="1"/>
          </p:nvPr>
        </p:nvSpPr>
        <p:spPr>
          <a:xfrm>
            <a:off x="428596" y="1285860"/>
            <a:ext cx="8402667" cy="4953014"/>
          </a:xfrm>
        </p:spPr>
        <p:txBody>
          <a:bodyPr/>
          <a:lstStyle/>
          <a:p>
            <a:r>
              <a:rPr lang="zh-CN" altLang="zh-CN" sz="2800" b="1" dirty="0" smtClean="0">
                <a:solidFill>
                  <a:srgbClr val="002060"/>
                </a:solidFill>
                <a:latin typeface="楷体" pitchFamily="49" charset="-122"/>
                <a:ea typeface="楷体" pitchFamily="49" charset="-122"/>
              </a:rPr>
              <a:t>实验教学方面</a:t>
            </a:r>
          </a:p>
          <a:p>
            <a:pPr lvl="1"/>
            <a:r>
              <a:rPr lang="zh-CN" altLang="en-US" sz="2400" b="1" dirty="0" smtClean="0">
                <a:solidFill>
                  <a:srgbClr val="002060"/>
                </a:solidFill>
                <a:latin typeface="楷体" pitchFamily="49" charset="-122"/>
                <a:ea typeface="楷体" pitchFamily="49" charset="-122"/>
              </a:rPr>
              <a:t>中心在全国率先提出并实施“学生为主体、创新为驱动”的工程实践教学新理念，形成了融工程教育、通识教育、创新创业教育以及社会服务于一体的教育体系，构建新型的工程实践教学体系和分层次创新实践教学体系</a:t>
            </a:r>
            <a:r>
              <a:rPr lang="en-US" altLang="zh-CN" sz="2400" b="1" dirty="0" smtClean="0">
                <a:solidFill>
                  <a:srgbClr val="002060"/>
                </a:solidFill>
                <a:latin typeface="楷体" pitchFamily="49" charset="-122"/>
                <a:ea typeface="楷体" pitchFamily="49" charset="-122"/>
              </a:rPr>
              <a:t>,</a:t>
            </a:r>
            <a:r>
              <a:rPr lang="zh-CN" altLang="en-US" sz="2400" b="1" dirty="0" smtClean="0">
                <a:solidFill>
                  <a:srgbClr val="002060"/>
                </a:solidFill>
                <a:latin typeface="楷体" pitchFamily="49" charset="-122"/>
                <a:ea typeface="楷体" pitchFamily="49" charset="-122"/>
              </a:rPr>
              <a:t>不仅推动着清华工程实践教学的发展，而且推动着国内同领域的课程改革与基地建设。</a:t>
            </a:r>
            <a:endParaRPr lang="en-US" altLang="zh-CN" sz="2400" b="1" dirty="0" smtClean="0">
              <a:solidFill>
                <a:srgbClr val="002060"/>
              </a:solidFill>
              <a:latin typeface="楷体" pitchFamily="49" charset="-122"/>
              <a:ea typeface="楷体" pitchFamily="49" charset="-122"/>
            </a:endParaRPr>
          </a:p>
          <a:p>
            <a:pPr lvl="1"/>
            <a:r>
              <a:rPr lang="zh-CN" altLang="en-US" sz="2400" b="1" dirty="0" smtClean="0">
                <a:solidFill>
                  <a:srgbClr val="002060"/>
                </a:solidFill>
                <a:latin typeface="楷体" pitchFamily="49" charset="-122"/>
                <a:ea typeface="楷体" pitchFamily="49" charset="-122"/>
              </a:rPr>
              <a:t>近年来率先引入创客教育，建设创客交叉融合空间，聚合学校相关创新实践资源，以及完善、先进的硬件设施和周到的技术服务，助力全校学生梦想变成现实。</a:t>
            </a:r>
            <a:endParaRPr lang="zh-CN" altLang="zh-CN" sz="2400" b="1" dirty="0" smtClean="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2"/>
          <p:cNvSpPr>
            <a:spLocks noGrp="1"/>
          </p:cNvSpPr>
          <p:nvPr>
            <p:ph idx="1"/>
          </p:nvPr>
        </p:nvSpPr>
        <p:spPr>
          <a:xfrm>
            <a:off x="714375" y="1214422"/>
            <a:ext cx="8229600" cy="5167328"/>
          </a:xfrm>
        </p:spPr>
        <p:txBody>
          <a:bodyPr/>
          <a:lstStyle/>
          <a:p>
            <a:r>
              <a:rPr lang="zh-CN" altLang="zh-CN" b="1" dirty="0" smtClean="0">
                <a:solidFill>
                  <a:srgbClr val="002060"/>
                </a:solidFill>
                <a:latin typeface="楷体" pitchFamily="49" charset="-122"/>
                <a:ea typeface="楷体" pitchFamily="49" charset="-122"/>
              </a:rPr>
              <a:t>实验室队伍方面</a:t>
            </a:r>
          </a:p>
          <a:p>
            <a:pPr lvl="1"/>
            <a:r>
              <a:rPr lang="zh-CN" altLang="zh-CN" b="1" dirty="0" smtClean="0">
                <a:solidFill>
                  <a:srgbClr val="002060"/>
                </a:solidFill>
                <a:latin typeface="楷体" pitchFamily="49" charset="-122"/>
                <a:ea typeface="楷体" pitchFamily="49" charset="-122"/>
              </a:rPr>
              <a:t>训练中心坚持</a:t>
            </a:r>
            <a:r>
              <a:rPr lang="en-US" altLang="zh-CN" b="1" dirty="0" smtClean="0">
                <a:solidFill>
                  <a:srgbClr val="002060"/>
                </a:solidFill>
                <a:latin typeface="楷体" pitchFamily="49" charset="-122"/>
                <a:ea typeface="楷体" pitchFamily="49" charset="-122"/>
              </a:rPr>
              <a:t>“</a:t>
            </a:r>
            <a:r>
              <a:rPr lang="zh-CN" altLang="zh-CN" b="1" dirty="0" smtClean="0">
                <a:solidFill>
                  <a:srgbClr val="002060"/>
                </a:solidFill>
                <a:latin typeface="楷体" pitchFamily="49" charset="-122"/>
                <a:ea typeface="楷体" pitchFamily="49" charset="-122"/>
              </a:rPr>
              <a:t>教师－实验技术人员－实习辅导人员－助教博士</a:t>
            </a:r>
            <a:r>
              <a:rPr lang="en-US" altLang="zh-CN" b="1" dirty="0" smtClean="0">
                <a:solidFill>
                  <a:srgbClr val="002060"/>
                </a:solidFill>
                <a:latin typeface="楷体" pitchFamily="49" charset="-122"/>
                <a:ea typeface="楷体" pitchFamily="49" charset="-122"/>
              </a:rPr>
              <a:t>”</a:t>
            </a:r>
            <a:r>
              <a:rPr lang="zh-CN" altLang="zh-CN" b="1" dirty="0" smtClean="0">
                <a:solidFill>
                  <a:srgbClr val="002060"/>
                </a:solidFill>
                <a:latin typeface="楷体" pitchFamily="49" charset="-122"/>
                <a:ea typeface="楷体" pitchFamily="49" charset="-122"/>
              </a:rPr>
              <a:t>分层次的教学队伍建设。</a:t>
            </a:r>
            <a:endParaRPr lang="en-US" altLang="zh-CN" b="1" dirty="0" smtClean="0">
              <a:solidFill>
                <a:srgbClr val="002060"/>
              </a:solidFill>
              <a:latin typeface="楷体" pitchFamily="49" charset="-122"/>
              <a:ea typeface="楷体" pitchFamily="49" charset="-122"/>
            </a:endParaRPr>
          </a:p>
          <a:p>
            <a:pPr lvl="1"/>
            <a:r>
              <a:rPr lang="zh-CN" altLang="zh-CN" b="1" dirty="0" smtClean="0">
                <a:solidFill>
                  <a:srgbClr val="002060"/>
                </a:solidFill>
                <a:latin typeface="楷体" pitchFamily="49" charset="-122"/>
                <a:ea typeface="楷体" pitchFamily="49" charset="-122"/>
              </a:rPr>
              <a:t>在工程训练中心的建设中，制定出科学有效的激励政策，鼓励教师积极参加工程实践，增强工程意识和工程能力，并创造有利于青年教师成长的学术环境和科研氛围。</a:t>
            </a:r>
            <a:endParaRPr lang="en-US" altLang="zh-CN" b="1" dirty="0" smtClean="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920735"/>
          </a:xfrm>
        </p:spPr>
        <p:txBody>
          <a:bodyPr/>
          <a:lstStyle/>
          <a:p>
            <a:endParaRPr lang="zh-CN" altLang="en-US" dirty="0"/>
          </a:p>
        </p:txBody>
      </p:sp>
      <p:sp>
        <p:nvSpPr>
          <p:cNvPr id="3" name="内容占位符 2"/>
          <p:cNvSpPr>
            <a:spLocks noGrp="1"/>
          </p:cNvSpPr>
          <p:nvPr>
            <p:ph idx="1"/>
          </p:nvPr>
        </p:nvSpPr>
        <p:spPr>
          <a:xfrm>
            <a:off x="357158" y="1500174"/>
            <a:ext cx="8429684" cy="4786346"/>
          </a:xfrm>
        </p:spPr>
        <p:txBody>
          <a:bodyPr/>
          <a:lstStyle/>
          <a:p>
            <a:r>
              <a:rPr lang="zh-CN" altLang="en-US" b="1" dirty="0" smtClean="0">
                <a:solidFill>
                  <a:srgbClr val="002060"/>
                </a:solidFill>
                <a:latin typeface="楷体" pitchFamily="49" charset="-122"/>
                <a:ea typeface="楷体" pitchFamily="49" charset="-122"/>
              </a:rPr>
              <a:t>实验室管理方面</a:t>
            </a:r>
          </a:p>
          <a:p>
            <a:pPr lvl="1"/>
            <a:r>
              <a:rPr lang="zh-CN" altLang="en-US" sz="2400" b="1" dirty="0" smtClean="0">
                <a:solidFill>
                  <a:srgbClr val="002060"/>
                </a:solidFill>
                <a:latin typeface="楷体" pitchFamily="49" charset="-122"/>
                <a:ea typeface="楷体" pitchFamily="49" charset="-122"/>
              </a:rPr>
              <a:t>基于实践教学的特殊性，经过长期累积、不断总结，中心建立并实施包括工程训练安全保障体系、教学过程质量管理体系和组织管理体系的具有实践教学特色的教学质量保证体系。</a:t>
            </a:r>
          </a:p>
          <a:p>
            <a:pPr lvl="1"/>
            <a:r>
              <a:rPr lang="zh-CN" altLang="en-US" sz="2400" b="1" dirty="0" smtClean="0">
                <a:solidFill>
                  <a:srgbClr val="002060"/>
                </a:solidFill>
                <a:latin typeface="楷体" pitchFamily="49" charset="-122"/>
                <a:ea typeface="楷体" pitchFamily="49" charset="-122"/>
              </a:rPr>
              <a:t>训练中心目前实习教学、创新实践、科研服务、综合培训等任务繁杂，管理工作互相交叉，在管理过程中做到了保证刚性，兼顾发展，形成均衡灵活的管理模式。</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357438"/>
            <a:ext cx="7300913" cy="1143000"/>
          </a:xfrm>
        </p:spPr>
        <p:txBody>
          <a:bodyPr/>
          <a:lstStyle/>
          <a:p>
            <a:pPr>
              <a:defRPr/>
            </a:pPr>
            <a:r>
              <a:rPr lang="zh-CN" altLang="en-US" sz="4800" b="1" dirty="0" smtClean="0">
                <a:solidFill>
                  <a:srgbClr val="002060"/>
                </a:solidFill>
                <a:latin typeface="+mn-ea"/>
                <a:ea typeface="+mn-ea"/>
              </a:rPr>
              <a:t>八、</a:t>
            </a:r>
            <a:r>
              <a:rPr lang="zh-CN" sz="4800" b="1" dirty="0" smtClean="0">
                <a:solidFill>
                  <a:srgbClr val="002060"/>
                </a:solidFill>
                <a:latin typeface="+mn-ea"/>
                <a:ea typeface="+mn-ea"/>
              </a:rPr>
              <a:t>建设发展思路与规划</a:t>
            </a:r>
            <a:endParaRPr lang="zh-CN" altLang="en-US" sz="4800" b="1" dirty="0">
              <a:solidFill>
                <a:srgbClr val="002060"/>
              </a:solidFill>
              <a:latin typeface="+mn-ea"/>
              <a:ea typeface="+mn-ea"/>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571612"/>
            <a:ext cx="8143875" cy="4525963"/>
          </a:xfrm>
        </p:spPr>
        <p:txBody>
          <a:bodyPr/>
          <a:lstStyle/>
          <a:p>
            <a:pPr>
              <a:defRPr/>
            </a:pPr>
            <a:r>
              <a:rPr lang="zh-CN" altLang="en-US" b="1" dirty="0" smtClean="0">
                <a:solidFill>
                  <a:srgbClr val="002060"/>
                </a:solidFill>
                <a:latin typeface="楷体" pitchFamily="49" charset="-122"/>
                <a:ea typeface="楷体" pitchFamily="49" charset="-122"/>
              </a:rPr>
              <a:t>队伍建设</a:t>
            </a:r>
            <a:endParaRPr lang="zh-CN" b="1" dirty="0" smtClean="0">
              <a:solidFill>
                <a:srgbClr val="002060"/>
              </a:solidFill>
              <a:latin typeface="楷体" pitchFamily="49" charset="-122"/>
              <a:ea typeface="楷体" pitchFamily="49" charset="-122"/>
            </a:endParaRPr>
          </a:p>
          <a:p>
            <a:pPr lvl="1">
              <a:defRPr/>
            </a:pPr>
            <a:r>
              <a:rPr lang="zh-CN" altLang="en-US" b="1" dirty="0" smtClean="0">
                <a:solidFill>
                  <a:srgbClr val="002060"/>
                </a:solidFill>
                <a:latin typeface="楷体" pitchFamily="49" charset="-122"/>
                <a:ea typeface="楷体" pitchFamily="49" charset="-122"/>
              </a:rPr>
              <a:t>通过</a:t>
            </a:r>
            <a:r>
              <a:rPr lang="zh-CN" altLang="en-US" b="1" dirty="0">
                <a:solidFill>
                  <a:srgbClr val="002060"/>
                </a:solidFill>
                <a:latin typeface="楷体" pitchFamily="49" charset="-122"/>
                <a:ea typeface="楷体" pitchFamily="49" charset="-122"/>
              </a:rPr>
              <a:t>人事制度改革，建设一支具有国际水准的工程训练教师队伍，培养在工程训练领域具有国际影响力的创新创业导师、高水平教师骨干，同时建立起一套与世界一流的工程训练体系建设目标相适应的管理制度。</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101745"/>
            <a:ext cx="7993062" cy="5184775"/>
          </a:xfrm>
        </p:spPr>
        <p:txBody>
          <a:bodyPr/>
          <a:lstStyle/>
          <a:p>
            <a:pPr>
              <a:defRPr/>
            </a:pPr>
            <a:r>
              <a:rPr lang="zh-CN" altLang="en-US" b="1" dirty="0" smtClean="0">
                <a:solidFill>
                  <a:srgbClr val="002060"/>
                </a:solidFill>
                <a:latin typeface="楷体" pitchFamily="49" charset="-122"/>
                <a:ea typeface="楷体" pitchFamily="49" charset="-122"/>
              </a:rPr>
              <a:t>基地建设</a:t>
            </a:r>
            <a:endParaRPr lang="zh-CN" b="1" dirty="0" smtClean="0">
              <a:solidFill>
                <a:srgbClr val="002060"/>
              </a:solidFill>
              <a:latin typeface="楷体" pitchFamily="49" charset="-122"/>
              <a:ea typeface="楷体" pitchFamily="49" charset="-122"/>
            </a:endParaRPr>
          </a:p>
          <a:p>
            <a:pPr lvl="1">
              <a:defRPr/>
            </a:pPr>
            <a:r>
              <a:rPr lang="zh-CN" altLang="en-US" b="1" dirty="0" smtClean="0">
                <a:solidFill>
                  <a:srgbClr val="002060"/>
                </a:solidFill>
                <a:latin typeface="楷体" pitchFamily="49" charset="-122"/>
                <a:ea typeface="楷体" pitchFamily="49" charset="-122"/>
              </a:rPr>
              <a:t>根据</a:t>
            </a:r>
            <a:r>
              <a:rPr lang="zh-CN" altLang="en-US" b="1" dirty="0">
                <a:solidFill>
                  <a:srgbClr val="002060"/>
                </a:solidFill>
                <a:latin typeface="楷体" pitchFamily="49" charset="-122"/>
                <a:ea typeface="楷体" pitchFamily="49" charset="-122"/>
              </a:rPr>
              <a:t>科学技术和制造业的发展及其对人才培养的新需求，适量补充先进的实验设备并开设相应实验项目，营造真实的工程环境，深化改革工程实践教学</a:t>
            </a:r>
            <a:r>
              <a:rPr lang="zh-CN" altLang="en-US" b="1" dirty="0" smtClean="0">
                <a:solidFill>
                  <a:srgbClr val="002060"/>
                </a:solidFill>
                <a:latin typeface="楷体" pitchFamily="49" charset="-122"/>
                <a:ea typeface="楷体" pitchFamily="49" charset="-122"/>
              </a:rPr>
              <a:t>模式。</a:t>
            </a:r>
            <a:endParaRPr lang="en-US" altLang="zh-CN" b="1" dirty="0" smtClean="0">
              <a:solidFill>
                <a:srgbClr val="002060"/>
              </a:solidFill>
              <a:latin typeface="楷体" pitchFamily="49" charset="-122"/>
              <a:ea typeface="楷体" pitchFamily="49" charset="-122"/>
            </a:endParaRPr>
          </a:p>
          <a:p>
            <a:pPr lvl="1">
              <a:defRPr/>
            </a:pPr>
            <a:r>
              <a:rPr lang="zh-CN" altLang="en-US" b="1" dirty="0" smtClean="0">
                <a:solidFill>
                  <a:srgbClr val="002060"/>
                </a:solidFill>
                <a:latin typeface="楷体" pitchFamily="49" charset="-122"/>
                <a:ea typeface="楷体" pitchFamily="49" charset="-122"/>
              </a:rPr>
              <a:t>进一步</a:t>
            </a:r>
            <a:r>
              <a:rPr lang="zh-CN" altLang="en-US" b="1" dirty="0">
                <a:solidFill>
                  <a:srgbClr val="002060"/>
                </a:solidFill>
                <a:latin typeface="楷体" pitchFamily="49" charset="-122"/>
                <a:ea typeface="楷体" pitchFamily="49" charset="-122"/>
              </a:rPr>
              <a:t>加强工程文化环境建设，营造工、管、文学科交叉融合氛围，建设新型可重组、动态、数字化、开放的创新创业活动基地，建成特色鲜明、国内领先、国际有一定影响的工程训练实验教学中心，为培养基础宽、素质高、能力强的创新型人才服务。</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642938" y="2643188"/>
            <a:ext cx="8229600" cy="1143000"/>
          </a:xfrm>
        </p:spPr>
        <p:txBody>
          <a:bodyPr/>
          <a:lstStyle/>
          <a:p>
            <a:r>
              <a:rPr lang="zh-CN" altLang="en-US" sz="4800" b="1" dirty="0" smtClean="0">
                <a:solidFill>
                  <a:srgbClr val="002060"/>
                </a:solidFill>
              </a:rPr>
              <a:t>二、课程建设，三位一体</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028722"/>
            <a:ext cx="8358246" cy="5186360"/>
          </a:xfrm>
        </p:spPr>
        <p:txBody>
          <a:bodyPr/>
          <a:lstStyle/>
          <a:p>
            <a:pPr>
              <a:defRPr/>
            </a:pPr>
            <a:r>
              <a:rPr lang="zh-CN" altLang="en-US" b="1" dirty="0" smtClean="0">
                <a:solidFill>
                  <a:srgbClr val="002060"/>
                </a:solidFill>
                <a:latin typeface="楷体" pitchFamily="49" charset="-122"/>
                <a:ea typeface="楷体" pitchFamily="49" charset="-122"/>
              </a:rPr>
              <a:t>教学</a:t>
            </a:r>
            <a:r>
              <a:rPr lang="zh-CN" altLang="en-US" b="1" dirty="0">
                <a:solidFill>
                  <a:srgbClr val="002060"/>
                </a:solidFill>
                <a:latin typeface="楷体" pitchFamily="49" charset="-122"/>
                <a:ea typeface="楷体" pitchFamily="49" charset="-122"/>
              </a:rPr>
              <a:t>体系、内容、模式改革</a:t>
            </a:r>
            <a:endParaRPr lang="zh-CN" b="1" dirty="0" smtClean="0">
              <a:solidFill>
                <a:srgbClr val="002060"/>
              </a:solidFill>
              <a:latin typeface="楷体" pitchFamily="49" charset="-122"/>
              <a:ea typeface="楷体" pitchFamily="49" charset="-122"/>
            </a:endParaRPr>
          </a:p>
          <a:p>
            <a:pPr lvl="1">
              <a:defRPr/>
            </a:pPr>
            <a:r>
              <a:rPr lang="zh-CN" altLang="en-US" b="1" dirty="0" smtClean="0">
                <a:solidFill>
                  <a:srgbClr val="002060"/>
                </a:solidFill>
                <a:latin typeface="楷体" pitchFamily="49" charset="-122"/>
                <a:ea typeface="楷体" pitchFamily="49" charset="-122"/>
              </a:rPr>
              <a:t>以</a:t>
            </a:r>
            <a:r>
              <a:rPr lang="zh-CN" altLang="en-US" b="1" dirty="0">
                <a:solidFill>
                  <a:srgbClr val="002060"/>
                </a:solidFill>
                <a:latin typeface="楷体" pitchFamily="49" charset="-122"/>
                <a:ea typeface="楷体" pitchFamily="49" charset="-122"/>
              </a:rPr>
              <a:t>相关院系</a:t>
            </a:r>
            <a:r>
              <a:rPr lang="en-US" altLang="zh-CN" b="1" dirty="0">
                <a:solidFill>
                  <a:srgbClr val="002060"/>
                </a:solidFill>
                <a:latin typeface="楷体" pitchFamily="49" charset="-122"/>
                <a:ea typeface="楷体" pitchFamily="49" charset="-122"/>
              </a:rPr>
              <a:t>ABET</a:t>
            </a:r>
            <a:r>
              <a:rPr lang="zh-CN" altLang="en-US" b="1" dirty="0">
                <a:solidFill>
                  <a:srgbClr val="002060"/>
                </a:solidFill>
                <a:latin typeface="楷体" pitchFamily="49" charset="-122"/>
                <a:ea typeface="楷体" pitchFamily="49" charset="-122"/>
              </a:rPr>
              <a:t>认证为契机，对金工实习和电子工艺实习等工程训练系列课程中推行</a:t>
            </a:r>
            <a:r>
              <a:rPr lang="en-US" altLang="zh-CN" b="1" dirty="0">
                <a:solidFill>
                  <a:srgbClr val="002060"/>
                </a:solidFill>
                <a:latin typeface="楷体" pitchFamily="49" charset="-122"/>
                <a:ea typeface="楷体" pitchFamily="49" charset="-122"/>
              </a:rPr>
              <a:t>OBE</a:t>
            </a:r>
            <a:r>
              <a:rPr lang="zh-CN" altLang="en-US" b="1" dirty="0">
                <a:solidFill>
                  <a:srgbClr val="002060"/>
                </a:solidFill>
                <a:latin typeface="楷体" pitchFamily="49" charset="-122"/>
                <a:ea typeface="楷体" pitchFamily="49" charset="-122"/>
              </a:rPr>
              <a:t>教学改革。</a:t>
            </a:r>
          </a:p>
          <a:p>
            <a:pPr lvl="1">
              <a:defRPr/>
            </a:pPr>
            <a:r>
              <a:rPr lang="zh-CN" altLang="en-US" b="1" dirty="0" smtClean="0">
                <a:solidFill>
                  <a:srgbClr val="002060"/>
                </a:solidFill>
                <a:latin typeface="楷体" pitchFamily="49" charset="-122"/>
                <a:ea typeface="楷体" pitchFamily="49" charset="-122"/>
              </a:rPr>
              <a:t>持续</a:t>
            </a:r>
            <a:r>
              <a:rPr lang="zh-CN" altLang="en-US" b="1" dirty="0">
                <a:solidFill>
                  <a:srgbClr val="002060"/>
                </a:solidFill>
                <a:latin typeface="楷体" pitchFamily="49" charset="-122"/>
                <a:ea typeface="楷体" pitchFamily="49" charset="-122"/>
              </a:rPr>
              <a:t>建设</a:t>
            </a:r>
            <a:r>
              <a:rPr lang="en-US" altLang="zh-CN" b="1" dirty="0">
                <a:solidFill>
                  <a:srgbClr val="002060"/>
                </a:solidFill>
                <a:latin typeface="楷体" pitchFamily="49" charset="-122"/>
                <a:ea typeface="楷体" pitchFamily="49" charset="-122"/>
              </a:rPr>
              <a:t>3</a:t>
            </a:r>
            <a:r>
              <a:rPr lang="zh-CN" altLang="en-US" b="1" dirty="0">
                <a:solidFill>
                  <a:srgbClr val="002060"/>
                </a:solidFill>
                <a:latin typeface="楷体" pitchFamily="49" charset="-122"/>
                <a:ea typeface="楷体" pitchFamily="49" charset="-122"/>
              </a:rPr>
              <a:t>门校文化素质教育核心课程，重点建设</a:t>
            </a:r>
            <a:r>
              <a:rPr lang="en-US" altLang="zh-CN" b="1" dirty="0">
                <a:solidFill>
                  <a:srgbClr val="002060"/>
                </a:solidFill>
                <a:latin typeface="楷体" pitchFamily="49" charset="-122"/>
                <a:ea typeface="楷体" pitchFamily="49" charset="-122"/>
              </a:rPr>
              <a:t>2</a:t>
            </a:r>
            <a:r>
              <a:rPr lang="zh-CN" altLang="en-US" b="1" dirty="0">
                <a:solidFill>
                  <a:srgbClr val="002060"/>
                </a:solidFill>
                <a:latin typeface="楷体" pitchFamily="49" charset="-122"/>
                <a:ea typeface="楷体" pitchFamily="49" charset="-122"/>
              </a:rPr>
              <a:t>门文科生必修的校文化素质教育核心基础课程，促进复合型人才培养。</a:t>
            </a:r>
          </a:p>
          <a:p>
            <a:pPr lvl="1">
              <a:defRPr/>
            </a:pPr>
            <a:r>
              <a:rPr lang="zh-CN" altLang="en-US" b="1" dirty="0" smtClean="0">
                <a:solidFill>
                  <a:srgbClr val="002060"/>
                </a:solidFill>
                <a:latin typeface="楷体" pitchFamily="49" charset="-122"/>
                <a:ea typeface="楷体" pitchFamily="49" charset="-122"/>
              </a:rPr>
              <a:t>密切</a:t>
            </a:r>
            <a:r>
              <a:rPr lang="zh-CN" altLang="en-US" b="1" dirty="0">
                <a:solidFill>
                  <a:srgbClr val="002060"/>
                </a:solidFill>
                <a:latin typeface="楷体" pitchFamily="49" charset="-122"/>
                <a:ea typeface="楷体" pitchFamily="49" charset="-122"/>
              </a:rPr>
              <a:t>配合学校对创意创新创业教育的规划，积极整合各方资源，从基础设施、课程体系、协作机制等方面建设面向全校各院系师生、以及社会创新人才的创意创新创业教育基地</a:t>
            </a:r>
            <a:r>
              <a:rPr lang="zh-CN" altLang="en-US" b="1" dirty="0" smtClean="0">
                <a:solidFill>
                  <a:srgbClr val="002060"/>
                </a:solidFill>
                <a:latin typeface="楷体" pitchFamily="49" charset="-122"/>
                <a:ea typeface="楷体" pitchFamily="49" charset="-122"/>
              </a:rPr>
              <a:t>。</a:t>
            </a:r>
            <a:endParaRPr lang="zh-CN" altLang="en-US" b="1" dirty="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438" y="331753"/>
            <a:ext cx="9001156" cy="954107"/>
          </a:xfrm>
          <a:prstGeom prst="rect">
            <a:avLst/>
          </a:prstGeom>
        </p:spPr>
        <p:txBody>
          <a:bodyPr wrap="square">
            <a:spAutoFit/>
          </a:bodyPr>
          <a:lstStyle/>
          <a:p>
            <a:r>
              <a:rPr lang="zh-CN" altLang="en-US" sz="2800" b="1" dirty="0" smtClean="0">
                <a:solidFill>
                  <a:srgbClr val="002060"/>
                </a:solidFill>
                <a:latin typeface="楷体" pitchFamily="49" charset="-122"/>
                <a:ea typeface="楷体" pitchFamily="49" charset="-122"/>
              </a:rPr>
              <a:t>本周开始整体迁入李兆基科技大楼，打造</a:t>
            </a:r>
            <a:endParaRPr lang="en-US" altLang="zh-CN" sz="2800" b="1" dirty="0" smtClean="0">
              <a:solidFill>
                <a:srgbClr val="002060"/>
              </a:solidFill>
              <a:latin typeface="楷体" pitchFamily="49" charset="-122"/>
              <a:ea typeface="楷体" pitchFamily="49" charset="-122"/>
            </a:endParaRPr>
          </a:p>
          <a:p>
            <a:pPr algn="ctr"/>
            <a:r>
              <a:rPr lang="zh-CN" altLang="en-US" sz="2800" b="1" dirty="0" smtClean="0">
                <a:solidFill>
                  <a:srgbClr val="FF0000"/>
                </a:solidFill>
                <a:latin typeface="华文琥珀" pitchFamily="2" charset="-122"/>
                <a:ea typeface="华文琥珀" pitchFamily="2" charset="-122"/>
              </a:rPr>
              <a:t>国内领先、世界知名的工程实践和创新创业教育基地</a:t>
            </a:r>
            <a:endParaRPr lang="zh-CN" altLang="en-US" sz="2800" b="1" dirty="0">
              <a:solidFill>
                <a:srgbClr val="FF0000"/>
              </a:solidFill>
              <a:latin typeface="华文琥珀" pitchFamily="2" charset="-122"/>
              <a:ea typeface="华文琥珀" pitchFamily="2" charset="-122"/>
            </a:endParaRPr>
          </a:p>
        </p:txBody>
      </p:sp>
      <p:pic>
        <p:nvPicPr>
          <p:cNvPr id="5" name="Picture 2"/>
          <p:cNvPicPr>
            <a:picLocks noChangeAspect="1" noChangeArrowheads="1"/>
          </p:cNvPicPr>
          <p:nvPr/>
        </p:nvPicPr>
        <p:blipFill>
          <a:blip r:embed="rId2"/>
          <a:srcRect/>
          <a:stretch>
            <a:fillRect/>
          </a:stretch>
        </p:blipFill>
        <p:spPr bwMode="auto">
          <a:xfrm>
            <a:off x="1857356" y="1271602"/>
            <a:ext cx="4941525" cy="2728902"/>
          </a:xfrm>
          <a:prstGeom prst="rect">
            <a:avLst/>
          </a:prstGeom>
          <a:noFill/>
          <a:ln w="9525">
            <a:noFill/>
            <a:miter lim="800000"/>
            <a:headEnd/>
            <a:tailEnd/>
          </a:ln>
          <a:effectLst/>
        </p:spPr>
      </p:pic>
      <p:graphicFrame>
        <p:nvGraphicFramePr>
          <p:cNvPr id="4" name="Group 124"/>
          <p:cNvGraphicFramePr>
            <a:graphicFrameLocks noGrp="1"/>
          </p:cNvGraphicFramePr>
          <p:nvPr/>
        </p:nvGraphicFramePr>
        <p:xfrm>
          <a:off x="500035" y="4000504"/>
          <a:ext cx="8215369" cy="1425480"/>
        </p:xfrm>
        <a:graphic>
          <a:graphicData uri="http://schemas.openxmlformats.org/drawingml/2006/table">
            <a:tbl>
              <a:tblPr/>
              <a:tblGrid>
                <a:gridCol w="1444757"/>
                <a:gridCol w="1251554"/>
                <a:gridCol w="894982"/>
                <a:gridCol w="1064035"/>
                <a:gridCol w="853784"/>
                <a:gridCol w="909189"/>
                <a:gridCol w="853785"/>
                <a:gridCol w="943283"/>
              </a:tblGrid>
              <a:tr h="428644">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项目</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总面积（平方米）</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公摊面积 </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地上总面积（平方米）</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gridSpan="4">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地下面积（平方米）</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9841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地下总面积</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7.8</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米层高（接地）</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7.0</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米层高</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4.5</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米层高</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r>
              <a:tr h="49841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2060"/>
                          </a:solidFill>
                          <a:effectLst/>
                          <a:latin typeface="Times New Roman" pitchFamily="18" charset="0"/>
                          <a:ea typeface="宋体" pitchFamily="2" charset="-122"/>
                          <a:cs typeface="Times New Roman" pitchFamily="18" charset="0"/>
                        </a:rPr>
                        <a:t>工业训练中心</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alpha val="50195"/>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2060"/>
                          </a:solidFill>
                          <a:effectLst/>
                          <a:latin typeface="Times New Roman" pitchFamily="18" charset="0"/>
                          <a:ea typeface="宋体" pitchFamily="2" charset="-122"/>
                          <a:cs typeface="Times New Roman" pitchFamily="18" charset="0"/>
                        </a:rPr>
                        <a:t>16499</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alpha val="50195"/>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2060"/>
                          </a:solidFill>
                          <a:effectLst/>
                          <a:latin typeface="Times New Roman" pitchFamily="18" charset="0"/>
                          <a:ea typeface="宋体" pitchFamily="2" charset="-122"/>
                          <a:cs typeface="Times New Roman" pitchFamily="18" charset="0"/>
                        </a:rPr>
                        <a:t>3971 </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alpha val="50195"/>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2060"/>
                          </a:solidFill>
                          <a:effectLst/>
                          <a:latin typeface="Times New Roman" pitchFamily="18" charset="0"/>
                          <a:ea typeface="宋体" pitchFamily="2" charset="-122"/>
                          <a:cs typeface="Times New Roman" pitchFamily="18" charset="0"/>
                        </a:rPr>
                        <a:t>6134</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alpha val="50195"/>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2060"/>
                          </a:solidFill>
                          <a:effectLst/>
                          <a:latin typeface="Times New Roman" pitchFamily="18" charset="0"/>
                          <a:ea typeface="宋体" pitchFamily="2" charset="-122"/>
                          <a:cs typeface="Times New Roman" pitchFamily="18" charset="0"/>
                        </a:rPr>
                        <a:t>6394</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alpha val="50195"/>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2060"/>
                          </a:solidFill>
                          <a:effectLst/>
                          <a:latin typeface="Times New Roman" pitchFamily="18" charset="0"/>
                          <a:ea typeface="宋体" pitchFamily="2" charset="-122"/>
                          <a:cs typeface="Times New Roman" pitchFamily="18" charset="0"/>
                        </a:rPr>
                        <a:t>423</a:t>
                      </a:r>
                      <a:r>
                        <a:rPr kumimoji="0" lang="zh-CN" altLang="en-US" sz="2000" b="1" i="0" u="none" strike="noStrike" cap="none" normalizeH="0" baseline="0" dirty="0" smtClean="0">
                          <a:ln>
                            <a:noFill/>
                          </a:ln>
                          <a:solidFill>
                            <a:srgbClr val="002060"/>
                          </a:solidFill>
                          <a:effectLst/>
                          <a:latin typeface="Times New Roman" pitchFamily="18" charset="0"/>
                          <a:ea typeface="宋体" pitchFamily="2" charset="-122"/>
                          <a:cs typeface="Times New Roman" pitchFamily="18" charset="0"/>
                        </a:rPr>
                        <a:t>　</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alpha val="50195"/>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2060"/>
                          </a:solidFill>
                          <a:effectLst/>
                          <a:latin typeface="Times New Roman" pitchFamily="18" charset="0"/>
                          <a:ea typeface="宋体" pitchFamily="2" charset="-122"/>
                          <a:cs typeface="Times New Roman" pitchFamily="18" charset="0"/>
                        </a:rPr>
                        <a:t>4793</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alpha val="50195"/>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2060"/>
                          </a:solidFill>
                          <a:effectLst/>
                          <a:latin typeface="Times New Roman" pitchFamily="18" charset="0"/>
                          <a:ea typeface="宋体" pitchFamily="2" charset="-122"/>
                          <a:cs typeface="Times New Roman" pitchFamily="18" charset="0"/>
                        </a:rPr>
                        <a:t>1178</a:t>
                      </a:r>
                    </a:p>
                  </a:txBody>
                  <a:tcPr marL="10716" marR="10716" marT="10716"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alpha val="50195"/>
                      </a:schemeClr>
                    </a:solidFill>
                  </a:tcPr>
                </a:tc>
              </a:tr>
            </a:tbl>
          </a:graphicData>
        </a:graphic>
      </p:graphicFrame>
      <p:sp>
        <p:nvSpPr>
          <p:cNvPr id="6" name="Text Box 125"/>
          <p:cNvSpPr txBox="1">
            <a:spLocks noChangeArrowheads="1"/>
          </p:cNvSpPr>
          <p:nvPr/>
        </p:nvSpPr>
        <p:spPr bwMode="auto">
          <a:xfrm>
            <a:off x="1142976" y="5475289"/>
            <a:ext cx="7286676" cy="954107"/>
          </a:xfrm>
          <a:prstGeom prst="rect">
            <a:avLst/>
          </a:prstGeom>
          <a:noFill/>
          <a:ln w="9525">
            <a:noFill/>
            <a:miter lim="800000"/>
            <a:headEnd/>
            <a:tailEnd/>
          </a:ln>
        </p:spPr>
        <p:txBody>
          <a:bodyPr wrap="square">
            <a:spAutoFit/>
          </a:bodyPr>
          <a:lstStyle/>
          <a:p>
            <a:pPr eaLnBrk="1" hangingPunct="1">
              <a:spcBef>
                <a:spcPct val="50000"/>
              </a:spcBef>
            </a:pPr>
            <a:r>
              <a:rPr lang="zh-CN" altLang="en-US" sz="1400" dirty="0">
                <a:solidFill>
                  <a:srgbClr val="002060"/>
                </a:solidFill>
                <a:ea typeface="黑体" pitchFamily="49" charset="-122"/>
              </a:rPr>
              <a:t>注：</a:t>
            </a:r>
            <a:r>
              <a:rPr lang="zh-CN" altLang="en-US" sz="1400" dirty="0" smtClean="0">
                <a:solidFill>
                  <a:srgbClr val="002060"/>
                </a:solidFill>
                <a:ea typeface="黑体" pitchFamily="49" charset="-122"/>
              </a:rPr>
              <a:t>总面积 </a:t>
            </a:r>
            <a:r>
              <a:rPr lang="en-US" altLang="zh-CN" sz="1400" dirty="0" smtClean="0">
                <a:solidFill>
                  <a:srgbClr val="002060"/>
                </a:solidFill>
                <a:ea typeface="黑体" pitchFamily="49" charset="-122"/>
              </a:rPr>
              <a:t>= </a:t>
            </a:r>
            <a:r>
              <a:rPr lang="zh-CN" altLang="en-US" sz="1400" dirty="0" smtClean="0">
                <a:solidFill>
                  <a:srgbClr val="002060"/>
                </a:solidFill>
                <a:ea typeface="黑体" pitchFamily="49" charset="-122"/>
              </a:rPr>
              <a:t>地上总面积 </a:t>
            </a:r>
            <a:r>
              <a:rPr lang="en-US" altLang="zh-CN" sz="1400" dirty="0" smtClean="0">
                <a:solidFill>
                  <a:srgbClr val="002060"/>
                </a:solidFill>
                <a:ea typeface="黑体" pitchFamily="49" charset="-122"/>
              </a:rPr>
              <a:t>+ </a:t>
            </a:r>
            <a:r>
              <a:rPr lang="zh-CN" altLang="en-US" sz="1400" dirty="0" smtClean="0">
                <a:solidFill>
                  <a:srgbClr val="002060"/>
                </a:solidFill>
                <a:ea typeface="黑体" pitchFamily="49" charset="-122"/>
              </a:rPr>
              <a:t>地下总面积 </a:t>
            </a:r>
            <a:r>
              <a:rPr lang="en-US" altLang="zh-CN" sz="1400" dirty="0" smtClean="0">
                <a:solidFill>
                  <a:srgbClr val="002060"/>
                </a:solidFill>
                <a:ea typeface="黑体" pitchFamily="49" charset="-122"/>
              </a:rPr>
              <a:t>+ </a:t>
            </a:r>
            <a:r>
              <a:rPr lang="zh-CN" altLang="en-US" sz="1400" dirty="0" smtClean="0">
                <a:solidFill>
                  <a:srgbClr val="002060"/>
                </a:solidFill>
                <a:ea typeface="黑体" pitchFamily="49" charset="-122"/>
              </a:rPr>
              <a:t>公摊面积</a:t>
            </a:r>
            <a:endParaRPr lang="en-US" altLang="zh-CN" sz="1400" dirty="0" smtClean="0">
              <a:solidFill>
                <a:srgbClr val="002060"/>
              </a:solidFill>
              <a:ea typeface="黑体" pitchFamily="49" charset="-122"/>
            </a:endParaRPr>
          </a:p>
          <a:p>
            <a:pPr>
              <a:spcBef>
                <a:spcPct val="50000"/>
              </a:spcBef>
            </a:pPr>
            <a:r>
              <a:rPr lang="zh-CN" altLang="en-US" sz="1400" dirty="0" smtClean="0">
                <a:solidFill>
                  <a:srgbClr val="002060"/>
                </a:solidFill>
                <a:ea typeface="黑体" pitchFamily="49" charset="-122"/>
              </a:rPr>
              <a:t>地下</a:t>
            </a:r>
            <a:r>
              <a:rPr lang="zh-CN" altLang="en-US" sz="1400" dirty="0">
                <a:solidFill>
                  <a:srgbClr val="002060"/>
                </a:solidFill>
                <a:ea typeface="黑体" pitchFamily="49" charset="-122"/>
              </a:rPr>
              <a:t>总面积</a:t>
            </a:r>
            <a:r>
              <a:rPr lang="en-US" altLang="zh-CN" sz="1400" dirty="0">
                <a:solidFill>
                  <a:srgbClr val="002060"/>
                </a:solidFill>
                <a:ea typeface="黑体" pitchFamily="49" charset="-122"/>
              </a:rPr>
              <a:t>=7.8</a:t>
            </a:r>
            <a:r>
              <a:rPr lang="zh-CN" altLang="en-US" sz="1400" dirty="0">
                <a:solidFill>
                  <a:srgbClr val="002060"/>
                </a:solidFill>
                <a:ea typeface="黑体" pitchFamily="49" charset="-122"/>
              </a:rPr>
              <a:t>米层高（接地）</a:t>
            </a:r>
            <a:r>
              <a:rPr lang="en-US" altLang="zh-CN" sz="1400" dirty="0" smtClean="0">
                <a:solidFill>
                  <a:srgbClr val="002060"/>
                </a:solidFill>
                <a:ea typeface="黑体" pitchFamily="49" charset="-122"/>
              </a:rPr>
              <a:t>+ 7.0</a:t>
            </a:r>
            <a:r>
              <a:rPr lang="zh-CN" altLang="en-US" sz="1400" dirty="0">
                <a:solidFill>
                  <a:srgbClr val="002060"/>
                </a:solidFill>
                <a:ea typeface="黑体" pitchFamily="49" charset="-122"/>
              </a:rPr>
              <a:t>米层高</a:t>
            </a:r>
            <a:r>
              <a:rPr lang="en-US" altLang="zh-CN" sz="1400" dirty="0" smtClean="0">
                <a:solidFill>
                  <a:srgbClr val="002060"/>
                </a:solidFill>
                <a:ea typeface="黑体" pitchFamily="49" charset="-122"/>
              </a:rPr>
              <a:t>+ 4.5 </a:t>
            </a:r>
            <a:r>
              <a:rPr lang="zh-CN" altLang="en-US" sz="1400" dirty="0" smtClean="0">
                <a:solidFill>
                  <a:srgbClr val="002060"/>
                </a:solidFill>
                <a:ea typeface="黑体" pitchFamily="49" charset="-122"/>
              </a:rPr>
              <a:t>米</a:t>
            </a:r>
            <a:r>
              <a:rPr lang="zh-CN" altLang="en-US" sz="1400" dirty="0">
                <a:solidFill>
                  <a:srgbClr val="002060"/>
                </a:solidFill>
                <a:ea typeface="黑体" pitchFamily="49" charset="-122"/>
              </a:rPr>
              <a:t>层高</a:t>
            </a:r>
          </a:p>
          <a:p>
            <a:pPr eaLnBrk="1" hangingPunct="1">
              <a:spcBef>
                <a:spcPct val="50000"/>
              </a:spcBef>
            </a:pPr>
            <a:r>
              <a:rPr lang="zh-CN" altLang="en-US" sz="1400" dirty="0">
                <a:solidFill>
                  <a:srgbClr val="002060"/>
                </a:solidFill>
                <a:ea typeface="黑体" pitchFamily="49" charset="-122"/>
              </a:rPr>
              <a:t>       目前地上各单位分区以防火分区为主，实际面积分配可自行调整。</a:t>
            </a: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Content Placeholder 2"/>
          <p:cNvSpPr>
            <a:spLocks noGrp="1"/>
          </p:cNvSpPr>
          <p:nvPr>
            <p:ph idx="4294967295"/>
          </p:nvPr>
        </p:nvSpPr>
        <p:spPr>
          <a:xfrm>
            <a:off x="549800" y="1285860"/>
            <a:ext cx="8229600" cy="5028428"/>
          </a:xfrm>
          <a:prstGeom prst="rect">
            <a:avLst/>
          </a:prstGeom>
        </p:spPr>
        <p:txBody>
          <a:bodyPr>
            <a:normAutofit/>
          </a:bodyPr>
          <a:lstStyle/>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人</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队伍架构</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学生</a:t>
            </a:r>
            <a:r>
              <a:rPr lang="en-US" altLang="zh-CN" sz="1400" dirty="0" smtClean="0">
                <a:solidFill>
                  <a:srgbClr val="002060"/>
                </a:solidFill>
                <a:latin typeface="微软雅黑" pitchFamily="34" charset="-122"/>
                <a:ea typeface="微软雅黑" pitchFamily="34" charset="-122"/>
                <a:cs typeface="Heiti SC Light"/>
              </a:rPr>
              <a:t>+</a:t>
            </a:r>
            <a:r>
              <a:rPr lang="zh-CN" altLang="en-US" sz="1400" dirty="0" smtClean="0">
                <a:solidFill>
                  <a:srgbClr val="002060"/>
                </a:solidFill>
                <a:latin typeface="微软雅黑" pitchFamily="34" charset="-122"/>
                <a:ea typeface="微软雅黑" pitchFamily="34" charset="-122"/>
                <a:cs typeface="Heiti SC Light"/>
              </a:rPr>
              <a:t>驻校创客、导师团、指导教师、工程师、信息技术、志愿者</a:t>
            </a:r>
            <a:endParaRPr lang="en-US" altLang="zh-CN" sz="1400" dirty="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机</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基础设施</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先进制造设备群、原型制造设备群</a:t>
            </a:r>
            <a:endParaRPr lang="en-US" altLang="zh-CN" sz="1400" dirty="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料</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教学内容</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课程、活动、项目</a:t>
            </a:r>
            <a:endParaRPr lang="en-US" altLang="zh-CN" sz="1400"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基础训练内容、学生自产内容、学科创新内容、校外产业内容、全球化内容</a:t>
            </a:r>
            <a:endParaRPr lang="en-US" altLang="zh-CN" sz="1400" dirty="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法</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运作机制</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群体协作约束力；创意创新驱动力</a:t>
            </a:r>
            <a:endParaRPr lang="en-US" altLang="zh-CN" sz="1000" dirty="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环</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空间规划</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面向学生全开放；多层次功能分区</a:t>
            </a:r>
            <a:endParaRPr lang="en-US" altLang="zh-CN" sz="1400" dirty="0" smtClean="0">
              <a:solidFill>
                <a:srgbClr val="002060"/>
              </a:solidFill>
              <a:latin typeface="微软雅黑" pitchFamily="34" charset="-122"/>
              <a:ea typeface="微软雅黑" pitchFamily="34" charset="-122"/>
              <a:cs typeface="Heiti SC Light"/>
            </a:endParaRPr>
          </a:p>
          <a:p>
            <a:pPr>
              <a:lnSpc>
                <a:spcPct val="120000"/>
              </a:lnSpc>
              <a:spcBef>
                <a:spcPts val="600"/>
              </a:spcBef>
            </a:pPr>
            <a:r>
              <a:rPr lang="zh-CN" altLang="en-US" sz="1800" b="1" dirty="0" smtClean="0">
                <a:solidFill>
                  <a:srgbClr val="002060"/>
                </a:solidFill>
                <a:latin typeface="微软雅黑" pitchFamily="34" charset="-122"/>
                <a:ea typeface="微软雅黑" pitchFamily="34" charset="-122"/>
                <a:cs typeface="Heiti SC Light"/>
              </a:rPr>
              <a:t>测</a:t>
            </a:r>
            <a:r>
              <a:rPr lang="en-US" altLang="zh-CN" sz="1800" b="1" dirty="0" smtClean="0">
                <a:solidFill>
                  <a:srgbClr val="002060"/>
                </a:solidFill>
                <a:latin typeface="微软雅黑" pitchFamily="34" charset="-122"/>
                <a:ea typeface="微软雅黑" pitchFamily="34" charset="-122"/>
                <a:cs typeface="Heiti SC Light"/>
              </a:rPr>
              <a:t>——</a:t>
            </a:r>
            <a:r>
              <a:rPr lang="zh-CN" altLang="en-US" sz="1800" b="1" dirty="0" smtClean="0">
                <a:solidFill>
                  <a:srgbClr val="002060"/>
                </a:solidFill>
                <a:latin typeface="微软雅黑" pitchFamily="34" charset="-122"/>
                <a:ea typeface="微软雅黑" pitchFamily="34" charset="-122"/>
                <a:cs typeface="Heiti SC Light"/>
              </a:rPr>
              <a:t>过程度量</a:t>
            </a:r>
            <a:endParaRPr lang="en-US" altLang="zh-CN" sz="1800" b="1" dirty="0" smtClean="0">
              <a:solidFill>
                <a:srgbClr val="002060"/>
              </a:solidFill>
              <a:latin typeface="微软雅黑" pitchFamily="34" charset="-122"/>
              <a:ea typeface="微软雅黑" pitchFamily="34" charset="-122"/>
              <a:cs typeface="Heiti SC Light"/>
            </a:endParaRPr>
          </a:p>
          <a:p>
            <a:pPr lvl="1">
              <a:lnSpc>
                <a:spcPct val="120000"/>
              </a:lnSpc>
              <a:spcBef>
                <a:spcPts val="600"/>
              </a:spcBef>
            </a:pPr>
            <a:r>
              <a:rPr lang="zh-CN" altLang="en-US" sz="1400" dirty="0" smtClean="0">
                <a:solidFill>
                  <a:srgbClr val="002060"/>
                </a:solidFill>
                <a:latin typeface="微软雅黑" pitchFamily="34" charset="-122"/>
                <a:ea typeface="微软雅黑" pitchFamily="34" charset="-122"/>
                <a:cs typeface="Heiti SC Light"/>
              </a:rPr>
              <a:t>数字化过程记录、以过程及成果为依据的学习成效评价机制</a:t>
            </a:r>
            <a:endParaRPr lang="en-US" altLang="zh-CN" sz="1400" dirty="0" smtClean="0">
              <a:solidFill>
                <a:srgbClr val="002060"/>
              </a:solidFill>
              <a:latin typeface="微软雅黑" pitchFamily="34" charset="-122"/>
              <a:ea typeface="微软雅黑" pitchFamily="34" charset="-122"/>
              <a:cs typeface="Heiti SC Light"/>
            </a:endParaRPr>
          </a:p>
        </p:txBody>
      </p:sp>
      <p:pic>
        <p:nvPicPr>
          <p:cNvPr id="102402" name="Picture 9" descr="shouyea5"/>
          <p:cNvPicPr>
            <a:picLocks noChangeAspect="1" noChangeArrowheads="1"/>
          </p:cNvPicPr>
          <p:nvPr/>
        </p:nvPicPr>
        <p:blipFill>
          <a:blip r:embed="rId3"/>
          <a:srcRect/>
          <a:stretch>
            <a:fillRect/>
          </a:stretch>
        </p:blipFill>
        <p:spPr bwMode="auto">
          <a:xfrm>
            <a:off x="7164388" y="333375"/>
            <a:ext cx="1366837" cy="485775"/>
          </a:xfrm>
          <a:prstGeom prst="rect">
            <a:avLst/>
          </a:prstGeom>
          <a:noFill/>
          <a:ln w="9525">
            <a:noFill/>
            <a:miter lim="800000"/>
            <a:headEnd/>
            <a:tailEnd/>
          </a:ln>
        </p:spPr>
      </p:pic>
      <p:sp>
        <p:nvSpPr>
          <p:cNvPr id="102403" name="Slide Number Placeholder 1"/>
          <p:cNvSpPr>
            <a:spLocks noGrp="1"/>
          </p:cNvSpPr>
          <p:nvPr>
            <p:ph type="sldNum" sz="quarter" idx="4294967295"/>
          </p:nvPr>
        </p:nvSpPr>
        <p:spPr>
          <a:xfrm>
            <a:off x="6553200" y="6356350"/>
            <a:ext cx="2133600" cy="365125"/>
          </a:xfrm>
          <a:prstGeom prst="rect">
            <a:avLst/>
          </a:prstGeom>
          <a:noFill/>
        </p:spPr>
        <p:txBody>
          <a:bodyPr/>
          <a:lstStyle/>
          <a:p>
            <a:pPr fontAlgn="base">
              <a:spcBef>
                <a:spcPct val="0"/>
              </a:spcBef>
              <a:spcAft>
                <a:spcPct val="0"/>
              </a:spcAft>
            </a:pPr>
            <a:fld id="{33004897-2A09-4FBF-ABC8-12B9BD826BFE}" type="slidenum">
              <a:rPr lang="en-US" altLang="zh-CN" smtClean="0">
                <a:ea typeface="宋体" charset="-122"/>
              </a:rPr>
              <a:pPr fontAlgn="base">
                <a:spcBef>
                  <a:spcPct val="0"/>
                </a:spcBef>
                <a:spcAft>
                  <a:spcPct val="0"/>
                </a:spcAft>
              </a:pPr>
              <a:t>82</a:t>
            </a:fld>
            <a:endParaRPr lang="en-US" altLang="zh-CN" smtClean="0">
              <a:ea typeface="宋体" charset="-122"/>
            </a:endParaRPr>
          </a:p>
        </p:txBody>
      </p:sp>
      <p:sp>
        <p:nvSpPr>
          <p:cNvPr id="8" name="Rectangle 2"/>
          <p:cNvSpPr txBox="1">
            <a:spLocks noChangeArrowheads="1"/>
          </p:cNvSpPr>
          <p:nvPr/>
        </p:nvSpPr>
        <p:spPr bwMode="auto">
          <a:xfrm>
            <a:off x="571472" y="642918"/>
            <a:ext cx="6879622" cy="5381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eaLnBrk="0" fontAlgn="base" hangingPunct="0">
              <a:spcBef>
                <a:spcPct val="0"/>
              </a:spcBef>
              <a:spcAft>
                <a:spcPct val="0"/>
              </a:spcAft>
              <a:defRPr/>
            </a:pPr>
            <a:r>
              <a:rPr lang="en-US" altLang="zh-CN" sz="2800" b="1" kern="0" dirty="0" err="1" smtClean="0">
                <a:solidFill>
                  <a:srgbClr val="C00000"/>
                </a:solidFill>
                <a:ea typeface="微软雅黑" pitchFamily="34" charset="-122"/>
              </a:rPr>
              <a:t>i.Center</a:t>
            </a:r>
            <a:r>
              <a:rPr kumimoji="0" lang="zh-CN" altLang="en-US" sz="2800" b="1" i="0" u="none" strike="noStrike" kern="0" cap="none" spc="0" normalizeH="0" baseline="0" noProof="0" dirty="0" smtClean="0">
                <a:ln>
                  <a:noFill/>
                </a:ln>
                <a:solidFill>
                  <a:srgbClr val="C00000"/>
                </a:solidFill>
                <a:effectLst/>
                <a:uLnTx/>
                <a:uFillTx/>
                <a:latin typeface="+mj-lt"/>
                <a:ea typeface="微软雅黑" pitchFamily="34" charset="-122"/>
                <a:cs typeface="+mj-cs"/>
              </a:rPr>
              <a:t>建设</a:t>
            </a:r>
            <a:r>
              <a:rPr lang="zh-CN" altLang="en-US" sz="2800" b="1" kern="0" dirty="0" smtClean="0">
                <a:solidFill>
                  <a:srgbClr val="C00000"/>
                </a:solidFill>
                <a:latin typeface="+mj-lt"/>
                <a:ea typeface="微软雅黑" pitchFamily="34" charset="-122"/>
                <a:cs typeface="+mj-cs"/>
              </a:rPr>
              <a:t>思路</a:t>
            </a:r>
            <a:endParaRPr kumimoji="0" lang="zh-CN" altLang="en-US" sz="2800" b="1" i="0" u="none" strike="noStrike" kern="0" cap="none" spc="0" normalizeH="0" baseline="0" noProof="0" dirty="0" smtClean="0">
              <a:ln>
                <a:noFill/>
              </a:ln>
              <a:solidFill>
                <a:srgbClr val="C00000"/>
              </a:solidFill>
              <a:effectLst/>
              <a:uLnTx/>
              <a:uFillTx/>
              <a:latin typeface="+mj-lt"/>
              <a:ea typeface="微软雅黑" pitchFamily="34" charset="-122"/>
              <a:cs typeface="+mj-cs"/>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1285852" y="928670"/>
            <a:ext cx="6337300" cy="538163"/>
          </a:xfrm>
        </p:spPr>
        <p:txBody>
          <a:bodyPr>
            <a:noAutofit/>
          </a:bodyPr>
          <a:lstStyle/>
          <a:p>
            <a:r>
              <a:rPr lang="zh-CN" altLang="en-US" sz="3600" b="1" dirty="0" smtClean="0">
                <a:solidFill>
                  <a:srgbClr val="7030A0"/>
                </a:solidFill>
                <a:latin typeface="微软雅黑" pitchFamily="34" charset="-122"/>
                <a:ea typeface="微软雅黑" pitchFamily="34" charset="-122"/>
              </a:rPr>
              <a:t>新空间规划设计原则</a:t>
            </a:r>
          </a:p>
        </p:txBody>
      </p:sp>
      <p:sp>
        <p:nvSpPr>
          <p:cNvPr id="8195" name="内容占位符 2"/>
          <p:cNvSpPr>
            <a:spLocks noGrp="1"/>
          </p:cNvSpPr>
          <p:nvPr>
            <p:ph idx="1"/>
          </p:nvPr>
        </p:nvSpPr>
        <p:spPr>
          <a:xfrm>
            <a:off x="571500" y="2000240"/>
            <a:ext cx="8001000" cy="4181485"/>
          </a:xfrm>
        </p:spPr>
        <p:txBody>
          <a:bodyPr>
            <a:normAutofit/>
          </a:bodyPr>
          <a:lstStyle/>
          <a:p>
            <a:r>
              <a:rPr lang="zh-CN" altLang="en-US" b="1" dirty="0" smtClean="0">
                <a:solidFill>
                  <a:srgbClr val="002060"/>
                </a:solidFill>
                <a:latin typeface="楷体" pitchFamily="49" charset="-122"/>
                <a:ea typeface="楷体" pitchFamily="49" charset="-122"/>
              </a:rPr>
              <a:t>工程训练教学与创新创业教学有机结合</a:t>
            </a:r>
            <a:endParaRPr lang="en-US" altLang="zh-CN" b="1" dirty="0" smtClean="0">
              <a:solidFill>
                <a:srgbClr val="002060"/>
              </a:solidFill>
              <a:latin typeface="楷体" pitchFamily="49" charset="-122"/>
              <a:ea typeface="楷体" pitchFamily="49" charset="-122"/>
            </a:endParaRPr>
          </a:p>
          <a:p>
            <a:r>
              <a:rPr lang="zh-CN" altLang="en-US" b="1" dirty="0" smtClean="0">
                <a:solidFill>
                  <a:srgbClr val="002060"/>
                </a:solidFill>
                <a:latin typeface="楷体" pitchFamily="49" charset="-122"/>
                <a:ea typeface="楷体" pitchFamily="49" charset="-122"/>
              </a:rPr>
              <a:t>中心空间与院系创新实验室有机结合</a:t>
            </a:r>
            <a:endParaRPr lang="en-US" altLang="zh-CN" b="1" dirty="0" smtClean="0">
              <a:solidFill>
                <a:srgbClr val="002060"/>
              </a:solidFill>
              <a:latin typeface="楷体" pitchFamily="49" charset="-122"/>
              <a:ea typeface="楷体" pitchFamily="49" charset="-122"/>
            </a:endParaRPr>
          </a:p>
          <a:p>
            <a:r>
              <a:rPr lang="zh-CN" altLang="en-US" b="1" dirty="0" smtClean="0">
                <a:solidFill>
                  <a:srgbClr val="002060"/>
                </a:solidFill>
                <a:latin typeface="楷体" pitchFamily="49" charset="-122"/>
                <a:ea typeface="楷体" pitchFamily="49" charset="-122"/>
              </a:rPr>
              <a:t>创意设计、创新制作、创业训练有机结合</a:t>
            </a:r>
            <a:endParaRPr lang="en-US" altLang="zh-CN" b="1" dirty="0" smtClean="0">
              <a:solidFill>
                <a:srgbClr val="002060"/>
              </a:solidFill>
              <a:latin typeface="楷体" pitchFamily="49" charset="-122"/>
              <a:ea typeface="楷体" pitchFamily="49" charset="-122"/>
            </a:endParaRPr>
          </a:p>
          <a:p>
            <a:r>
              <a:rPr lang="en-US" altLang="zh-CN" b="1" dirty="0" smtClean="0">
                <a:solidFill>
                  <a:srgbClr val="002060"/>
                </a:solidFill>
                <a:latin typeface="楷体" pitchFamily="49" charset="-122"/>
                <a:ea typeface="楷体" pitchFamily="49" charset="-122"/>
              </a:rPr>
              <a:t>4</a:t>
            </a:r>
            <a:r>
              <a:rPr lang="zh-CN" altLang="en-US" b="1" dirty="0" smtClean="0">
                <a:solidFill>
                  <a:srgbClr val="002060"/>
                </a:solidFill>
                <a:latin typeface="楷体" pitchFamily="49" charset="-122"/>
                <a:ea typeface="楷体" pitchFamily="49" charset="-122"/>
              </a:rPr>
              <a:t>（第一、二、三、四课堂）</a:t>
            </a:r>
            <a:r>
              <a:rPr lang="en-US" altLang="zh-CN" b="1" dirty="0" smtClean="0">
                <a:solidFill>
                  <a:srgbClr val="002060"/>
                </a:solidFill>
                <a:latin typeface="楷体" pitchFamily="49" charset="-122"/>
                <a:ea typeface="楷体" pitchFamily="49" charset="-122"/>
              </a:rPr>
              <a:t>+2</a:t>
            </a:r>
            <a:r>
              <a:rPr lang="zh-CN" altLang="en-US" b="1" dirty="0" smtClean="0">
                <a:solidFill>
                  <a:srgbClr val="002060"/>
                </a:solidFill>
                <a:latin typeface="楷体" pitchFamily="49" charset="-122"/>
                <a:ea typeface="楷体" pitchFamily="49" charset="-122"/>
              </a:rPr>
              <a:t>（</a:t>
            </a:r>
            <a:r>
              <a:rPr lang="en-US" altLang="zh-CN" b="1" dirty="0" smtClean="0">
                <a:solidFill>
                  <a:srgbClr val="002060"/>
                </a:solidFill>
                <a:latin typeface="Times New Roman" pitchFamily="18" charset="0"/>
                <a:ea typeface="楷体" pitchFamily="49" charset="-122"/>
                <a:cs typeface="Times New Roman" pitchFamily="18" charset="0"/>
              </a:rPr>
              <a:t>CPS</a:t>
            </a:r>
            <a:r>
              <a:rPr lang="zh-CN" altLang="en-US" b="1" dirty="0" smtClean="0">
                <a:solidFill>
                  <a:srgbClr val="002060"/>
                </a:solidFill>
                <a:latin typeface="Times New Roman" pitchFamily="18" charset="0"/>
                <a:ea typeface="楷体" pitchFamily="49" charset="-122"/>
                <a:cs typeface="Times New Roman" pitchFamily="18" charset="0"/>
              </a:rPr>
              <a:t>、</a:t>
            </a:r>
            <a:r>
              <a:rPr lang="en-US" altLang="zh-CN" b="1" dirty="0" smtClean="0">
                <a:solidFill>
                  <a:srgbClr val="002060"/>
                </a:solidFill>
                <a:latin typeface="Times New Roman" pitchFamily="18" charset="0"/>
                <a:ea typeface="楷体" pitchFamily="49" charset="-122"/>
                <a:cs typeface="Times New Roman" pitchFamily="18" charset="0"/>
              </a:rPr>
              <a:t>O2O</a:t>
            </a:r>
            <a:r>
              <a:rPr lang="zh-CN" altLang="en-US" b="1" dirty="0" smtClean="0">
                <a:solidFill>
                  <a:srgbClr val="002060"/>
                </a:solidFill>
                <a:latin typeface="楷体" pitchFamily="49" charset="-122"/>
                <a:ea typeface="楷体" pitchFamily="49" charset="-122"/>
              </a:rPr>
              <a:t>）课堂相结合</a:t>
            </a:r>
            <a:endParaRPr lang="en-US" altLang="zh-CN" b="1" dirty="0" smtClean="0">
              <a:solidFill>
                <a:srgbClr val="002060"/>
              </a:solidFill>
              <a:latin typeface="楷体" pitchFamily="49" charset="-122"/>
              <a:ea typeface="楷体" pitchFamily="49" charset="-122"/>
            </a:endParaRPr>
          </a:p>
        </p:txBody>
      </p:sp>
      <p:sp>
        <p:nvSpPr>
          <p:cNvPr id="8196" name="灯片编号占位符 4"/>
          <p:cNvSpPr>
            <a:spLocks noGrp="1"/>
          </p:cNvSpPr>
          <p:nvPr>
            <p:ph type="sldNum" sz="quarter" idx="4294967295"/>
          </p:nvPr>
        </p:nvSpPr>
        <p:spPr bwMode="auto">
          <a:xfrm>
            <a:off x="6553200" y="6356350"/>
            <a:ext cx="2133600" cy="365125"/>
          </a:xfrm>
          <a:prstGeom prst="rect">
            <a:avLst/>
          </a:prstGeom>
          <a:noFill/>
          <a:ln>
            <a:miter lim="800000"/>
            <a:headEnd/>
            <a:tailEnd/>
          </a:ln>
        </p:spPr>
        <p:txBody>
          <a:bodyPr/>
          <a:lstStyle/>
          <a:p>
            <a:fld id="{F1473104-A109-431E-80F1-3C2DB5CC53CD}" type="slidenum">
              <a:rPr lang="en-US" altLang="zh-CN" smtClean="0"/>
              <a:pPr/>
              <a:t>83</a:t>
            </a:fld>
            <a:endParaRPr lang="en-US" altLang="zh-CN" smtClean="0"/>
          </a:p>
        </p:txBody>
      </p:sp>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hape 63"/>
          <p:cNvSpPr>
            <a:spLocks noChangeArrowheads="1"/>
          </p:cNvSpPr>
          <p:nvPr/>
        </p:nvSpPr>
        <p:spPr bwMode="auto">
          <a:xfrm>
            <a:off x="887413" y="5643563"/>
            <a:ext cx="7369175" cy="908050"/>
          </a:xfrm>
          <a:prstGeom prst="rect">
            <a:avLst/>
          </a:prstGeom>
          <a:noFill/>
          <a:ln w="12700">
            <a:noFill/>
            <a:miter lim="400000"/>
            <a:headEnd/>
            <a:tailEnd/>
          </a:ln>
        </p:spPr>
        <p:txBody>
          <a:bodyPr lIns="35717" tIns="35717" rIns="35717" bIns="35717" anchor="ctr">
            <a:spAutoFit/>
          </a:bodyPr>
          <a:lstStyle/>
          <a:p>
            <a:pPr defTabSz="457200">
              <a:lnSpc>
                <a:spcPct val="118000"/>
              </a:lnSpc>
            </a:pPr>
            <a:r>
              <a:rPr lang="en-US" altLang="zh-CN" sz="1500" dirty="0" err="1">
                <a:latin typeface="Helvetica Neue"/>
                <a:ea typeface="Helvetica Neue"/>
                <a:cs typeface="Helvetica Neue"/>
                <a:sym typeface="Helvetica Neue"/>
              </a:rPr>
              <a:t>i.Center</a:t>
            </a:r>
            <a:r>
              <a:rPr lang="zh-CN" sz="1500" dirty="0">
                <a:latin typeface="Helvetica Neue"/>
                <a:ea typeface="Helvetica Neue"/>
                <a:cs typeface="Helvetica Neue"/>
                <a:sym typeface="Helvetica Neue"/>
              </a:rPr>
              <a:t>的设计将以工程文化的丰厚积淀为核心，将新楼的地下三层与地上六层打造成整体的</a:t>
            </a:r>
            <a:r>
              <a:rPr lang="zh-CN" altLang="en-US" sz="1500" dirty="0">
                <a:latin typeface="Helvetica Neue"/>
                <a:ea typeface="Helvetica Neue"/>
                <a:cs typeface="Helvetica Neue"/>
                <a:sym typeface="Helvetica Neue"/>
              </a:rPr>
              <a:t>“</a:t>
            </a:r>
            <a:r>
              <a:rPr lang="zh-CN" sz="1500" dirty="0">
                <a:latin typeface="Helvetica Neue"/>
                <a:ea typeface="Helvetica Neue"/>
                <a:cs typeface="Helvetica Neue"/>
                <a:sym typeface="Helvetica Neue"/>
              </a:rPr>
              <a:t>三创</a:t>
            </a:r>
            <a:r>
              <a:rPr lang="zh-CN" altLang="en-US" sz="1500" dirty="0">
                <a:latin typeface="Helvetica Neue"/>
                <a:ea typeface="Helvetica Neue"/>
                <a:cs typeface="Helvetica Neue"/>
                <a:sym typeface="Helvetica Neue"/>
              </a:rPr>
              <a:t>”服务</a:t>
            </a:r>
            <a:r>
              <a:rPr lang="zh-CN" sz="1500" dirty="0">
                <a:latin typeface="Helvetica Neue"/>
                <a:ea typeface="Helvetica Neue"/>
                <a:cs typeface="Helvetica Neue"/>
                <a:sym typeface="Helvetica Neue"/>
              </a:rPr>
              <a:t>系统，将萌发创意，科研创新，投身创业，这样三位合一的</a:t>
            </a:r>
            <a:r>
              <a:rPr lang="zh-CN" altLang="en-US" sz="1500" dirty="0">
                <a:latin typeface="Helvetica Neue"/>
                <a:ea typeface="Helvetica Neue"/>
                <a:cs typeface="Helvetica Neue"/>
                <a:sym typeface="Helvetica Neue"/>
              </a:rPr>
              <a:t>“</a:t>
            </a:r>
            <a:r>
              <a:rPr lang="zh-CN" sz="1500" dirty="0">
                <a:latin typeface="Helvetica Neue"/>
                <a:ea typeface="Helvetica Neue"/>
                <a:cs typeface="Helvetica Neue"/>
                <a:sym typeface="Helvetica Neue"/>
              </a:rPr>
              <a:t>三创</a:t>
            </a:r>
            <a:r>
              <a:rPr lang="zh-CN" altLang="en-US" sz="1500" dirty="0">
                <a:latin typeface="Helvetica Neue"/>
                <a:ea typeface="Helvetica Neue"/>
                <a:cs typeface="Helvetica Neue"/>
                <a:sym typeface="Helvetica Neue"/>
              </a:rPr>
              <a:t>”</a:t>
            </a:r>
            <a:r>
              <a:rPr lang="zh-CN" sz="1500" dirty="0">
                <a:latin typeface="Helvetica Neue"/>
                <a:ea typeface="Helvetica Neue"/>
                <a:cs typeface="Helvetica Neue"/>
                <a:sym typeface="Helvetica Neue"/>
              </a:rPr>
              <a:t>理念融入到新空间的规划之中，为其提供舒适的环境与氛围。</a:t>
            </a:r>
          </a:p>
        </p:txBody>
      </p:sp>
      <p:sp>
        <p:nvSpPr>
          <p:cNvPr id="7171" name="Shape 88"/>
          <p:cNvSpPr>
            <a:spLocks noChangeArrowheads="1"/>
          </p:cNvSpPr>
          <p:nvPr/>
        </p:nvSpPr>
        <p:spPr bwMode="auto">
          <a:xfrm>
            <a:off x="920750" y="500063"/>
            <a:ext cx="2513509" cy="430887"/>
          </a:xfrm>
          <a:prstGeom prst="rect">
            <a:avLst/>
          </a:prstGeom>
          <a:noFill/>
          <a:ln w="12700">
            <a:noFill/>
            <a:miter lim="400000"/>
            <a:headEnd/>
            <a:tailEnd/>
          </a:ln>
        </p:spPr>
        <p:txBody>
          <a:bodyPr wrap="none" lIns="0" tIns="0" rIns="0" bIns="0" anchor="ctr">
            <a:spAutoFit/>
          </a:bodyPr>
          <a:lstStyle/>
          <a:p>
            <a:r>
              <a:rPr lang="en-US" sz="2800" b="1" dirty="0" err="1" smtClean="0">
                <a:solidFill>
                  <a:srgbClr val="002060"/>
                </a:solidFill>
                <a:latin typeface="微软雅黑" pitchFamily="34" charset="-122"/>
                <a:ea typeface="微软雅黑" pitchFamily="34" charset="-122"/>
              </a:rPr>
              <a:t>建设</a:t>
            </a:r>
            <a:r>
              <a:rPr lang="zh-CN" sz="2800" b="1" dirty="0" smtClean="0">
                <a:solidFill>
                  <a:srgbClr val="002060"/>
                </a:solidFill>
                <a:latin typeface="微软雅黑" pitchFamily="34" charset="-122"/>
                <a:ea typeface="微软雅黑" pitchFamily="34" charset="-122"/>
              </a:rPr>
              <a:t>理念</a:t>
            </a:r>
            <a:r>
              <a:rPr lang="zh-CN" altLang="en-US" sz="2800" b="1" dirty="0" smtClean="0">
                <a:solidFill>
                  <a:srgbClr val="002060"/>
                </a:solidFill>
                <a:latin typeface="微软雅黑" pitchFamily="34" charset="-122"/>
                <a:ea typeface="微软雅黑" pitchFamily="34" charset="-122"/>
              </a:rPr>
              <a:t>和目标</a:t>
            </a:r>
            <a:endParaRPr lang="zh-CN" sz="2800" b="1" dirty="0">
              <a:solidFill>
                <a:srgbClr val="002060"/>
              </a:solidFill>
              <a:latin typeface="微软雅黑" pitchFamily="34" charset="-122"/>
              <a:ea typeface="微软雅黑" pitchFamily="34" charset="-122"/>
            </a:endParaRPr>
          </a:p>
        </p:txBody>
      </p:sp>
      <p:sp>
        <p:nvSpPr>
          <p:cNvPr id="7172" name="矩形 2"/>
          <p:cNvSpPr>
            <a:spLocks noChangeArrowheads="1"/>
          </p:cNvSpPr>
          <p:nvPr/>
        </p:nvSpPr>
        <p:spPr bwMode="auto">
          <a:xfrm>
            <a:off x="6402388" y="1295400"/>
            <a:ext cx="1173162" cy="522288"/>
          </a:xfrm>
          <a:prstGeom prst="rect">
            <a:avLst/>
          </a:prstGeom>
          <a:noFill/>
          <a:ln w="9525">
            <a:noFill/>
            <a:miter lim="800000"/>
            <a:headEnd/>
            <a:tailEnd/>
          </a:ln>
        </p:spPr>
        <p:txBody>
          <a:bodyPr wrap="none">
            <a:spAutoFit/>
          </a:bodyPr>
          <a:lstStyle/>
          <a:p>
            <a:r>
              <a:rPr lang="en-US" altLang="zh-CN" sz="1400">
                <a:latin typeface="微软雅黑" pitchFamily="34" charset="-122"/>
                <a:ea typeface="微软雅黑" pitchFamily="34" charset="-122"/>
              </a:rPr>
              <a:t>6F</a:t>
            </a:r>
            <a:r>
              <a:rPr lang="zh-CN" altLang="en-US" sz="1400">
                <a:latin typeface="微软雅黑" pitchFamily="34" charset="-122"/>
                <a:ea typeface="微软雅黑" pitchFamily="34" charset="-122"/>
              </a:rPr>
              <a:t> 创业支持</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     国际社区</a:t>
            </a:r>
          </a:p>
        </p:txBody>
      </p:sp>
      <p:sp>
        <p:nvSpPr>
          <p:cNvPr id="7173" name="矩形 7"/>
          <p:cNvSpPr>
            <a:spLocks noChangeArrowheads="1"/>
          </p:cNvSpPr>
          <p:nvPr/>
        </p:nvSpPr>
        <p:spPr bwMode="auto">
          <a:xfrm>
            <a:off x="1401763" y="1785938"/>
            <a:ext cx="1209675" cy="522287"/>
          </a:xfrm>
          <a:prstGeom prst="rect">
            <a:avLst/>
          </a:prstGeom>
          <a:noFill/>
          <a:ln w="9525">
            <a:noFill/>
            <a:miter lim="800000"/>
            <a:headEnd/>
            <a:tailEnd/>
          </a:ln>
        </p:spPr>
        <p:txBody>
          <a:bodyPr wrap="none">
            <a:spAutoFit/>
          </a:bodyPr>
          <a:lstStyle/>
          <a:p>
            <a:r>
              <a:rPr lang="en-US" altLang="zh-CN" sz="1400">
                <a:latin typeface="微软雅黑" pitchFamily="34" charset="-122"/>
                <a:ea typeface="微软雅黑" pitchFamily="34" charset="-122"/>
              </a:rPr>
              <a:t>5F </a:t>
            </a:r>
            <a:r>
              <a:rPr lang="zh-CN" altLang="en-US" sz="1400">
                <a:latin typeface="微软雅黑" pitchFamily="34" charset="-122"/>
                <a:ea typeface="微软雅黑" pitchFamily="34" charset="-122"/>
              </a:rPr>
              <a:t>创客导师</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     跨界实现</a:t>
            </a:r>
          </a:p>
        </p:txBody>
      </p:sp>
      <p:sp>
        <p:nvSpPr>
          <p:cNvPr id="7174" name="矩形 8"/>
          <p:cNvSpPr>
            <a:spLocks noChangeArrowheads="1"/>
          </p:cNvSpPr>
          <p:nvPr/>
        </p:nvSpPr>
        <p:spPr bwMode="auto">
          <a:xfrm>
            <a:off x="6402388" y="2365375"/>
            <a:ext cx="1169987" cy="523875"/>
          </a:xfrm>
          <a:prstGeom prst="rect">
            <a:avLst/>
          </a:prstGeom>
          <a:noFill/>
          <a:ln w="9525">
            <a:noFill/>
            <a:miter lim="800000"/>
            <a:headEnd/>
            <a:tailEnd/>
          </a:ln>
        </p:spPr>
        <p:txBody>
          <a:bodyPr wrap="none">
            <a:spAutoFit/>
          </a:bodyPr>
          <a:lstStyle/>
          <a:p>
            <a:r>
              <a:rPr lang="en-US" altLang="zh-CN" sz="1400">
                <a:latin typeface="微软雅黑" pitchFamily="34" charset="-122"/>
                <a:ea typeface="微软雅黑" pitchFamily="34" charset="-122"/>
              </a:rPr>
              <a:t>4F </a:t>
            </a:r>
            <a:r>
              <a:rPr lang="zh-CN" altLang="en-US" sz="1400">
                <a:latin typeface="微软雅黑" pitchFamily="34" charset="-122"/>
                <a:ea typeface="微软雅黑" pitchFamily="34" charset="-122"/>
              </a:rPr>
              <a:t>三创团队</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     </a:t>
            </a:r>
            <a:r>
              <a:rPr lang="en-US" altLang="en-US" sz="1400">
                <a:latin typeface="微软雅黑" pitchFamily="34" charset="-122"/>
                <a:ea typeface="微软雅黑" pitchFamily="34" charset="-122"/>
              </a:rPr>
              <a:t>加速项目</a:t>
            </a:r>
            <a:endParaRPr lang="zh-CN" altLang="en-US" sz="1400">
              <a:latin typeface="微软雅黑" pitchFamily="34" charset="-122"/>
              <a:ea typeface="微软雅黑" pitchFamily="34" charset="-122"/>
            </a:endParaRPr>
          </a:p>
        </p:txBody>
      </p:sp>
      <p:sp>
        <p:nvSpPr>
          <p:cNvPr id="7175" name="矩形 9"/>
          <p:cNvSpPr>
            <a:spLocks noChangeArrowheads="1"/>
          </p:cNvSpPr>
          <p:nvPr/>
        </p:nvSpPr>
        <p:spPr bwMode="auto">
          <a:xfrm>
            <a:off x="1363663" y="2732088"/>
            <a:ext cx="1239837" cy="523875"/>
          </a:xfrm>
          <a:prstGeom prst="rect">
            <a:avLst/>
          </a:prstGeom>
          <a:noFill/>
          <a:ln w="9525">
            <a:noFill/>
            <a:miter lim="800000"/>
            <a:headEnd/>
            <a:tailEnd/>
          </a:ln>
        </p:spPr>
        <p:txBody>
          <a:bodyPr wrap="none">
            <a:spAutoFit/>
          </a:bodyPr>
          <a:lstStyle/>
          <a:p>
            <a:r>
              <a:rPr lang="en-US" altLang="zh-CN" sz="1400">
                <a:latin typeface="微软雅黑" pitchFamily="34" charset="-122"/>
                <a:ea typeface="微软雅黑" pitchFamily="34" charset="-122"/>
              </a:rPr>
              <a:t>3F </a:t>
            </a:r>
            <a:r>
              <a:rPr lang="zh-CN" altLang="en-US" sz="1400">
                <a:latin typeface="微软雅黑" pitchFamily="34" charset="-122"/>
                <a:ea typeface="微软雅黑" pitchFamily="34" charset="-122"/>
              </a:rPr>
              <a:t>服务管理</a:t>
            </a:r>
            <a:endParaRPr lang="en-US" altLang="zh-CN" sz="1400">
              <a:latin typeface="微软雅黑" pitchFamily="34" charset="-122"/>
              <a:ea typeface="微软雅黑" pitchFamily="34" charset="-122"/>
            </a:endParaRPr>
          </a:p>
          <a:p>
            <a:r>
              <a:rPr lang="zh-CN"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     信息中心</a:t>
            </a:r>
          </a:p>
        </p:txBody>
      </p:sp>
      <p:sp>
        <p:nvSpPr>
          <p:cNvPr id="7176" name="矩形 10"/>
          <p:cNvSpPr>
            <a:spLocks noChangeArrowheads="1"/>
          </p:cNvSpPr>
          <p:nvPr/>
        </p:nvSpPr>
        <p:spPr bwMode="auto">
          <a:xfrm>
            <a:off x="1363663" y="4933950"/>
            <a:ext cx="1174750" cy="523875"/>
          </a:xfrm>
          <a:prstGeom prst="rect">
            <a:avLst/>
          </a:prstGeom>
          <a:noFill/>
          <a:ln w="9525">
            <a:noFill/>
            <a:miter lim="800000"/>
            <a:headEnd/>
            <a:tailEnd/>
          </a:ln>
        </p:spPr>
        <p:txBody>
          <a:bodyPr wrap="none">
            <a:spAutoFit/>
          </a:bodyPr>
          <a:lstStyle/>
          <a:p>
            <a:r>
              <a:rPr lang="en-US" altLang="zh-CN" sz="1400">
                <a:latin typeface="微软雅黑" pitchFamily="34" charset="-122"/>
                <a:ea typeface="微软雅黑" pitchFamily="34" charset="-122"/>
              </a:rPr>
              <a:t>B2 </a:t>
            </a:r>
            <a:r>
              <a:rPr lang="zh-CN" altLang="en-US" sz="1400">
                <a:latin typeface="微软雅黑" pitchFamily="34" charset="-122"/>
                <a:ea typeface="微软雅黑" pitchFamily="34" charset="-122"/>
              </a:rPr>
              <a:t>产品制造</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     工程文化</a:t>
            </a:r>
          </a:p>
        </p:txBody>
      </p:sp>
      <p:sp>
        <p:nvSpPr>
          <p:cNvPr id="7177" name="矩形 11"/>
          <p:cNvSpPr>
            <a:spLocks noChangeArrowheads="1"/>
          </p:cNvSpPr>
          <p:nvPr/>
        </p:nvSpPr>
        <p:spPr bwMode="auto">
          <a:xfrm>
            <a:off x="6456363" y="4887913"/>
            <a:ext cx="1468437" cy="523875"/>
          </a:xfrm>
          <a:prstGeom prst="rect">
            <a:avLst/>
          </a:prstGeom>
          <a:noFill/>
          <a:ln w="9525">
            <a:noFill/>
            <a:miter lim="800000"/>
            <a:headEnd/>
            <a:tailEnd/>
          </a:ln>
        </p:spPr>
        <p:txBody>
          <a:bodyPr wrap="none">
            <a:spAutoFit/>
          </a:bodyPr>
          <a:lstStyle/>
          <a:p>
            <a:r>
              <a:rPr lang="en-US" altLang="zh-CN" sz="1400">
                <a:latin typeface="微软雅黑" pitchFamily="34" charset="-122"/>
                <a:ea typeface="微软雅黑" pitchFamily="34" charset="-122"/>
              </a:rPr>
              <a:t>B1/B4</a:t>
            </a:r>
            <a:r>
              <a:rPr lang="zh-CN" altLang="en-US" sz="1400">
                <a:latin typeface="微软雅黑" pitchFamily="34" charset="-122"/>
                <a:ea typeface="微软雅黑" pitchFamily="34" charset="-122"/>
              </a:rPr>
              <a:t> 产品制造</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     工程文化</a:t>
            </a:r>
          </a:p>
        </p:txBody>
      </p:sp>
      <p:sp>
        <p:nvSpPr>
          <p:cNvPr id="7178" name="矩形 12"/>
          <p:cNvSpPr>
            <a:spLocks noChangeArrowheads="1"/>
          </p:cNvSpPr>
          <p:nvPr/>
        </p:nvSpPr>
        <p:spPr bwMode="auto">
          <a:xfrm>
            <a:off x="1401763" y="3640138"/>
            <a:ext cx="1220787" cy="522287"/>
          </a:xfrm>
          <a:prstGeom prst="rect">
            <a:avLst/>
          </a:prstGeom>
          <a:noFill/>
          <a:ln w="9525">
            <a:noFill/>
            <a:miter lim="800000"/>
            <a:headEnd/>
            <a:tailEnd/>
          </a:ln>
        </p:spPr>
        <p:txBody>
          <a:bodyPr wrap="none">
            <a:spAutoFit/>
          </a:bodyPr>
          <a:lstStyle/>
          <a:p>
            <a:r>
              <a:rPr lang="en-US" altLang="zh-CN" sz="1400">
                <a:latin typeface="微软雅黑" pitchFamily="34" charset="-122"/>
                <a:ea typeface="微软雅黑" pitchFamily="34" charset="-122"/>
              </a:rPr>
              <a:t>2F</a:t>
            </a:r>
            <a:r>
              <a:rPr lang="zh-CN" altLang="en-US" sz="1400">
                <a:latin typeface="微软雅黑" pitchFamily="34" charset="-122"/>
                <a:ea typeface="微软雅黑" pitchFamily="34" charset="-122"/>
              </a:rPr>
              <a:t> 团队训练</a:t>
            </a:r>
            <a:endParaRPr lang="en-US" altLang="zh-CN" sz="1400">
              <a:latin typeface="微软雅黑" pitchFamily="34" charset="-122"/>
              <a:ea typeface="微软雅黑" pitchFamily="34" charset="-122"/>
            </a:endParaRPr>
          </a:p>
          <a:p>
            <a:r>
              <a:rPr lang="zh-CN"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     创意工坊</a:t>
            </a:r>
          </a:p>
        </p:txBody>
      </p:sp>
      <p:sp>
        <p:nvSpPr>
          <p:cNvPr id="7179" name="矩形 13"/>
          <p:cNvSpPr>
            <a:spLocks noChangeArrowheads="1"/>
          </p:cNvSpPr>
          <p:nvPr/>
        </p:nvSpPr>
        <p:spPr bwMode="auto">
          <a:xfrm>
            <a:off x="6402388" y="3511550"/>
            <a:ext cx="1225550" cy="522288"/>
          </a:xfrm>
          <a:prstGeom prst="rect">
            <a:avLst/>
          </a:prstGeom>
          <a:noFill/>
          <a:ln w="9525">
            <a:noFill/>
            <a:miter lim="800000"/>
            <a:headEnd/>
            <a:tailEnd/>
          </a:ln>
        </p:spPr>
        <p:txBody>
          <a:bodyPr wrap="none">
            <a:spAutoFit/>
          </a:bodyPr>
          <a:lstStyle/>
          <a:p>
            <a:r>
              <a:rPr lang="en-US" altLang="zh-CN" sz="1400">
                <a:latin typeface="微软雅黑" pitchFamily="34" charset="-122"/>
                <a:ea typeface="微软雅黑" pitchFamily="34" charset="-122"/>
              </a:rPr>
              <a:t>1F </a:t>
            </a:r>
            <a:r>
              <a:rPr lang="zh-CN" altLang="en-US" sz="1400">
                <a:latin typeface="微软雅黑" pitchFamily="34" charset="-122"/>
                <a:ea typeface="微软雅黑" pitchFamily="34" charset="-122"/>
              </a:rPr>
              <a:t>社交中心</a:t>
            </a:r>
            <a:endParaRPr lang="en-US" altLang="zh-CN" sz="1400">
              <a:latin typeface="微软雅黑" pitchFamily="34" charset="-122"/>
              <a:ea typeface="微软雅黑" pitchFamily="34" charset="-122"/>
            </a:endParaRPr>
          </a:p>
          <a:p>
            <a:r>
              <a:rPr lang="zh-CN"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     快速原型</a:t>
            </a:r>
          </a:p>
        </p:txBody>
      </p:sp>
      <p:sp>
        <p:nvSpPr>
          <p:cNvPr id="5" name="矩形 4"/>
          <p:cNvSpPr/>
          <p:nvPr/>
        </p:nvSpPr>
        <p:spPr>
          <a:xfrm>
            <a:off x="887413" y="3348038"/>
            <a:ext cx="1501775" cy="277812"/>
          </a:xfrm>
          <a:prstGeom prst="rect">
            <a:avLst/>
          </a:prstGeom>
        </p:spPr>
        <p:txBody>
          <a:bodyPr wrap="none">
            <a:spAutoFit/>
          </a:bodyPr>
          <a:lstStyle/>
          <a:p>
            <a:pPr>
              <a:defRPr/>
            </a:pPr>
            <a:r>
              <a:rPr lang="en-US" altLang="zh-TW" sz="1200" dirty="0">
                <a:solidFill>
                  <a:schemeClr val="tx1">
                    <a:lumMod val="50000"/>
                    <a:lumOff val="50000"/>
                  </a:schemeClr>
                </a:solidFill>
                <a:latin typeface="Arial" charset="0"/>
              </a:rPr>
              <a:t>Crucible </a:t>
            </a:r>
            <a:r>
              <a:rPr lang="en-US" altLang="zh-CN" sz="1200" dirty="0">
                <a:solidFill>
                  <a:schemeClr val="tx1">
                    <a:lumMod val="50000"/>
                    <a:lumOff val="50000"/>
                  </a:schemeClr>
                </a:solidFill>
                <a:latin typeface="Arial" charset="0"/>
              </a:rPr>
              <a:t>+ Tech Shop</a:t>
            </a:r>
            <a:endParaRPr lang="zh-CN" altLang="en-US" sz="1200" dirty="0">
              <a:solidFill>
                <a:schemeClr val="tx1">
                  <a:lumMod val="50000"/>
                  <a:lumOff val="50000"/>
                </a:schemeClr>
              </a:solidFill>
              <a:latin typeface="Arial" charset="0"/>
            </a:endParaRPr>
          </a:p>
        </p:txBody>
      </p:sp>
      <p:sp>
        <p:nvSpPr>
          <p:cNvPr id="16" name="矩形 15"/>
          <p:cNvSpPr/>
          <p:nvPr/>
        </p:nvSpPr>
        <p:spPr>
          <a:xfrm>
            <a:off x="6961188" y="960438"/>
            <a:ext cx="1293812" cy="276225"/>
          </a:xfrm>
          <a:prstGeom prst="rect">
            <a:avLst/>
          </a:prstGeom>
        </p:spPr>
        <p:txBody>
          <a:bodyPr wrap="none">
            <a:spAutoFit/>
          </a:bodyPr>
          <a:lstStyle/>
          <a:p>
            <a:pPr>
              <a:defRPr/>
            </a:pPr>
            <a:r>
              <a:rPr lang="en-US" altLang="zh-CN" sz="1200" dirty="0">
                <a:solidFill>
                  <a:schemeClr val="tx1">
                    <a:lumMod val="50000"/>
                    <a:lumOff val="50000"/>
                  </a:schemeClr>
                </a:solidFill>
                <a:latin typeface="Arial" charset="0"/>
              </a:rPr>
              <a:t>Stanford </a:t>
            </a:r>
            <a:r>
              <a:rPr lang="en-US" altLang="zh-CN" sz="1200" dirty="0" err="1">
                <a:solidFill>
                  <a:schemeClr val="tx1">
                    <a:lumMod val="50000"/>
                    <a:lumOff val="50000"/>
                  </a:schemeClr>
                </a:solidFill>
                <a:latin typeface="Arial" charset="0"/>
              </a:rPr>
              <a:t>d.School</a:t>
            </a:r>
            <a:endParaRPr lang="zh-CN" altLang="en-US" sz="1200" dirty="0">
              <a:solidFill>
                <a:schemeClr val="tx1">
                  <a:lumMod val="50000"/>
                  <a:lumOff val="50000"/>
                </a:schemeClr>
              </a:solidFill>
              <a:latin typeface="Arial" charset="0"/>
            </a:endParaRPr>
          </a:p>
        </p:txBody>
      </p:sp>
      <p:sp>
        <p:nvSpPr>
          <p:cNvPr id="17" name="矩形 16"/>
          <p:cNvSpPr/>
          <p:nvPr/>
        </p:nvSpPr>
        <p:spPr>
          <a:xfrm>
            <a:off x="887413" y="1433513"/>
            <a:ext cx="1116012" cy="277812"/>
          </a:xfrm>
          <a:prstGeom prst="rect">
            <a:avLst/>
          </a:prstGeom>
        </p:spPr>
        <p:txBody>
          <a:bodyPr wrap="none">
            <a:spAutoFit/>
          </a:bodyPr>
          <a:lstStyle/>
          <a:p>
            <a:pPr>
              <a:defRPr/>
            </a:pPr>
            <a:r>
              <a:rPr lang="en-US" altLang="zh-CN" sz="1200" dirty="0">
                <a:solidFill>
                  <a:schemeClr val="tx1">
                    <a:lumMod val="50000"/>
                    <a:lumOff val="50000"/>
                  </a:schemeClr>
                </a:solidFill>
                <a:latin typeface="Arial" charset="0"/>
              </a:rPr>
              <a:t>MIT Media Lab</a:t>
            </a:r>
          </a:p>
        </p:txBody>
      </p:sp>
      <p:sp>
        <p:nvSpPr>
          <p:cNvPr id="18" name="矩形 17"/>
          <p:cNvSpPr/>
          <p:nvPr/>
        </p:nvSpPr>
        <p:spPr>
          <a:xfrm>
            <a:off x="6961188" y="3209925"/>
            <a:ext cx="1524000" cy="276225"/>
          </a:xfrm>
          <a:prstGeom prst="rect">
            <a:avLst/>
          </a:prstGeom>
        </p:spPr>
        <p:txBody>
          <a:bodyPr wrap="none">
            <a:spAutoFit/>
          </a:bodyPr>
          <a:lstStyle/>
          <a:p>
            <a:pPr>
              <a:defRPr/>
            </a:pPr>
            <a:r>
              <a:rPr lang="zh-CN" altLang="en-US" sz="1200" dirty="0">
                <a:solidFill>
                  <a:schemeClr val="tx1">
                    <a:lumMod val="50000"/>
                    <a:lumOff val="50000"/>
                  </a:schemeClr>
                </a:solidFill>
                <a:latin typeface="微软雅黑"/>
                <a:ea typeface="微软雅黑"/>
                <a:cs typeface="微软雅黑"/>
              </a:rPr>
              <a:t>车库咖啡</a:t>
            </a:r>
            <a:r>
              <a:rPr lang="en-US" altLang="zh-CN" sz="1200" dirty="0">
                <a:solidFill>
                  <a:schemeClr val="tx1">
                    <a:lumMod val="50000"/>
                    <a:lumOff val="50000"/>
                  </a:schemeClr>
                </a:solidFill>
                <a:latin typeface="Arial" charset="0"/>
              </a:rPr>
              <a:t>+Tech Shop</a:t>
            </a:r>
            <a:endParaRPr lang="zh-CN" altLang="en-US" sz="1200" dirty="0">
              <a:solidFill>
                <a:schemeClr val="tx1">
                  <a:lumMod val="50000"/>
                  <a:lumOff val="50000"/>
                </a:schemeClr>
              </a:solidFill>
              <a:latin typeface="Arial" charset="0"/>
            </a:endParaRPr>
          </a:p>
        </p:txBody>
      </p:sp>
      <p:sp>
        <p:nvSpPr>
          <p:cNvPr id="19" name="矩形 18"/>
          <p:cNvSpPr/>
          <p:nvPr/>
        </p:nvSpPr>
        <p:spPr>
          <a:xfrm>
            <a:off x="6961188" y="1870075"/>
            <a:ext cx="906462" cy="277813"/>
          </a:xfrm>
          <a:prstGeom prst="rect">
            <a:avLst/>
          </a:prstGeom>
        </p:spPr>
        <p:txBody>
          <a:bodyPr wrap="none">
            <a:spAutoFit/>
          </a:bodyPr>
          <a:lstStyle/>
          <a:p>
            <a:pPr>
              <a:defRPr/>
            </a:pPr>
            <a:r>
              <a:rPr lang="en-US" altLang="zh-CN" sz="1200" dirty="0">
                <a:solidFill>
                  <a:schemeClr val="tx1">
                    <a:lumMod val="50000"/>
                    <a:lumOff val="50000"/>
                  </a:schemeClr>
                </a:solidFill>
                <a:latin typeface="Arial" charset="0"/>
              </a:rPr>
              <a:t>Accelerator</a:t>
            </a:r>
            <a:endParaRPr lang="zh-CN" altLang="en-US" sz="1200" dirty="0">
              <a:solidFill>
                <a:schemeClr val="tx1">
                  <a:lumMod val="50000"/>
                  <a:lumOff val="50000"/>
                </a:schemeClr>
              </a:solidFill>
              <a:latin typeface="Arial" charset="0"/>
            </a:endParaRPr>
          </a:p>
        </p:txBody>
      </p:sp>
      <p:sp>
        <p:nvSpPr>
          <p:cNvPr id="20" name="矩形 19"/>
          <p:cNvSpPr/>
          <p:nvPr/>
        </p:nvSpPr>
        <p:spPr>
          <a:xfrm>
            <a:off x="887413" y="2520950"/>
            <a:ext cx="933450" cy="277813"/>
          </a:xfrm>
          <a:prstGeom prst="rect">
            <a:avLst/>
          </a:prstGeom>
        </p:spPr>
        <p:txBody>
          <a:bodyPr wrap="none">
            <a:spAutoFit/>
          </a:bodyPr>
          <a:lstStyle/>
          <a:p>
            <a:pPr>
              <a:defRPr/>
            </a:pPr>
            <a:r>
              <a:rPr lang="en-US" altLang="zh-CN" sz="1200" dirty="0">
                <a:solidFill>
                  <a:schemeClr val="tx1">
                    <a:lumMod val="50000"/>
                    <a:lumOff val="50000"/>
                  </a:schemeClr>
                </a:solidFill>
                <a:latin typeface="Arial" charset="0"/>
              </a:rPr>
              <a:t>Data Center</a:t>
            </a:r>
            <a:endParaRPr lang="zh-CN" altLang="en-US" sz="1200" dirty="0">
              <a:solidFill>
                <a:schemeClr val="tx1">
                  <a:lumMod val="50000"/>
                  <a:lumOff val="50000"/>
                </a:schemeClr>
              </a:solidFill>
              <a:latin typeface="Arial" charset="0"/>
            </a:endParaRPr>
          </a:p>
        </p:txBody>
      </p:sp>
      <p:sp>
        <p:nvSpPr>
          <p:cNvPr id="6" name="矩形 5"/>
          <p:cNvSpPr/>
          <p:nvPr/>
        </p:nvSpPr>
        <p:spPr>
          <a:xfrm>
            <a:off x="887413" y="4381500"/>
            <a:ext cx="1081087" cy="461963"/>
          </a:xfrm>
          <a:prstGeom prst="rect">
            <a:avLst/>
          </a:prstGeom>
        </p:spPr>
        <p:txBody>
          <a:bodyPr wrap="none">
            <a:spAutoFit/>
          </a:bodyPr>
          <a:lstStyle/>
          <a:p>
            <a:pPr>
              <a:defRPr/>
            </a:pPr>
            <a:r>
              <a:rPr lang="en-US" altLang="zh-TW" sz="1200" dirty="0">
                <a:solidFill>
                  <a:srgbClr val="7F7F7F"/>
                </a:solidFill>
                <a:latin typeface="Arial" charset="0"/>
              </a:rPr>
              <a:t>Stanford PRL</a:t>
            </a:r>
          </a:p>
          <a:p>
            <a:pPr>
              <a:defRPr/>
            </a:pPr>
            <a:r>
              <a:rPr lang="en-US" altLang="zh-CN" sz="1200" dirty="0">
                <a:solidFill>
                  <a:schemeClr val="tx1">
                    <a:lumMod val="50000"/>
                    <a:lumOff val="50000"/>
                  </a:schemeClr>
                </a:solidFill>
                <a:latin typeface="微软雅黑"/>
                <a:ea typeface="微软雅黑"/>
                <a:cs typeface="微软雅黑"/>
              </a:rPr>
              <a:t>MIT Fab Lab</a:t>
            </a:r>
            <a:endParaRPr lang="zh-CN" altLang="en-US" sz="1200" dirty="0">
              <a:solidFill>
                <a:schemeClr val="tx1">
                  <a:lumMod val="50000"/>
                  <a:lumOff val="50000"/>
                </a:schemeClr>
              </a:solidFill>
              <a:latin typeface="Arial" charset="0"/>
            </a:endParaRPr>
          </a:p>
        </p:txBody>
      </p:sp>
      <p:grpSp>
        <p:nvGrpSpPr>
          <p:cNvPr id="2" name="组 20"/>
          <p:cNvGrpSpPr>
            <a:grpSpLocks/>
          </p:cNvGrpSpPr>
          <p:nvPr/>
        </p:nvGrpSpPr>
        <p:grpSpPr bwMode="auto">
          <a:xfrm>
            <a:off x="3427413" y="1516063"/>
            <a:ext cx="2212975" cy="3951287"/>
            <a:chOff x="3564779" y="1262255"/>
            <a:chExt cx="2212881" cy="4331146"/>
          </a:xfrm>
        </p:grpSpPr>
        <p:sp>
          <p:nvSpPr>
            <p:cNvPr id="22" name="椭圆 21"/>
            <p:cNvSpPr/>
            <p:nvPr/>
          </p:nvSpPr>
          <p:spPr>
            <a:xfrm rot="20700000">
              <a:off x="3564779" y="1262255"/>
              <a:ext cx="2212881" cy="1280725"/>
            </a:xfrm>
            <a:prstGeom prst="ellipse">
              <a:avLst/>
            </a:prstGeom>
            <a:no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23" name="椭圆 22"/>
            <p:cNvSpPr/>
            <p:nvPr/>
          </p:nvSpPr>
          <p:spPr>
            <a:xfrm rot="20700000">
              <a:off x="3564779" y="2772675"/>
              <a:ext cx="2212881" cy="1280725"/>
            </a:xfrm>
            <a:prstGeom prst="ellipse">
              <a:avLst/>
            </a:prstGeom>
            <a:no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24" name="椭圆 23"/>
            <p:cNvSpPr/>
            <p:nvPr/>
          </p:nvSpPr>
          <p:spPr>
            <a:xfrm rot="20700000">
              <a:off x="3564779" y="4312676"/>
              <a:ext cx="2212881" cy="1280725"/>
            </a:xfrm>
            <a:prstGeom prst="ellipse">
              <a:avLst/>
            </a:prstGeom>
            <a:no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grpSp>
      <p:sp>
        <p:nvSpPr>
          <p:cNvPr id="7188" name="矩形 24"/>
          <p:cNvSpPr>
            <a:spLocks noChangeArrowheads="1"/>
          </p:cNvSpPr>
          <p:nvPr/>
        </p:nvSpPr>
        <p:spPr bwMode="auto">
          <a:xfrm>
            <a:off x="3814763" y="4887913"/>
            <a:ext cx="901700" cy="307975"/>
          </a:xfrm>
          <a:prstGeom prst="rect">
            <a:avLst/>
          </a:prstGeom>
          <a:noFill/>
          <a:ln w="9525">
            <a:noFill/>
            <a:miter lim="800000"/>
            <a:headEnd/>
            <a:tailEnd/>
          </a:ln>
        </p:spPr>
        <p:txBody>
          <a:bodyPr wrap="none">
            <a:spAutoFit/>
          </a:bodyPr>
          <a:lstStyle/>
          <a:p>
            <a:r>
              <a:rPr lang="zh-CN" altLang="en-US" sz="1400">
                <a:solidFill>
                  <a:srgbClr val="000000"/>
                </a:solidFill>
                <a:latin typeface="微软雅黑" pitchFamily="34" charset="-122"/>
                <a:ea typeface="微软雅黑" pitchFamily="34" charset="-122"/>
              </a:rPr>
              <a:t>产品实现</a:t>
            </a:r>
          </a:p>
        </p:txBody>
      </p:sp>
      <p:sp>
        <p:nvSpPr>
          <p:cNvPr id="7189" name="矩形 25"/>
          <p:cNvSpPr>
            <a:spLocks noChangeArrowheads="1"/>
          </p:cNvSpPr>
          <p:nvPr/>
        </p:nvSpPr>
        <p:spPr bwMode="auto">
          <a:xfrm>
            <a:off x="3776663" y="1868488"/>
            <a:ext cx="979487" cy="307975"/>
          </a:xfrm>
          <a:prstGeom prst="rect">
            <a:avLst/>
          </a:prstGeom>
          <a:noFill/>
          <a:ln w="9525">
            <a:noFill/>
            <a:miter lim="800000"/>
            <a:headEnd/>
            <a:tailEnd/>
          </a:ln>
        </p:spPr>
        <p:txBody>
          <a:bodyPr wrap="none">
            <a:spAutoFit/>
          </a:bodyPr>
          <a:lstStyle/>
          <a:p>
            <a:r>
              <a:rPr lang="zh-CN" altLang="en-US" sz="1400">
                <a:solidFill>
                  <a:srgbClr val="000000"/>
                </a:solidFill>
                <a:latin typeface="微软雅黑" pitchFamily="34" charset="-122"/>
                <a:ea typeface="微软雅黑" pitchFamily="34" charset="-122"/>
              </a:rPr>
              <a:t>创新</a:t>
            </a:r>
            <a:r>
              <a:rPr lang="en-US" altLang="zh-CN" sz="1400">
                <a:solidFill>
                  <a:srgbClr val="000000"/>
                </a:solidFill>
                <a:latin typeface="微软雅黑" pitchFamily="34" charset="-122"/>
                <a:ea typeface="微软雅黑" pitchFamily="34" charset="-122"/>
              </a:rPr>
              <a:t>/</a:t>
            </a:r>
            <a:r>
              <a:rPr lang="zh-CN" altLang="en-US" sz="1400">
                <a:solidFill>
                  <a:srgbClr val="000000"/>
                </a:solidFill>
                <a:latin typeface="微软雅黑" pitchFamily="34" charset="-122"/>
                <a:ea typeface="微软雅黑" pitchFamily="34" charset="-122"/>
              </a:rPr>
              <a:t>创业</a:t>
            </a:r>
            <a:endParaRPr lang="zh-CN" altLang="en-US" sz="1400">
              <a:solidFill>
                <a:srgbClr val="000000"/>
              </a:solidFill>
            </a:endParaRPr>
          </a:p>
        </p:txBody>
      </p:sp>
      <p:sp>
        <p:nvSpPr>
          <p:cNvPr id="7190" name="矩形 34"/>
          <p:cNvSpPr>
            <a:spLocks noChangeArrowheads="1"/>
          </p:cNvSpPr>
          <p:nvPr/>
        </p:nvSpPr>
        <p:spPr bwMode="auto">
          <a:xfrm>
            <a:off x="3776663" y="3348038"/>
            <a:ext cx="979487" cy="307975"/>
          </a:xfrm>
          <a:prstGeom prst="rect">
            <a:avLst/>
          </a:prstGeom>
          <a:noFill/>
          <a:ln w="9525">
            <a:noFill/>
            <a:miter lim="800000"/>
            <a:headEnd/>
            <a:tailEnd/>
          </a:ln>
        </p:spPr>
        <p:txBody>
          <a:bodyPr wrap="none">
            <a:spAutoFit/>
          </a:bodyPr>
          <a:lstStyle/>
          <a:p>
            <a:r>
              <a:rPr lang="zh-CN" altLang="en-US" sz="1400">
                <a:solidFill>
                  <a:srgbClr val="000000"/>
                </a:solidFill>
                <a:latin typeface="微软雅黑" pitchFamily="34" charset="-122"/>
                <a:ea typeface="微软雅黑" pitchFamily="34" charset="-122"/>
              </a:rPr>
              <a:t>创意</a:t>
            </a:r>
            <a:r>
              <a:rPr lang="en-US" altLang="zh-CN" sz="1400">
                <a:solidFill>
                  <a:srgbClr val="000000"/>
                </a:solidFill>
                <a:latin typeface="微软雅黑" pitchFamily="34" charset="-122"/>
                <a:ea typeface="微软雅黑" pitchFamily="34" charset="-122"/>
              </a:rPr>
              <a:t>/</a:t>
            </a:r>
            <a:r>
              <a:rPr lang="zh-CN" altLang="en-US" sz="1400">
                <a:solidFill>
                  <a:srgbClr val="000000"/>
                </a:solidFill>
                <a:latin typeface="微软雅黑" pitchFamily="34" charset="-122"/>
                <a:ea typeface="微软雅黑" pitchFamily="34" charset="-122"/>
              </a:rPr>
              <a:t>创新</a:t>
            </a:r>
            <a:endParaRPr lang="zh-CN" altLang="en-US" sz="1400">
              <a:solidFill>
                <a:srgbClr val="000000"/>
              </a:solidFill>
            </a:endParaRPr>
          </a:p>
        </p:txBody>
      </p:sp>
      <p:sp>
        <p:nvSpPr>
          <p:cNvPr id="38" name="Oval 3"/>
          <p:cNvSpPr>
            <a:spLocks noChangeArrowheads="1"/>
          </p:cNvSpPr>
          <p:nvPr/>
        </p:nvSpPr>
        <p:spPr bwMode="auto">
          <a:xfrm>
            <a:off x="4392613" y="1120775"/>
            <a:ext cx="725487" cy="676275"/>
          </a:xfrm>
          <a:prstGeom prst="ellipse">
            <a:avLst/>
          </a:prstGeom>
          <a:solidFill>
            <a:schemeClr val="bg1"/>
          </a:solidFill>
          <a:ln w="76200" cmpd="sng">
            <a:solidFill>
              <a:schemeClr val="accent6"/>
            </a:solidFill>
          </a:ln>
          <a:effectLst/>
        </p:spPr>
        <p:txBody>
          <a:bodyPr lIns="36000" rIns="36000" anchor="ctr"/>
          <a:lstStyle/>
          <a:p>
            <a:pPr algn="ctr">
              <a:defRPr/>
            </a:pPr>
            <a:r>
              <a:rPr kumimoji="1" lang="en-US" altLang="zh-CN" sz="1400" dirty="0">
                <a:latin typeface="微软雅黑"/>
                <a:ea typeface="微软雅黑"/>
                <a:cs typeface="微软雅黑"/>
              </a:rPr>
              <a:t>6F</a:t>
            </a:r>
            <a:endParaRPr kumimoji="1" lang="zh-CN" altLang="en-US" sz="1400" dirty="0">
              <a:latin typeface="微软雅黑"/>
              <a:ea typeface="微软雅黑"/>
              <a:cs typeface="微软雅黑"/>
            </a:endParaRPr>
          </a:p>
        </p:txBody>
      </p:sp>
      <p:sp>
        <p:nvSpPr>
          <p:cNvPr id="39" name="Oval 3"/>
          <p:cNvSpPr>
            <a:spLocks noChangeArrowheads="1"/>
          </p:cNvSpPr>
          <p:nvPr/>
        </p:nvSpPr>
        <p:spPr bwMode="auto">
          <a:xfrm>
            <a:off x="5118100" y="2022475"/>
            <a:ext cx="509588" cy="474663"/>
          </a:xfrm>
          <a:prstGeom prst="ellipse">
            <a:avLst/>
          </a:prstGeom>
          <a:solidFill>
            <a:schemeClr val="bg1"/>
          </a:solidFill>
          <a:ln w="76200" cmpd="sng">
            <a:solidFill>
              <a:schemeClr val="accent6"/>
            </a:solidFill>
          </a:ln>
          <a:effectLst/>
        </p:spPr>
        <p:txBody>
          <a:bodyPr lIns="36000" rIns="36000" anchor="ctr"/>
          <a:lstStyle/>
          <a:p>
            <a:pPr algn="ctr">
              <a:defRPr/>
            </a:pPr>
            <a:r>
              <a:rPr kumimoji="1" lang="en-US" altLang="zh-CN" sz="1400" dirty="0">
                <a:latin typeface="微软雅黑"/>
                <a:ea typeface="微软雅黑"/>
                <a:cs typeface="微软雅黑"/>
              </a:rPr>
              <a:t>4F</a:t>
            </a:r>
            <a:endParaRPr kumimoji="1" lang="zh-CN" altLang="en-US" sz="1400" dirty="0">
              <a:latin typeface="微软雅黑"/>
              <a:ea typeface="微软雅黑"/>
              <a:cs typeface="微软雅黑"/>
            </a:endParaRPr>
          </a:p>
        </p:txBody>
      </p:sp>
      <p:sp>
        <p:nvSpPr>
          <p:cNvPr id="40" name="Oval 3"/>
          <p:cNvSpPr>
            <a:spLocks noChangeArrowheads="1"/>
          </p:cNvSpPr>
          <p:nvPr/>
        </p:nvSpPr>
        <p:spPr bwMode="auto">
          <a:xfrm>
            <a:off x="3314700" y="2260600"/>
            <a:ext cx="509588" cy="474663"/>
          </a:xfrm>
          <a:prstGeom prst="ellipse">
            <a:avLst/>
          </a:prstGeom>
          <a:solidFill>
            <a:schemeClr val="bg1"/>
          </a:solidFill>
          <a:ln w="76200" cmpd="sng">
            <a:solidFill>
              <a:schemeClr val="accent6"/>
            </a:solidFill>
          </a:ln>
          <a:effectLst/>
        </p:spPr>
        <p:txBody>
          <a:bodyPr lIns="36000" rIns="36000" anchor="ctr"/>
          <a:lstStyle/>
          <a:p>
            <a:pPr algn="ctr">
              <a:defRPr/>
            </a:pPr>
            <a:r>
              <a:rPr kumimoji="1" lang="en-US" altLang="zh-CN" sz="1400" dirty="0">
                <a:latin typeface="微软雅黑"/>
                <a:ea typeface="微软雅黑"/>
                <a:cs typeface="微软雅黑"/>
              </a:rPr>
              <a:t>5F</a:t>
            </a:r>
            <a:endParaRPr kumimoji="1" lang="zh-CN" altLang="en-US" sz="1400" dirty="0">
              <a:latin typeface="微软雅黑"/>
              <a:ea typeface="微软雅黑"/>
              <a:cs typeface="微软雅黑"/>
            </a:endParaRPr>
          </a:p>
        </p:txBody>
      </p:sp>
      <p:sp>
        <p:nvSpPr>
          <p:cNvPr id="41" name="Oval 3"/>
          <p:cNvSpPr>
            <a:spLocks noChangeArrowheads="1"/>
          </p:cNvSpPr>
          <p:nvPr/>
        </p:nvSpPr>
        <p:spPr bwMode="auto">
          <a:xfrm>
            <a:off x="4392613" y="2524125"/>
            <a:ext cx="617537" cy="576263"/>
          </a:xfrm>
          <a:prstGeom prst="ellipse">
            <a:avLst/>
          </a:prstGeom>
          <a:solidFill>
            <a:schemeClr val="bg1"/>
          </a:solidFill>
          <a:ln w="76200" cmpd="sng">
            <a:solidFill>
              <a:schemeClr val="accent6"/>
            </a:solidFill>
          </a:ln>
          <a:effectLst/>
        </p:spPr>
        <p:txBody>
          <a:bodyPr lIns="36000" rIns="36000" anchor="ctr"/>
          <a:lstStyle/>
          <a:p>
            <a:pPr algn="ctr">
              <a:defRPr/>
            </a:pPr>
            <a:r>
              <a:rPr kumimoji="1" lang="en-US" altLang="zh-CN" sz="1400" dirty="0">
                <a:latin typeface="微软雅黑"/>
                <a:ea typeface="微软雅黑"/>
                <a:cs typeface="微软雅黑"/>
              </a:rPr>
              <a:t>3F</a:t>
            </a:r>
            <a:endParaRPr kumimoji="1" lang="zh-CN" altLang="en-US" sz="1400" dirty="0">
              <a:latin typeface="微软雅黑"/>
              <a:ea typeface="微软雅黑"/>
              <a:cs typeface="微软雅黑"/>
            </a:endParaRPr>
          </a:p>
        </p:txBody>
      </p:sp>
      <p:sp>
        <p:nvSpPr>
          <p:cNvPr id="42" name="Oval 3"/>
          <p:cNvSpPr>
            <a:spLocks noChangeArrowheads="1"/>
          </p:cNvSpPr>
          <p:nvPr/>
        </p:nvSpPr>
        <p:spPr bwMode="auto">
          <a:xfrm>
            <a:off x="4979988" y="3297238"/>
            <a:ext cx="647700" cy="603250"/>
          </a:xfrm>
          <a:prstGeom prst="ellipse">
            <a:avLst/>
          </a:prstGeom>
          <a:solidFill>
            <a:schemeClr val="bg1"/>
          </a:solidFill>
          <a:ln w="76200" cmpd="sng">
            <a:solidFill>
              <a:schemeClr val="accent6"/>
            </a:solidFill>
          </a:ln>
          <a:effectLst/>
        </p:spPr>
        <p:txBody>
          <a:bodyPr lIns="36000" rIns="36000" anchor="ctr"/>
          <a:lstStyle/>
          <a:p>
            <a:pPr algn="ctr">
              <a:defRPr/>
            </a:pPr>
            <a:r>
              <a:rPr kumimoji="1" lang="en-US" altLang="zh-CN" sz="1400" dirty="0">
                <a:latin typeface="微软雅黑"/>
                <a:ea typeface="微软雅黑"/>
                <a:cs typeface="微软雅黑"/>
              </a:rPr>
              <a:t>1F</a:t>
            </a:r>
            <a:endParaRPr kumimoji="1" lang="zh-CN" altLang="en-US" sz="1400" dirty="0">
              <a:latin typeface="微软雅黑"/>
              <a:ea typeface="微软雅黑"/>
              <a:cs typeface="微软雅黑"/>
            </a:endParaRPr>
          </a:p>
        </p:txBody>
      </p:sp>
      <p:sp>
        <p:nvSpPr>
          <p:cNvPr id="43" name="Oval 3"/>
          <p:cNvSpPr>
            <a:spLocks noChangeArrowheads="1"/>
          </p:cNvSpPr>
          <p:nvPr/>
        </p:nvSpPr>
        <p:spPr bwMode="auto">
          <a:xfrm>
            <a:off x="3314700" y="3663950"/>
            <a:ext cx="509588" cy="474663"/>
          </a:xfrm>
          <a:prstGeom prst="ellipse">
            <a:avLst/>
          </a:prstGeom>
          <a:solidFill>
            <a:schemeClr val="bg1"/>
          </a:solidFill>
          <a:ln w="76200" cmpd="sng">
            <a:solidFill>
              <a:schemeClr val="accent6"/>
            </a:solidFill>
          </a:ln>
          <a:effectLst/>
        </p:spPr>
        <p:txBody>
          <a:bodyPr lIns="36000" rIns="36000" anchor="ctr"/>
          <a:lstStyle/>
          <a:p>
            <a:pPr algn="ctr">
              <a:defRPr/>
            </a:pPr>
            <a:r>
              <a:rPr kumimoji="1" lang="en-US" altLang="zh-CN" sz="1400" dirty="0">
                <a:latin typeface="微软雅黑"/>
                <a:ea typeface="微软雅黑"/>
                <a:cs typeface="微软雅黑"/>
              </a:rPr>
              <a:t>2F</a:t>
            </a:r>
            <a:endParaRPr kumimoji="1" lang="zh-CN" altLang="en-US" sz="1400" dirty="0">
              <a:latin typeface="微软雅黑"/>
              <a:ea typeface="微软雅黑"/>
              <a:cs typeface="微软雅黑"/>
            </a:endParaRPr>
          </a:p>
        </p:txBody>
      </p:sp>
      <p:sp>
        <p:nvSpPr>
          <p:cNvPr id="44" name="Oval 3"/>
          <p:cNvSpPr>
            <a:spLocks noChangeArrowheads="1"/>
          </p:cNvSpPr>
          <p:nvPr/>
        </p:nvSpPr>
        <p:spPr bwMode="auto">
          <a:xfrm>
            <a:off x="4500563" y="4030663"/>
            <a:ext cx="509587" cy="474662"/>
          </a:xfrm>
          <a:prstGeom prst="ellipse">
            <a:avLst/>
          </a:prstGeom>
          <a:solidFill>
            <a:schemeClr val="bg1"/>
          </a:solidFill>
          <a:ln w="76200" cmpd="sng">
            <a:solidFill>
              <a:schemeClr val="accent6"/>
            </a:solidFill>
          </a:ln>
          <a:effectLst/>
        </p:spPr>
        <p:txBody>
          <a:bodyPr lIns="36000" rIns="36000" anchor="ctr"/>
          <a:lstStyle/>
          <a:p>
            <a:pPr algn="ctr">
              <a:defRPr/>
            </a:pPr>
            <a:r>
              <a:rPr kumimoji="1" lang="en-US" altLang="zh-CN" sz="1400" dirty="0">
                <a:latin typeface="微软雅黑"/>
                <a:ea typeface="微软雅黑"/>
                <a:cs typeface="微软雅黑"/>
              </a:rPr>
              <a:t>B1</a:t>
            </a:r>
            <a:endParaRPr kumimoji="1" lang="zh-CN" altLang="en-US" sz="1400" dirty="0">
              <a:latin typeface="微软雅黑"/>
              <a:ea typeface="微软雅黑"/>
              <a:cs typeface="微软雅黑"/>
            </a:endParaRPr>
          </a:p>
        </p:txBody>
      </p:sp>
      <p:sp>
        <p:nvSpPr>
          <p:cNvPr id="45" name="Oval 3"/>
          <p:cNvSpPr>
            <a:spLocks noChangeArrowheads="1"/>
          </p:cNvSpPr>
          <p:nvPr/>
        </p:nvSpPr>
        <p:spPr bwMode="auto">
          <a:xfrm>
            <a:off x="5118100" y="4830763"/>
            <a:ext cx="509588" cy="476250"/>
          </a:xfrm>
          <a:prstGeom prst="ellipse">
            <a:avLst/>
          </a:prstGeom>
          <a:solidFill>
            <a:schemeClr val="bg1"/>
          </a:solidFill>
          <a:ln w="76200" cmpd="sng">
            <a:solidFill>
              <a:schemeClr val="accent6"/>
            </a:solidFill>
          </a:ln>
          <a:effectLst/>
        </p:spPr>
        <p:txBody>
          <a:bodyPr lIns="36000" rIns="36000" anchor="ctr"/>
          <a:lstStyle/>
          <a:p>
            <a:pPr algn="ctr">
              <a:defRPr/>
            </a:pPr>
            <a:r>
              <a:rPr kumimoji="1" lang="en-US" altLang="zh-CN" sz="1400" dirty="0">
                <a:latin typeface="微软雅黑"/>
                <a:ea typeface="微软雅黑"/>
                <a:cs typeface="微软雅黑"/>
              </a:rPr>
              <a:t>B4</a:t>
            </a:r>
            <a:endParaRPr kumimoji="1" lang="zh-CN" altLang="en-US" sz="1400" dirty="0">
              <a:latin typeface="微软雅黑"/>
              <a:ea typeface="微软雅黑"/>
              <a:cs typeface="微软雅黑"/>
            </a:endParaRPr>
          </a:p>
        </p:txBody>
      </p:sp>
      <p:sp>
        <p:nvSpPr>
          <p:cNvPr id="46" name="Oval 3"/>
          <p:cNvSpPr>
            <a:spLocks noChangeArrowheads="1"/>
          </p:cNvSpPr>
          <p:nvPr/>
        </p:nvSpPr>
        <p:spPr bwMode="auto">
          <a:xfrm>
            <a:off x="3173413" y="4937125"/>
            <a:ext cx="650875" cy="606425"/>
          </a:xfrm>
          <a:prstGeom prst="ellipse">
            <a:avLst/>
          </a:prstGeom>
          <a:solidFill>
            <a:schemeClr val="bg1"/>
          </a:solidFill>
          <a:ln w="76200" cmpd="sng">
            <a:solidFill>
              <a:schemeClr val="accent6"/>
            </a:solidFill>
          </a:ln>
          <a:effectLst/>
        </p:spPr>
        <p:txBody>
          <a:bodyPr lIns="36000" rIns="36000" anchor="ctr"/>
          <a:lstStyle/>
          <a:p>
            <a:pPr algn="ctr">
              <a:defRPr/>
            </a:pPr>
            <a:r>
              <a:rPr kumimoji="1" lang="en-US" altLang="zh-CN" sz="1400" dirty="0">
                <a:latin typeface="微软雅黑"/>
                <a:ea typeface="微软雅黑"/>
                <a:cs typeface="微软雅黑"/>
              </a:rPr>
              <a:t>B2</a:t>
            </a:r>
            <a:endParaRPr kumimoji="1" lang="zh-CN" altLang="en-US" sz="1400" dirty="0">
              <a:latin typeface="微软雅黑"/>
              <a:ea typeface="微软雅黑"/>
              <a:cs typeface="微软雅黑"/>
            </a:endParaRPr>
          </a:p>
        </p:txBody>
      </p:sp>
      <p:sp>
        <p:nvSpPr>
          <p:cNvPr id="50" name="空心弧 49"/>
          <p:cNvSpPr/>
          <p:nvPr/>
        </p:nvSpPr>
        <p:spPr>
          <a:xfrm rot="5150489">
            <a:off x="4388644" y="1497806"/>
            <a:ext cx="1873250" cy="1874838"/>
          </a:xfrm>
          <a:prstGeom prst="blockArc">
            <a:avLst>
              <a:gd name="adj1" fmla="val 11928736"/>
              <a:gd name="adj2" fmla="val 19991027"/>
              <a:gd name="adj3" fmla="val 42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schemeClr val="tx1"/>
              </a:solidFill>
            </a:endParaRPr>
          </a:p>
        </p:txBody>
      </p:sp>
      <p:sp>
        <p:nvSpPr>
          <p:cNvPr id="52" name="空心弧 51"/>
          <p:cNvSpPr/>
          <p:nvPr/>
        </p:nvSpPr>
        <p:spPr>
          <a:xfrm rot="16200000">
            <a:off x="2749550" y="2820988"/>
            <a:ext cx="1874837" cy="1874838"/>
          </a:xfrm>
          <a:prstGeom prst="blockArc">
            <a:avLst>
              <a:gd name="adj1" fmla="val 12108135"/>
              <a:gd name="adj2" fmla="val 19991027"/>
              <a:gd name="adj3" fmla="val 42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schemeClr val="tx1"/>
              </a:solidFill>
            </a:endParaRPr>
          </a:p>
        </p:txBody>
      </p:sp>
      <p:sp>
        <p:nvSpPr>
          <p:cNvPr id="37" name="矩形 36"/>
          <p:cNvSpPr/>
          <p:nvPr/>
        </p:nvSpPr>
        <p:spPr>
          <a:xfrm>
            <a:off x="6961188" y="2120900"/>
            <a:ext cx="1609725" cy="277813"/>
          </a:xfrm>
          <a:prstGeom prst="rect">
            <a:avLst/>
          </a:prstGeom>
        </p:spPr>
        <p:txBody>
          <a:bodyPr wrap="none">
            <a:spAutoFit/>
          </a:bodyPr>
          <a:lstStyle/>
          <a:p>
            <a:pPr>
              <a:defRPr/>
            </a:pPr>
            <a:r>
              <a:rPr lang="en-US" altLang="zh-CN" sz="1200" dirty="0">
                <a:solidFill>
                  <a:schemeClr val="tx1">
                    <a:lumMod val="50000"/>
                    <a:lumOff val="50000"/>
                  </a:schemeClr>
                </a:solidFill>
                <a:latin typeface="Arial" charset="0"/>
              </a:rPr>
              <a:t>Berkeley Invention Lab</a:t>
            </a:r>
            <a:endParaRPr lang="zh-CN" altLang="en-US" sz="1200" dirty="0">
              <a:solidFill>
                <a:schemeClr val="tx1">
                  <a:lumMod val="50000"/>
                  <a:lumOff val="50000"/>
                </a:schemeClr>
              </a:solidFill>
              <a:latin typeface="Arial" charset="0"/>
            </a:endParaRPr>
          </a:p>
        </p:txBody>
      </p:sp>
      <p:sp>
        <p:nvSpPr>
          <p:cNvPr id="47" name="空心弧 46"/>
          <p:cNvSpPr/>
          <p:nvPr/>
        </p:nvSpPr>
        <p:spPr>
          <a:xfrm rot="6008033">
            <a:off x="4542631" y="3294857"/>
            <a:ext cx="1874837" cy="1873250"/>
          </a:xfrm>
          <a:prstGeom prst="blockArc">
            <a:avLst>
              <a:gd name="adj1" fmla="val 11376730"/>
              <a:gd name="adj2" fmla="val 19991027"/>
              <a:gd name="adj3" fmla="val 42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schemeClr val="tx1"/>
              </a:solidFill>
            </a:endParaRPr>
          </a:p>
        </p:txBody>
      </p:sp>
      <p:sp>
        <p:nvSpPr>
          <p:cNvPr id="51" name="矩形 50"/>
          <p:cNvSpPr/>
          <p:nvPr/>
        </p:nvSpPr>
        <p:spPr>
          <a:xfrm>
            <a:off x="7088188" y="4381500"/>
            <a:ext cx="1081087" cy="461963"/>
          </a:xfrm>
          <a:prstGeom prst="rect">
            <a:avLst/>
          </a:prstGeom>
        </p:spPr>
        <p:txBody>
          <a:bodyPr wrap="none">
            <a:spAutoFit/>
          </a:bodyPr>
          <a:lstStyle/>
          <a:p>
            <a:pPr>
              <a:defRPr/>
            </a:pPr>
            <a:r>
              <a:rPr lang="en-US" altLang="zh-TW" sz="1200" dirty="0">
                <a:solidFill>
                  <a:srgbClr val="7F7F7F"/>
                </a:solidFill>
                <a:latin typeface="Arial" charset="0"/>
              </a:rPr>
              <a:t>Stanford PRL</a:t>
            </a:r>
          </a:p>
          <a:p>
            <a:pPr>
              <a:defRPr/>
            </a:pPr>
            <a:r>
              <a:rPr lang="en-US" altLang="zh-CN" sz="1200" dirty="0">
                <a:solidFill>
                  <a:schemeClr val="tx1">
                    <a:lumMod val="50000"/>
                    <a:lumOff val="50000"/>
                  </a:schemeClr>
                </a:solidFill>
                <a:latin typeface="微软雅黑"/>
                <a:ea typeface="微软雅黑"/>
                <a:cs typeface="微软雅黑"/>
              </a:rPr>
              <a:t>MIT Fab Lab</a:t>
            </a:r>
            <a:endParaRPr lang="zh-CN" altLang="en-US" sz="1200" dirty="0">
              <a:solidFill>
                <a:schemeClr val="tx1">
                  <a:lumMod val="50000"/>
                  <a:lumOff val="50000"/>
                </a:schemeClr>
              </a:solidFill>
              <a:latin typeface="Arial" charset="0"/>
            </a:endParaRP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2338388" y="260350"/>
            <a:ext cx="4772025" cy="538163"/>
          </a:xfrm>
        </p:spPr>
        <p:txBody>
          <a:bodyPr/>
          <a:lstStyle/>
          <a:p>
            <a:r>
              <a:rPr lang="zh-CN" altLang="en-US" sz="2400" dirty="0" smtClean="0">
                <a:latin typeface="微软雅黑" pitchFamily="34" charset="-122"/>
                <a:ea typeface="微软雅黑" pitchFamily="34" charset="-122"/>
              </a:rPr>
              <a:t>新空间规划及教学活动</a:t>
            </a:r>
          </a:p>
        </p:txBody>
      </p:sp>
      <p:grpSp>
        <p:nvGrpSpPr>
          <p:cNvPr id="2" name="Group 50"/>
          <p:cNvGrpSpPr>
            <a:grpSpLocks/>
          </p:cNvGrpSpPr>
          <p:nvPr/>
        </p:nvGrpSpPr>
        <p:grpSpPr bwMode="auto">
          <a:xfrm>
            <a:off x="309563" y="341313"/>
            <a:ext cx="3711575" cy="6419850"/>
            <a:chOff x="309814" y="341976"/>
            <a:chExt cx="3711451" cy="6419885"/>
          </a:xfrm>
        </p:grpSpPr>
        <p:sp>
          <p:nvSpPr>
            <p:cNvPr id="52" name="TextBox 23"/>
            <p:cNvSpPr txBox="1">
              <a:spLocks noChangeArrowheads="1"/>
            </p:cNvSpPr>
            <p:nvPr/>
          </p:nvSpPr>
          <p:spPr bwMode="auto">
            <a:xfrm>
              <a:off x="1697243" y="6131620"/>
              <a:ext cx="369875"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B4</a:t>
              </a:r>
            </a:p>
          </p:txBody>
        </p:sp>
        <p:pic>
          <p:nvPicPr>
            <p:cNvPr id="118799" name="Picture 52"/>
            <p:cNvPicPr>
              <a:picLocks noChangeAspect="1"/>
            </p:cNvPicPr>
            <p:nvPr/>
          </p:nvPicPr>
          <p:blipFill>
            <a:blip r:embed="rId3" cstate="print"/>
            <a:srcRect l="20079" t="7874" r="20866" b="23886"/>
            <a:stretch>
              <a:fillRect/>
            </a:stretch>
          </p:blipFill>
          <p:spPr bwMode="auto">
            <a:xfrm>
              <a:off x="2067567" y="6146929"/>
              <a:ext cx="709537" cy="614932"/>
            </a:xfrm>
            <a:prstGeom prst="rect">
              <a:avLst/>
            </a:prstGeom>
            <a:noFill/>
            <a:ln w="9525">
              <a:noFill/>
              <a:miter lim="800000"/>
              <a:headEnd/>
              <a:tailEnd/>
            </a:ln>
          </p:spPr>
        </p:pic>
        <p:grpSp>
          <p:nvGrpSpPr>
            <p:cNvPr id="3" name="Group 53"/>
            <p:cNvGrpSpPr>
              <a:grpSpLocks/>
            </p:cNvGrpSpPr>
            <p:nvPr/>
          </p:nvGrpSpPr>
          <p:grpSpPr bwMode="auto">
            <a:xfrm>
              <a:off x="625931" y="341976"/>
              <a:ext cx="1500000" cy="4824000"/>
              <a:chOff x="2096270" y="80665"/>
              <a:chExt cx="1500000" cy="5053789"/>
            </a:xfrm>
          </p:grpSpPr>
          <p:pic>
            <p:nvPicPr>
              <p:cNvPr id="118818" name="Picture 71"/>
              <p:cNvPicPr>
                <a:picLocks noChangeAspect="1"/>
              </p:cNvPicPr>
              <p:nvPr/>
            </p:nvPicPr>
            <p:blipFill>
              <a:blip r:embed="rId4" cstate="print"/>
              <a:srcRect l="787" t="15749" r="787" b="21260"/>
              <a:stretch>
                <a:fillRect/>
              </a:stretch>
            </p:blipFill>
            <p:spPr bwMode="auto">
              <a:xfrm>
                <a:off x="2096270" y="80665"/>
                <a:ext cx="1500000" cy="720000"/>
              </a:xfrm>
              <a:prstGeom prst="rect">
                <a:avLst/>
              </a:prstGeom>
              <a:noFill/>
              <a:ln w="9525">
                <a:noFill/>
                <a:miter lim="800000"/>
                <a:headEnd/>
                <a:tailEnd/>
              </a:ln>
            </p:spPr>
          </p:pic>
          <p:pic>
            <p:nvPicPr>
              <p:cNvPr id="118819" name="Picture 72"/>
              <p:cNvPicPr>
                <a:picLocks noChangeAspect="1"/>
              </p:cNvPicPr>
              <p:nvPr/>
            </p:nvPicPr>
            <p:blipFill>
              <a:blip r:embed="rId5" cstate="print"/>
              <a:srcRect l="787" t="15749" r="787" b="21260"/>
              <a:stretch>
                <a:fillRect/>
              </a:stretch>
            </p:blipFill>
            <p:spPr bwMode="auto">
              <a:xfrm>
                <a:off x="2096270" y="805121"/>
                <a:ext cx="1500000" cy="720000"/>
              </a:xfrm>
              <a:prstGeom prst="rect">
                <a:avLst/>
              </a:prstGeom>
              <a:noFill/>
              <a:ln w="9525">
                <a:noFill/>
                <a:miter lim="800000"/>
                <a:headEnd/>
                <a:tailEnd/>
              </a:ln>
            </p:spPr>
          </p:pic>
          <p:pic>
            <p:nvPicPr>
              <p:cNvPr id="118820" name="Picture 73"/>
              <p:cNvPicPr>
                <a:picLocks noChangeAspect="1"/>
              </p:cNvPicPr>
              <p:nvPr/>
            </p:nvPicPr>
            <p:blipFill>
              <a:blip r:embed="rId6" cstate="print"/>
              <a:srcRect l="787" t="15749" r="787" b="21260"/>
              <a:stretch>
                <a:fillRect/>
              </a:stretch>
            </p:blipFill>
            <p:spPr bwMode="auto">
              <a:xfrm>
                <a:off x="2096270" y="1525121"/>
                <a:ext cx="1500000" cy="720000"/>
              </a:xfrm>
              <a:prstGeom prst="rect">
                <a:avLst/>
              </a:prstGeom>
              <a:noFill/>
              <a:ln w="9525">
                <a:noFill/>
                <a:miter lim="800000"/>
                <a:headEnd/>
                <a:tailEnd/>
              </a:ln>
            </p:spPr>
          </p:pic>
          <p:pic>
            <p:nvPicPr>
              <p:cNvPr id="118821" name="Picture 74"/>
              <p:cNvPicPr>
                <a:picLocks noChangeAspect="1"/>
              </p:cNvPicPr>
              <p:nvPr/>
            </p:nvPicPr>
            <p:blipFill>
              <a:blip r:embed="rId7" cstate="print"/>
              <a:srcRect l="787" t="15749" r="787" b="21260"/>
              <a:stretch>
                <a:fillRect/>
              </a:stretch>
            </p:blipFill>
            <p:spPr bwMode="auto">
              <a:xfrm>
                <a:off x="2096270" y="2248232"/>
                <a:ext cx="1500000" cy="720000"/>
              </a:xfrm>
              <a:prstGeom prst="rect">
                <a:avLst/>
              </a:prstGeom>
              <a:noFill/>
              <a:ln w="9525">
                <a:noFill/>
                <a:miter lim="800000"/>
                <a:headEnd/>
                <a:tailEnd/>
              </a:ln>
            </p:spPr>
          </p:pic>
          <p:pic>
            <p:nvPicPr>
              <p:cNvPr id="118822" name="Picture 75"/>
              <p:cNvPicPr>
                <a:picLocks noChangeAspect="1"/>
              </p:cNvPicPr>
              <p:nvPr/>
            </p:nvPicPr>
            <p:blipFill>
              <a:blip r:embed="rId8" cstate="print"/>
              <a:srcRect l="787" t="15749" r="787" b="21260"/>
              <a:stretch>
                <a:fillRect/>
              </a:stretch>
            </p:blipFill>
            <p:spPr bwMode="auto">
              <a:xfrm>
                <a:off x="2096270" y="2971343"/>
                <a:ext cx="1500000" cy="720000"/>
              </a:xfrm>
              <a:prstGeom prst="rect">
                <a:avLst/>
              </a:prstGeom>
              <a:noFill/>
              <a:ln w="9525">
                <a:noFill/>
                <a:miter lim="800000"/>
                <a:headEnd/>
                <a:tailEnd/>
              </a:ln>
            </p:spPr>
          </p:pic>
          <p:pic>
            <p:nvPicPr>
              <p:cNvPr id="118823" name="Picture 76"/>
              <p:cNvPicPr>
                <a:picLocks noChangeAspect="1"/>
              </p:cNvPicPr>
              <p:nvPr/>
            </p:nvPicPr>
            <p:blipFill>
              <a:blip r:embed="rId9" cstate="print"/>
              <a:srcRect l="787" t="15749" r="787" b="21260"/>
              <a:stretch>
                <a:fillRect/>
              </a:stretch>
            </p:blipFill>
            <p:spPr bwMode="auto">
              <a:xfrm>
                <a:off x="2096270" y="3694454"/>
                <a:ext cx="1500000" cy="720000"/>
              </a:xfrm>
              <a:prstGeom prst="rect">
                <a:avLst/>
              </a:prstGeom>
              <a:noFill/>
              <a:ln w="9525">
                <a:noFill/>
                <a:miter lim="800000"/>
                <a:headEnd/>
                <a:tailEnd/>
              </a:ln>
            </p:spPr>
          </p:pic>
          <p:pic>
            <p:nvPicPr>
              <p:cNvPr id="118824" name="Picture 77"/>
              <p:cNvPicPr>
                <a:picLocks noChangeAspect="1"/>
              </p:cNvPicPr>
              <p:nvPr/>
            </p:nvPicPr>
            <p:blipFill>
              <a:blip r:embed="rId10" cstate="print"/>
              <a:srcRect l="787" t="15749" r="787" b="21260"/>
              <a:stretch>
                <a:fillRect/>
              </a:stretch>
            </p:blipFill>
            <p:spPr bwMode="auto">
              <a:xfrm>
                <a:off x="2096270" y="4414454"/>
                <a:ext cx="1500000" cy="720000"/>
              </a:xfrm>
              <a:prstGeom prst="rect">
                <a:avLst/>
              </a:prstGeom>
              <a:noFill/>
              <a:ln w="9525">
                <a:noFill/>
                <a:miter lim="800000"/>
                <a:headEnd/>
                <a:tailEnd/>
              </a:ln>
            </p:spPr>
          </p:pic>
        </p:grpSp>
        <p:pic>
          <p:nvPicPr>
            <p:cNvPr id="118801" name="Picture 54"/>
            <p:cNvPicPr>
              <a:picLocks noChangeAspect="1"/>
            </p:cNvPicPr>
            <p:nvPr/>
          </p:nvPicPr>
          <p:blipFill>
            <a:blip r:embed="rId11" cstate="print"/>
            <a:srcRect l="787" t="19800" r="787" b="26775"/>
            <a:stretch>
              <a:fillRect/>
            </a:stretch>
          </p:blipFill>
          <p:spPr bwMode="auto">
            <a:xfrm>
              <a:off x="534011" y="5128223"/>
              <a:ext cx="3487254" cy="977895"/>
            </a:xfrm>
            <a:prstGeom prst="rect">
              <a:avLst/>
            </a:prstGeom>
            <a:noFill/>
            <a:ln w="9525">
              <a:noFill/>
              <a:miter lim="800000"/>
              <a:headEnd/>
              <a:tailEnd/>
            </a:ln>
          </p:spPr>
        </p:pic>
        <p:cxnSp>
          <p:nvCxnSpPr>
            <p:cNvPr id="118802" name="Straight Connector 55"/>
            <p:cNvCxnSpPr>
              <a:cxnSpLocks noChangeShapeType="1"/>
            </p:cNvCxnSpPr>
            <p:nvPr/>
          </p:nvCxnSpPr>
          <p:spPr bwMode="auto">
            <a:xfrm>
              <a:off x="393569" y="1015500"/>
              <a:ext cx="1764000" cy="0"/>
            </a:xfrm>
            <a:prstGeom prst="line">
              <a:avLst/>
            </a:prstGeom>
            <a:noFill/>
            <a:ln w="12700" algn="ctr">
              <a:solidFill>
                <a:srgbClr val="000000"/>
              </a:solidFill>
              <a:prstDash val="dash"/>
              <a:round/>
              <a:headEnd/>
              <a:tailEnd/>
            </a:ln>
          </p:spPr>
        </p:cxnSp>
        <p:cxnSp>
          <p:nvCxnSpPr>
            <p:cNvPr id="118803" name="Straight Connector 56"/>
            <p:cNvCxnSpPr>
              <a:cxnSpLocks noChangeShapeType="1"/>
            </p:cNvCxnSpPr>
            <p:nvPr/>
          </p:nvCxnSpPr>
          <p:spPr bwMode="auto">
            <a:xfrm>
              <a:off x="393569" y="1701420"/>
              <a:ext cx="1764000" cy="0"/>
            </a:xfrm>
            <a:prstGeom prst="line">
              <a:avLst/>
            </a:prstGeom>
            <a:noFill/>
            <a:ln w="12700" algn="ctr">
              <a:solidFill>
                <a:srgbClr val="000000"/>
              </a:solidFill>
              <a:prstDash val="dash"/>
              <a:round/>
              <a:headEnd/>
              <a:tailEnd/>
            </a:ln>
          </p:spPr>
        </p:cxnSp>
        <p:cxnSp>
          <p:nvCxnSpPr>
            <p:cNvPr id="118804" name="Straight Connector 57"/>
            <p:cNvCxnSpPr>
              <a:cxnSpLocks noChangeShapeType="1"/>
            </p:cNvCxnSpPr>
            <p:nvPr/>
          </p:nvCxnSpPr>
          <p:spPr bwMode="auto">
            <a:xfrm>
              <a:off x="393569" y="2397040"/>
              <a:ext cx="1764000" cy="0"/>
            </a:xfrm>
            <a:prstGeom prst="line">
              <a:avLst/>
            </a:prstGeom>
            <a:noFill/>
            <a:ln w="12700" algn="ctr">
              <a:solidFill>
                <a:srgbClr val="000000"/>
              </a:solidFill>
              <a:prstDash val="dash"/>
              <a:round/>
              <a:headEnd/>
              <a:tailEnd/>
            </a:ln>
          </p:spPr>
        </p:cxnSp>
        <p:cxnSp>
          <p:nvCxnSpPr>
            <p:cNvPr id="118805" name="Straight Connector 58"/>
            <p:cNvCxnSpPr>
              <a:cxnSpLocks noChangeShapeType="1"/>
            </p:cNvCxnSpPr>
            <p:nvPr/>
          </p:nvCxnSpPr>
          <p:spPr bwMode="auto">
            <a:xfrm>
              <a:off x="393569" y="3085078"/>
              <a:ext cx="1764000" cy="0"/>
            </a:xfrm>
            <a:prstGeom prst="line">
              <a:avLst/>
            </a:prstGeom>
            <a:noFill/>
            <a:ln w="12700" algn="ctr">
              <a:solidFill>
                <a:srgbClr val="000000"/>
              </a:solidFill>
              <a:prstDash val="dash"/>
              <a:round/>
              <a:headEnd/>
              <a:tailEnd/>
            </a:ln>
          </p:spPr>
        </p:cxnSp>
        <p:cxnSp>
          <p:nvCxnSpPr>
            <p:cNvPr id="118806" name="Straight Connector 59"/>
            <p:cNvCxnSpPr>
              <a:cxnSpLocks noChangeShapeType="1"/>
            </p:cNvCxnSpPr>
            <p:nvPr/>
          </p:nvCxnSpPr>
          <p:spPr bwMode="auto">
            <a:xfrm>
              <a:off x="393569" y="3767471"/>
              <a:ext cx="1764000" cy="0"/>
            </a:xfrm>
            <a:prstGeom prst="line">
              <a:avLst/>
            </a:prstGeom>
            <a:noFill/>
            <a:ln w="12700" algn="ctr">
              <a:solidFill>
                <a:srgbClr val="000000"/>
              </a:solidFill>
              <a:prstDash val="dash"/>
              <a:round/>
              <a:headEnd/>
              <a:tailEnd/>
            </a:ln>
          </p:spPr>
        </p:cxnSp>
        <p:cxnSp>
          <p:nvCxnSpPr>
            <p:cNvPr id="118807" name="Straight Connector 60"/>
            <p:cNvCxnSpPr>
              <a:cxnSpLocks noChangeShapeType="1"/>
            </p:cNvCxnSpPr>
            <p:nvPr/>
          </p:nvCxnSpPr>
          <p:spPr bwMode="auto">
            <a:xfrm>
              <a:off x="393569" y="4466976"/>
              <a:ext cx="1764000" cy="0"/>
            </a:xfrm>
            <a:prstGeom prst="line">
              <a:avLst/>
            </a:prstGeom>
            <a:noFill/>
            <a:ln w="12700" algn="ctr">
              <a:solidFill>
                <a:srgbClr val="000000"/>
              </a:solidFill>
              <a:prstDash val="dash"/>
              <a:round/>
              <a:headEnd/>
              <a:tailEnd/>
            </a:ln>
          </p:spPr>
        </p:cxnSp>
        <p:cxnSp>
          <p:nvCxnSpPr>
            <p:cNvPr id="118808" name="Straight Connector 61"/>
            <p:cNvCxnSpPr>
              <a:cxnSpLocks noChangeShapeType="1"/>
            </p:cNvCxnSpPr>
            <p:nvPr/>
          </p:nvCxnSpPr>
          <p:spPr bwMode="auto">
            <a:xfrm>
              <a:off x="393569" y="5118687"/>
              <a:ext cx="1764000" cy="0"/>
            </a:xfrm>
            <a:prstGeom prst="line">
              <a:avLst/>
            </a:prstGeom>
            <a:noFill/>
            <a:ln w="12700" algn="ctr">
              <a:solidFill>
                <a:srgbClr val="000000"/>
              </a:solidFill>
              <a:prstDash val="dash"/>
              <a:round/>
              <a:headEnd/>
              <a:tailEnd/>
            </a:ln>
          </p:spPr>
        </p:cxnSp>
        <p:sp>
          <p:nvSpPr>
            <p:cNvPr id="63" name="TextBox 15"/>
            <p:cNvSpPr txBox="1">
              <a:spLocks noChangeArrowheads="1"/>
            </p:cNvSpPr>
            <p:nvPr/>
          </p:nvSpPr>
          <p:spPr bwMode="auto">
            <a:xfrm>
              <a:off x="309814" y="581689"/>
              <a:ext cx="355588"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F6</a:t>
              </a:r>
            </a:p>
          </p:txBody>
        </p:sp>
        <p:sp>
          <p:nvSpPr>
            <p:cNvPr id="64" name="TextBox 16"/>
            <p:cNvSpPr txBox="1">
              <a:spLocks noChangeArrowheads="1"/>
            </p:cNvSpPr>
            <p:nvPr/>
          </p:nvSpPr>
          <p:spPr bwMode="auto">
            <a:xfrm>
              <a:off x="309814" y="1313531"/>
              <a:ext cx="355588" cy="277814"/>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F5</a:t>
              </a:r>
            </a:p>
          </p:txBody>
        </p:sp>
        <p:sp>
          <p:nvSpPr>
            <p:cNvPr id="65" name="TextBox 17"/>
            <p:cNvSpPr txBox="1">
              <a:spLocks noChangeArrowheads="1"/>
            </p:cNvSpPr>
            <p:nvPr/>
          </p:nvSpPr>
          <p:spPr bwMode="auto">
            <a:xfrm>
              <a:off x="309814" y="2089823"/>
              <a:ext cx="355588" cy="276227"/>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dirty="0">
                  <a:solidFill>
                    <a:prstClr val="black"/>
                  </a:solidFill>
                  <a:latin typeface="微软雅黑" panose="020B0503020204020204" pitchFamily="34" charset="-122"/>
                  <a:ea typeface="微软雅黑" panose="020B0503020204020204" pitchFamily="34" charset="-122"/>
                </a:rPr>
                <a:t>F4</a:t>
              </a:r>
            </a:p>
          </p:txBody>
        </p:sp>
        <p:sp>
          <p:nvSpPr>
            <p:cNvPr id="66" name="TextBox 18"/>
            <p:cNvSpPr txBox="1">
              <a:spLocks noChangeArrowheads="1"/>
            </p:cNvSpPr>
            <p:nvPr/>
          </p:nvSpPr>
          <p:spPr bwMode="auto">
            <a:xfrm>
              <a:off x="309814" y="2777214"/>
              <a:ext cx="355588" cy="276227"/>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F3</a:t>
              </a:r>
            </a:p>
          </p:txBody>
        </p:sp>
        <p:sp>
          <p:nvSpPr>
            <p:cNvPr id="67" name="TextBox 19"/>
            <p:cNvSpPr txBox="1">
              <a:spLocks noChangeArrowheads="1"/>
            </p:cNvSpPr>
            <p:nvPr/>
          </p:nvSpPr>
          <p:spPr bwMode="auto">
            <a:xfrm>
              <a:off x="309814" y="3361417"/>
              <a:ext cx="355588" cy="277814"/>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F2</a:t>
              </a:r>
            </a:p>
          </p:txBody>
        </p:sp>
        <p:sp>
          <p:nvSpPr>
            <p:cNvPr id="68" name="TextBox 20"/>
            <p:cNvSpPr txBox="1">
              <a:spLocks noChangeArrowheads="1"/>
            </p:cNvSpPr>
            <p:nvPr/>
          </p:nvSpPr>
          <p:spPr bwMode="auto">
            <a:xfrm>
              <a:off x="309814" y="4042458"/>
              <a:ext cx="355588"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F1</a:t>
              </a:r>
            </a:p>
          </p:txBody>
        </p:sp>
        <p:sp>
          <p:nvSpPr>
            <p:cNvPr id="69" name="TextBox 21"/>
            <p:cNvSpPr txBox="1">
              <a:spLocks noChangeArrowheads="1"/>
            </p:cNvSpPr>
            <p:nvPr/>
          </p:nvSpPr>
          <p:spPr bwMode="auto">
            <a:xfrm>
              <a:off x="309814" y="4648886"/>
              <a:ext cx="369875" cy="277815"/>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B1</a:t>
              </a:r>
            </a:p>
          </p:txBody>
        </p:sp>
        <p:sp>
          <p:nvSpPr>
            <p:cNvPr id="70" name="TextBox 22"/>
            <p:cNvSpPr txBox="1">
              <a:spLocks noChangeArrowheads="1"/>
            </p:cNvSpPr>
            <p:nvPr/>
          </p:nvSpPr>
          <p:spPr bwMode="auto">
            <a:xfrm>
              <a:off x="309814" y="5528366"/>
              <a:ext cx="369875" cy="276227"/>
            </a:xfrm>
            <a:prstGeom prst="rect">
              <a:avLst/>
            </a:prstGeom>
            <a:noFill/>
            <a:ln>
              <a:noFill/>
            </a:ln>
            <a:extLst/>
          </p:spPr>
          <p:txBody>
            <a:bodyPr wrap="none">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defTabSz="914400" eaLnBrk="0" hangingPunct="0">
                <a:defRPr/>
              </a:pPr>
              <a:r>
                <a:rPr lang="en-US" altLang="zh-CN" sz="1200" kern="0">
                  <a:solidFill>
                    <a:prstClr val="black"/>
                  </a:solidFill>
                  <a:latin typeface="微软雅黑" panose="020B0503020204020204" pitchFamily="34" charset="-122"/>
                  <a:ea typeface="微软雅黑" panose="020B0503020204020204" pitchFamily="34" charset="-122"/>
                </a:rPr>
                <a:t>B2</a:t>
              </a:r>
            </a:p>
          </p:txBody>
        </p:sp>
        <p:cxnSp>
          <p:nvCxnSpPr>
            <p:cNvPr id="118817" name="Straight Connector 70"/>
            <p:cNvCxnSpPr>
              <a:cxnSpLocks noChangeShapeType="1"/>
            </p:cNvCxnSpPr>
            <p:nvPr/>
          </p:nvCxnSpPr>
          <p:spPr bwMode="auto">
            <a:xfrm>
              <a:off x="393569" y="6109445"/>
              <a:ext cx="3516695" cy="0"/>
            </a:xfrm>
            <a:prstGeom prst="line">
              <a:avLst/>
            </a:prstGeom>
            <a:noFill/>
            <a:ln w="12700" algn="ctr">
              <a:solidFill>
                <a:srgbClr val="000000"/>
              </a:solidFill>
              <a:prstDash val="dash"/>
              <a:round/>
              <a:headEnd/>
              <a:tailEnd/>
            </a:ln>
          </p:spPr>
        </p:cxnSp>
      </p:grpSp>
      <p:grpSp>
        <p:nvGrpSpPr>
          <p:cNvPr id="4" name="Group 78"/>
          <p:cNvGrpSpPr>
            <a:grpSpLocks/>
          </p:cNvGrpSpPr>
          <p:nvPr/>
        </p:nvGrpSpPr>
        <p:grpSpPr bwMode="auto">
          <a:xfrm>
            <a:off x="2378075" y="987425"/>
            <a:ext cx="6550025" cy="3933384"/>
            <a:chOff x="3165175" y="738540"/>
            <a:chExt cx="6550000" cy="3933151"/>
          </a:xfrm>
        </p:grpSpPr>
        <p:sp>
          <p:nvSpPr>
            <p:cNvPr id="80" name="Rectangle 2"/>
            <p:cNvSpPr>
              <a:spLocks noChangeArrowheads="1"/>
            </p:cNvSpPr>
            <p:nvPr/>
          </p:nvSpPr>
          <p:spPr bwMode="auto">
            <a:xfrm>
              <a:off x="3725561" y="738540"/>
              <a:ext cx="5989614" cy="3933151"/>
            </a:xfrm>
            <a:prstGeom prst="rect">
              <a:avLst/>
            </a:prstGeom>
            <a:noFill/>
            <a:ln w="9525" algn="ctr">
              <a:noFill/>
              <a:miter lim="800000"/>
              <a:headEnd/>
              <a:tailEnd/>
            </a:ln>
          </p:spPr>
          <p:txBody>
            <a:bodyPr anchor="ctr">
              <a:spAutoFit/>
            </a:bodyPr>
            <a:lstStyle/>
            <a:p>
              <a:pPr algn="just" defTabSz="914400" eaLnBrk="0" hangingPunct="0">
                <a:lnSpc>
                  <a:spcPct val="120000"/>
                </a:lnSpc>
                <a:defRPr/>
              </a:pPr>
              <a:r>
                <a:rPr lang="en-US" altLang="zh-CN" sz="1600" kern="0" dirty="0">
                  <a:solidFill>
                    <a:srgbClr val="7030A0"/>
                  </a:solidFill>
                  <a:latin typeface="微软雅黑" pitchFamily="34" charset="-122"/>
                  <a:ea typeface="微软雅黑" pitchFamily="34" charset="-122"/>
                </a:rPr>
                <a:t>1. </a:t>
              </a:r>
              <a:r>
                <a:rPr lang="zh-CN" altLang="en-US" sz="1600" kern="0" dirty="0" smtClean="0">
                  <a:solidFill>
                    <a:srgbClr val="7030A0"/>
                  </a:solidFill>
                  <a:latin typeface="微软雅黑" pitchFamily="34" charset="-122"/>
                  <a:ea typeface="微软雅黑" pitchFamily="34" charset="-122"/>
                </a:rPr>
                <a:t>创新创业项目</a:t>
              </a:r>
              <a:r>
                <a:rPr lang="en-US" altLang="zh-CN" sz="1600" kern="0" dirty="0">
                  <a:solidFill>
                    <a:srgbClr val="7030A0"/>
                  </a:solidFill>
                  <a:latin typeface="微软雅黑" pitchFamily="34" charset="-122"/>
                  <a:ea typeface="微软雅黑" pitchFamily="34" charset="-122"/>
                </a:rPr>
                <a:t>				</a:t>
              </a:r>
              <a:r>
                <a:rPr lang="en-US" altLang="zh-CN" sz="1600" kern="0" dirty="0">
                  <a:solidFill>
                    <a:srgbClr val="000000"/>
                  </a:solidFill>
                  <a:latin typeface="微软雅黑" pitchFamily="34" charset="-122"/>
                  <a:ea typeface="微软雅黑" pitchFamily="34" charset="-122"/>
                </a:rPr>
                <a:t>——1200</a:t>
              </a:r>
              <a:r>
                <a:rPr lang="zh-CN" altLang="en-US" sz="1600" kern="0" dirty="0">
                  <a:solidFill>
                    <a:srgbClr val="000000"/>
                  </a:solidFill>
                  <a:latin typeface="微软雅黑" pitchFamily="34" charset="-122"/>
                  <a:ea typeface="微软雅黑" pitchFamily="34" charset="-122"/>
                </a:rPr>
                <a:t>人</a:t>
              </a:r>
              <a:endParaRPr lang="en-US" altLang="zh-CN" sz="1600" kern="0" dirty="0">
                <a:solidFill>
                  <a:srgbClr val="7030A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产品开发项目、</a:t>
              </a:r>
              <a:r>
                <a:rPr lang="en-US" altLang="zh-CN" sz="1600" kern="0" dirty="0">
                  <a:solidFill>
                    <a:srgbClr val="000000"/>
                  </a:solidFill>
                  <a:latin typeface="微软雅黑" pitchFamily="34" charset="-122"/>
                  <a:ea typeface="微软雅黑" pitchFamily="34" charset="-122"/>
                </a:rPr>
                <a:t>SRT</a:t>
              </a:r>
              <a:r>
                <a:rPr lang="zh-CN" altLang="en-US" sz="1600" kern="0" dirty="0">
                  <a:solidFill>
                    <a:srgbClr val="000000"/>
                  </a:solidFill>
                  <a:latin typeface="微软雅黑" pitchFamily="34" charset="-122"/>
                  <a:ea typeface="微软雅黑" pitchFamily="34" charset="-122"/>
                </a:rPr>
                <a:t>项目</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buFontTx/>
                <a:buChar char="-"/>
                <a:defRPr/>
              </a:pPr>
              <a:r>
                <a:rPr lang="zh-CN" altLang="en-US" sz="1600" kern="0" dirty="0" smtClean="0">
                  <a:solidFill>
                    <a:srgbClr val="000000"/>
                  </a:solidFill>
                  <a:latin typeface="微软雅黑" pitchFamily="34" charset="-122"/>
                  <a:ea typeface="微软雅黑" pitchFamily="34" charset="-122"/>
                </a:rPr>
                <a:t>学生</a:t>
              </a:r>
              <a:r>
                <a:rPr lang="zh-CN" altLang="en-US" sz="1600" kern="0" dirty="0">
                  <a:solidFill>
                    <a:srgbClr val="000000"/>
                  </a:solidFill>
                  <a:latin typeface="微软雅黑" pitchFamily="34" charset="-122"/>
                  <a:ea typeface="微软雅黑" pitchFamily="34" charset="-122"/>
                </a:rPr>
                <a:t>创新创业</a:t>
              </a:r>
              <a:r>
                <a:rPr lang="zh-CN" altLang="en-US" sz="1600" kern="0" dirty="0" smtClean="0">
                  <a:solidFill>
                    <a:srgbClr val="000000"/>
                  </a:solidFill>
                  <a:latin typeface="微软雅黑" pitchFamily="34" charset="-122"/>
                  <a:ea typeface="微软雅黑" pitchFamily="34" charset="-122"/>
                </a:rPr>
                <a:t>社团</a:t>
              </a:r>
              <a:endParaRPr lang="en-US" altLang="zh-CN" sz="1600" kern="0" dirty="0" smtClean="0">
                <a:solidFill>
                  <a:srgbClr val="000000"/>
                </a:solidFill>
                <a:latin typeface="微软雅黑" pitchFamily="34" charset="-122"/>
                <a:ea typeface="微软雅黑" pitchFamily="34" charset="-122"/>
              </a:endParaRPr>
            </a:p>
            <a:p>
              <a:pPr marL="444500" algn="just" defTabSz="914400" eaLnBrk="0" hangingPunct="0">
                <a:lnSpc>
                  <a:spcPct val="120000"/>
                </a:lnSpc>
                <a:buFontTx/>
                <a:buChar char="-"/>
                <a:defRPr/>
              </a:pPr>
              <a:r>
                <a:rPr lang="zh-CN" altLang="en-US" sz="1600" kern="0" dirty="0" smtClean="0">
                  <a:solidFill>
                    <a:srgbClr val="000000"/>
                  </a:solidFill>
                  <a:latin typeface="微软雅黑" pitchFamily="34" charset="-122"/>
                  <a:ea typeface="微软雅黑" pitchFamily="34" charset="-122"/>
                </a:rPr>
                <a:t>创新创业辅修专业</a:t>
              </a:r>
              <a:endParaRPr lang="en-US" altLang="zh-CN" sz="1600" kern="0" dirty="0">
                <a:solidFill>
                  <a:srgbClr val="000000"/>
                </a:solidFill>
                <a:latin typeface="微软雅黑" pitchFamily="34" charset="-122"/>
                <a:ea typeface="微软雅黑" pitchFamily="34" charset="-122"/>
              </a:endParaRPr>
            </a:p>
            <a:p>
              <a:pPr algn="just" defTabSz="914400" eaLnBrk="0" hangingPunct="0">
                <a:lnSpc>
                  <a:spcPct val="120000"/>
                </a:lnSpc>
                <a:defRPr/>
              </a:pPr>
              <a:r>
                <a:rPr lang="en-US" altLang="zh-CN" sz="1600" kern="0" dirty="0">
                  <a:solidFill>
                    <a:srgbClr val="7030A0"/>
                  </a:solidFill>
                  <a:latin typeface="微软雅黑" pitchFamily="34" charset="-122"/>
                  <a:ea typeface="微软雅黑" pitchFamily="34" charset="-122"/>
                </a:rPr>
                <a:t>2. </a:t>
              </a:r>
              <a:r>
                <a:rPr lang="zh-CN" altLang="en-US" sz="1600" kern="0" dirty="0">
                  <a:solidFill>
                    <a:srgbClr val="7030A0"/>
                  </a:solidFill>
                  <a:latin typeface="微软雅黑" pitchFamily="34" charset="-122"/>
                  <a:ea typeface="微软雅黑" pitchFamily="34" charset="-122"/>
                </a:rPr>
                <a:t>创新课程及主题活动</a:t>
              </a:r>
              <a:r>
                <a:rPr lang="en-US" altLang="zh-CN" sz="1600" kern="0" dirty="0">
                  <a:solidFill>
                    <a:srgbClr val="7030A0"/>
                  </a:solidFill>
                  <a:latin typeface="微软雅黑" pitchFamily="34" charset="-122"/>
                  <a:ea typeface="微软雅黑" pitchFamily="34" charset="-122"/>
                </a:rPr>
                <a:t>			</a:t>
              </a:r>
              <a:r>
                <a:rPr lang="en-US" altLang="zh-CN" sz="1600" kern="0" dirty="0">
                  <a:solidFill>
                    <a:srgbClr val="000000"/>
                  </a:solidFill>
                  <a:latin typeface="微软雅黑" pitchFamily="34" charset="-122"/>
                  <a:ea typeface="微软雅黑" pitchFamily="34" charset="-122"/>
                </a:rPr>
                <a:t>——2000</a:t>
              </a:r>
              <a:r>
                <a:rPr lang="zh-CN" altLang="en-US" sz="1600" kern="0" dirty="0">
                  <a:solidFill>
                    <a:srgbClr val="000000"/>
                  </a:solidFill>
                  <a:latin typeface="微软雅黑" pitchFamily="34" charset="-122"/>
                  <a:ea typeface="微软雅黑" pitchFamily="34" charset="-122"/>
                </a:rPr>
                <a:t>人</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教学课程、培训</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创意设计与制作工作坊</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主题讲座、产业交流沙龙</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创新</a:t>
              </a:r>
              <a:r>
                <a:rPr lang="zh-CN" altLang="en-US" sz="1600" kern="0" dirty="0" smtClean="0">
                  <a:solidFill>
                    <a:srgbClr val="000000"/>
                  </a:solidFill>
                  <a:latin typeface="微软雅黑" pitchFamily="34" charset="-122"/>
                  <a:ea typeface="微软雅黑" pitchFamily="34" charset="-122"/>
                </a:rPr>
                <a:t>竞赛</a:t>
              </a:r>
              <a:endParaRPr lang="en-US" altLang="zh-CN" sz="1600" kern="0" dirty="0">
                <a:solidFill>
                  <a:srgbClr val="000000"/>
                </a:solidFill>
                <a:latin typeface="微软雅黑" pitchFamily="34" charset="-122"/>
                <a:ea typeface="微软雅黑" pitchFamily="34" charset="-122"/>
              </a:endParaRPr>
            </a:p>
            <a:p>
              <a:pPr algn="just" defTabSz="914400" eaLnBrk="0" hangingPunct="0">
                <a:lnSpc>
                  <a:spcPct val="120000"/>
                </a:lnSpc>
                <a:defRPr/>
              </a:pPr>
              <a:r>
                <a:rPr lang="en-US" altLang="zh-CN" sz="1600" kern="0" dirty="0">
                  <a:solidFill>
                    <a:srgbClr val="7030A0"/>
                  </a:solidFill>
                  <a:latin typeface="微软雅黑" pitchFamily="34" charset="-122"/>
                  <a:ea typeface="微软雅黑" pitchFamily="34" charset="-122"/>
                </a:rPr>
                <a:t>3.</a:t>
              </a:r>
              <a:r>
                <a:rPr lang="zh-CN" altLang="en-US" sz="1600" kern="0" dirty="0">
                  <a:solidFill>
                    <a:srgbClr val="7030A0"/>
                  </a:solidFill>
                  <a:latin typeface="微软雅黑" pitchFamily="34" charset="-122"/>
                  <a:ea typeface="微软雅黑" pitchFamily="34" charset="-122"/>
                </a:rPr>
                <a:t> 工程实践能力及创意训练</a:t>
              </a:r>
              <a:r>
                <a:rPr lang="en-US" altLang="zh-CN" sz="1600" kern="0" dirty="0">
                  <a:solidFill>
                    <a:srgbClr val="7030A0"/>
                  </a:solidFill>
                  <a:latin typeface="微软雅黑" pitchFamily="34" charset="-122"/>
                  <a:ea typeface="微软雅黑" pitchFamily="34" charset="-122"/>
                </a:rPr>
                <a:t>			</a:t>
              </a:r>
              <a:r>
                <a:rPr lang="en-US" altLang="zh-CN" sz="1600" kern="0" dirty="0">
                  <a:solidFill>
                    <a:srgbClr val="000000"/>
                  </a:solidFill>
                  <a:latin typeface="微软雅黑" pitchFamily="34" charset="-122"/>
                  <a:ea typeface="微软雅黑" pitchFamily="34" charset="-122"/>
                </a:rPr>
                <a:t>——3000</a:t>
              </a:r>
              <a:r>
                <a:rPr lang="zh-CN" altLang="en-US" sz="1600" kern="0" dirty="0">
                  <a:solidFill>
                    <a:srgbClr val="000000"/>
                  </a:solidFill>
                  <a:latin typeface="微软雅黑" pitchFamily="34" charset="-122"/>
                  <a:ea typeface="微软雅黑" pitchFamily="34" charset="-122"/>
                </a:rPr>
                <a:t>人</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工程实践训练、创新设计、探究课和体验课</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a:t>
              </a:r>
              <a:r>
                <a:rPr lang="zh-CN" altLang="en-US" sz="1600" kern="0" dirty="0">
                  <a:solidFill>
                    <a:srgbClr val="000000"/>
                  </a:solidFill>
                  <a:latin typeface="微软雅黑" pitchFamily="34" charset="-122"/>
                  <a:ea typeface="微软雅黑" pitchFamily="34" charset="-122"/>
                </a:rPr>
                <a:t>创新报告、课内挑战赛</a:t>
              </a:r>
              <a:endParaRPr lang="en-US" altLang="zh-CN" sz="1600" kern="0" dirty="0">
                <a:solidFill>
                  <a:srgbClr val="000000"/>
                </a:solidFill>
                <a:latin typeface="微软雅黑" pitchFamily="34" charset="-122"/>
                <a:ea typeface="微软雅黑" pitchFamily="34" charset="-122"/>
              </a:endParaRPr>
            </a:p>
            <a:p>
              <a:pPr marL="444500" algn="just" defTabSz="914400" eaLnBrk="0" hangingPunct="0">
                <a:lnSpc>
                  <a:spcPct val="120000"/>
                </a:lnSpc>
                <a:defRPr/>
              </a:pPr>
              <a:r>
                <a:rPr lang="en-US" altLang="zh-CN" sz="1600" kern="0" dirty="0">
                  <a:solidFill>
                    <a:srgbClr val="000000"/>
                  </a:solidFill>
                  <a:latin typeface="微软雅黑" pitchFamily="34" charset="-122"/>
                  <a:ea typeface="微软雅黑" pitchFamily="34" charset="-122"/>
                </a:rPr>
                <a:t>- SRT</a:t>
              </a:r>
              <a:r>
                <a:rPr lang="zh-CN" altLang="en-US" sz="1600" kern="0" dirty="0">
                  <a:solidFill>
                    <a:srgbClr val="000000"/>
                  </a:solidFill>
                  <a:latin typeface="微软雅黑" pitchFamily="34" charset="-122"/>
                  <a:ea typeface="微软雅黑" pitchFamily="34" charset="-122"/>
                </a:rPr>
                <a:t>配套、项目训练</a:t>
              </a:r>
              <a:endParaRPr lang="en-US" altLang="zh-CN" sz="1600" kern="0" dirty="0">
                <a:solidFill>
                  <a:srgbClr val="000000"/>
                </a:solidFill>
                <a:latin typeface="微软雅黑" pitchFamily="34" charset="-122"/>
                <a:ea typeface="微软雅黑" pitchFamily="34" charset="-122"/>
              </a:endParaRPr>
            </a:p>
          </p:txBody>
        </p:sp>
        <p:sp>
          <p:nvSpPr>
            <p:cNvPr id="81" name="Left Arrow 80"/>
            <p:cNvSpPr/>
            <p:nvPr/>
          </p:nvSpPr>
          <p:spPr bwMode="auto">
            <a:xfrm rot="20700000">
              <a:off x="3165175" y="4210198"/>
              <a:ext cx="431798" cy="358754"/>
            </a:xfrm>
            <a:prstGeom prst="leftArrow">
              <a:avLst/>
            </a:prstGeom>
            <a:solidFill>
              <a:srgbClr val="8064A2"/>
            </a:solidFill>
            <a:ln w="25400" cap="flat" cmpd="sng" algn="ctr">
              <a:solidFill>
                <a:srgbClr val="8064A2">
                  <a:shade val="50000"/>
                </a:srgb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itchFamily="34" charset="-122"/>
                <a:ea typeface="微软雅黑" pitchFamily="34" charset="-122"/>
              </a:endParaRPr>
            </a:p>
          </p:txBody>
        </p:sp>
        <p:sp>
          <p:nvSpPr>
            <p:cNvPr id="82" name="Left Arrow 81"/>
            <p:cNvSpPr/>
            <p:nvPr/>
          </p:nvSpPr>
          <p:spPr bwMode="auto">
            <a:xfrm rot="900000">
              <a:off x="3165175" y="1783053"/>
              <a:ext cx="431798" cy="358754"/>
            </a:xfrm>
            <a:prstGeom prst="leftArrow">
              <a:avLst/>
            </a:prstGeom>
            <a:solidFill>
              <a:srgbClr val="8064A2"/>
            </a:solidFill>
            <a:ln w="25400" cap="flat" cmpd="sng" algn="ctr">
              <a:solidFill>
                <a:srgbClr val="8064A2">
                  <a:shade val="50000"/>
                </a:srgb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itchFamily="34" charset="-122"/>
                <a:ea typeface="微软雅黑" pitchFamily="34" charset="-122"/>
              </a:endParaRPr>
            </a:p>
          </p:txBody>
        </p:sp>
        <p:sp>
          <p:nvSpPr>
            <p:cNvPr id="83" name="Left Arrow 82"/>
            <p:cNvSpPr/>
            <p:nvPr/>
          </p:nvSpPr>
          <p:spPr bwMode="auto">
            <a:xfrm rot="900000">
              <a:off x="3165175" y="873470"/>
              <a:ext cx="431798" cy="360341"/>
            </a:xfrm>
            <a:prstGeom prst="leftArrow">
              <a:avLst/>
            </a:prstGeom>
            <a:solidFill>
              <a:srgbClr val="8064A2"/>
            </a:solidFill>
            <a:ln w="25400" cap="flat" cmpd="sng" algn="ctr">
              <a:solidFill>
                <a:srgbClr val="8064A2">
                  <a:shade val="50000"/>
                </a:srgbClr>
              </a:solidFill>
              <a:prstDash val="solid"/>
            </a:ln>
            <a:effectLst/>
          </p:spPr>
          <p:txBody>
            <a:bodyPr lIns="496257" tIns="78740" rIns="78740" bIns="78740" spcCol="1270" anchor="ctr"/>
            <a:lstStyle/>
            <a:p>
              <a:pPr algn="ctr" defTabSz="1377950" fontAlgn="auto" latinLnBrk="1">
                <a:lnSpc>
                  <a:spcPct val="90000"/>
                </a:lnSpc>
                <a:spcBef>
                  <a:spcPts val="0"/>
                </a:spcBef>
                <a:spcAft>
                  <a:spcPct val="35000"/>
                </a:spcAft>
                <a:defRPr/>
              </a:pPr>
              <a:endParaRPr kumimoji="1" lang="zh-CN" altLang="en-US" sz="2000" b="1" kern="0" dirty="0">
                <a:solidFill>
                  <a:srgbClr val="439BB3"/>
                </a:solidFill>
                <a:latin typeface="微软雅黑" pitchFamily="34" charset="-122"/>
                <a:ea typeface="微软雅黑" pitchFamily="34" charset="-122"/>
              </a:endParaRPr>
            </a:p>
          </p:txBody>
        </p:sp>
      </p:grpSp>
      <p:pic>
        <p:nvPicPr>
          <p:cNvPr id="84" name="Picture 2" descr="1-030"/>
          <p:cNvPicPr>
            <a:picLocks noChangeAspect="1" noChangeArrowheads="1"/>
          </p:cNvPicPr>
          <p:nvPr/>
        </p:nvPicPr>
        <p:blipFill rotWithShape="1">
          <a:blip r:embed="rId12">
            <a:extLst/>
          </a:blip>
          <a:srcRect l="28581" t="32420" r="12474" b="18061"/>
          <a:stretch/>
        </p:blipFill>
        <p:spPr bwMode="auto">
          <a:xfrm>
            <a:off x="5932519" y="4681626"/>
            <a:ext cx="2908883" cy="1727738"/>
          </a:xfrm>
          <a:prstGeom prst="rect">
            <a:avLst/>
          </a:prstGeom>
          <a:ln>
            <a:noFill/>
          </a:ln>
          <a:effectLst>
            <a:softEdge rad="112500"/>
          </a:effectLst>
          <a:extLst/>
        </p:spPr>
      </p:pic>
      <p:grpSp>
        <p:nvGrpSpPr>
          <p:cNvPr id="5" name="Group 5"/>
          <p:cNvGrpSpPr>
            <a:grpSpLocks/>
          </p:cNvGrpSpPr>
          <p:nvPr/>
        </p:nvGrpSpPr>
        <p:grpSpPr bwMode="auto">
          <a:xfrm>
            <a:off x="15875" y="1314450"/>
            <a:ext cx="322263" cy="3911600"/>
            <a:chOff x="15442" y="1313988"/>
            <a:chExt cx="322263" cy="3911580"/>
          </a:xfrm>
        </p:grpSpPr>
        <p:sp>
          <p:nvSpPr>
            <p:cNvPr id="85" name="TextBox 10"/>
            <p:cNvSpPr txBox="1">
              <a:spLocks noChangeArrowheads="1"/>
            </p:cNvSpPr>
            <p:nvPr/>
          </p:nvSpPr>
          <p:spPr bwMode="auto">
            <a:xfrm>
              <a:off x="15442" y="1313988"/>
              <a:ext cx="322263" cy="954083"/>
            </a:xfrm>
            <a:prstGeom prst="rect">
              <a:avLst/>
            </a:prstGeom>
            <a:noFill/>
            <a:ln>
              <a:noFill/>
            </a:ln>
            <a:extLst/>
          </p:spPr>
          <p:txBody>
            <a:bodyPr>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algn="ctr" defTabSz="914400" eaLnBrk="0" hangingPunct="0">
                <a:defRPr/>
              </a:pPr>
              <a:r>
                <a:rPr lang="zh-CN" altLang="en-US" sz="1400" kern="0" dirty="0" smtClean="0">
                  <a:solidFill>
                    <a:prstClr val="black"/>
                  </a:solidFill>
                  <a:latin typeface="微软雅黑" pitchFamily="34" charset="-122"/>
                  <a:ea typeface="微软雅黑" pitchFamily="34" charset="-122"/>
                </a:rPr>
                <a:t>协同创新</a:t>
              </a:r>
              <a:endParaRPr lang="en-US" altLang="zh-CN" sz="1400" kern="0" dirty="0" smtClean="0">
                <a:solidFill>
                  <a:prstClr val="black"/>
                </a:solidFill>
                <a:latin typeface="微软雅黑" pitchFamily="34" charset="-122"/>
                <a:ea typeface="微软雅黑" pitchFamily="34" charset="-122"/>
              </a:endParaRPr>
            </a:p>
          </p:txBody>
        </p:sp>
        <p:sp>
          <p:nvSpPr>
            <p:cNvPr id="86" name="TextBox 11"/>
            <p:cNvSpPr txBox="1">
              <a:spLocks noChangeArrowheads="1"/>
            </p:cNvSpPr>
            <p:nvPr/>
          </p:nvSpPr>
          <p:spPr bwMode="auto">
            <a:xfrm>
              <a:off x="15442" y="4271486"/>
              <a:ext cx="322263" cy="954082"/>
            </a:xfrm>
            <a:prstGeom prst="rect">
              <a:avLst/>
            </a:prstGeom>
            <a:noFill/>
            <a:ln>
              <a:noFill/>
            </a:ln>
            <a:extLst/>
          </p:spPr>
          <p:txBody>
            <a:bodyPr>
              <a:spAutoFit/>
            </a:bodyPr>
            <a:lstStyle>
              <a:lvl1pPr>
                <a:defRPr sz="3200">
                  <a:solidFill>
                    <a:schemeClr val="tx1"/>
                  </a:solidFill>
                  <a:latin typeface="Calibri" charset="0"/>
                  <a:ea typeface="宋体" charset="0"/>
                  <a:cs typeface="宋体" charset="0"/>
                </a:defRPr>
              </a:lvl1pPr>
              <a:lvl2pPr>
                <a:defRPr sz="2800">
                  <a:solidFill>
                    <a:schemeClr val="tx1"/>
                  </a:solidFill>
                  <a:latin typeface="Calibri" charset="0"/>
                  <a:ea typeface="宋体" charset="0"/>
                  <a:cs typeface="宋体" charset="0"/>
                </a:defRPr>
              </a:lvl2pPr>
              <a:lvl3pPr>
                <a:defRPr sz="2400">
                  <a:solidFill>
                    <a:schemeClr val="tx1"/>
                  </a:solidFill>
                  <a:latin typeface="Calibri" charset="0"/>
                  <a:ea typeface="宋体" charset="0"/>
                  <a:cs typeface="宋体" charset="0"/>
                </a:defRPr>
              </a:lvl3pPr>
              <a:lvl4pPr>
                <a:defRPr sz="2000">
                  <a:solidFill>
                    <a:schemeClr val="tx1"/>
                  </a:solidFill>
                  <a:latin typeface="Calibri" charset="0"/>
                  <a:ea typeface="宋体" charset="0"/>
                  <a:cs typeface="宋体" charset="0"/>
                </a:defRPr>
              </a:lvl4pPr>
              <a:lvl5pPr>
                <a:defRPr sz="2000">
                  <a:solidFill>
                    <a:schemeClr val="tx1"/>
                  </a:solidFill>
                  <a:latin typeface="Calibri" charset="0"/>
                  <a:ea typeface="宋体" charset="0"/>
                  <a:cs typeface="宋体" charset="0"/>
                </a:defRPr>
              </a:lvl5pPr>
              <a:lvl6pPr eaLnBrk="0" fontAlgn="base" hangingPunct="0">
                <a:spcAft>
                  <a:spcPct val="0"/>
                </a:spcAft>
                <a:buFont typeface="Arial" charset="0"/>
                <a:buChar char="»"/>
                <a:defRPr sz="2000">
                  <a:solidFill>
                    <a:schemeClr val="tx1"/>
                  </a:solidFill>
                  <a:latin typeface="Calibri" charset="0"/>
                  <a:ea typeface="宋体" charset="0"/>
                  <a:cs typeface="宋体" charset="0"/>
                </a:defRPr>
              </a:lvl6pPr>
              <a:lvl7pPr eaLnBrk="0" fontAlgn="base" hangingPunct="0">
                <a:spcAft>
                  <a:spcPct val="0"/>
                </a:spcAft>
                <a:buFont typeface="Arial" charset="0"/>
                <a:buChar char="»"/>
                <a:defRPr sz="2000">
                  <a:solidFill>
                    <a:schemeClr val="tx1"/>
                  </a:solidFill>
                  <a:latin typeface="Calibri" charset="0"/>
                  <a:ea typeface="宋体" charset="0"/>
                  <a:cs typeface="宋体" charset="0"/>
                </a:defRPr>
              </a:lvl7pPr>
              <a:lvl8pPr eaLnBrk="0" fontAlgn="base" hangingPunct="0">
                <a:spcAft>
                  <a:spcPct val="0"/>
                </a:spcAft>
                <a:buFont typeface="Arial" charset="0"/>
                <a:buChar char="»"/>
                <a:defRPr sz="2000">
                  <a:solidFill>
                    <a:schemeClr val="tx1"/>
                  </a:solidFill>
                  <a:latin typeface="Calibri" charset="0"/>
                  <a:ea typeface="宋体" charset="0"/>
                  <a:cs typeface="宋体" charset="0"/>
                </a:defRPr>
              </a:lvl8pPr>
              <a:lvl9pPr eaLnBrk="0" fontAlgn="base" hangingPunct="0">
                <a:spcAft>
                  <a:spcPct val="0"/>
                </a:spcAft>
                <a:buFont typeface="Arial" charset="0"/>
                <a:buChar char="»"/>
                <a:defRPr sz="2000">
                  <a:solidFill>
                    <a:schemeClr val="tx1"/>
                  </a:solidFill>
                  <a:latin typeface="Calibri" charset="0"/>
                  <a:ea typeface="宋体" charset="0"/>
                  <a:cs typeface="宋体" charset="0"/>
                </a:defRPr>
              </a:lvl9pPr>
            </a:lstStyle>
            <a:p>
              <a:pPr algn="ctr" defTabSz="914400" eaLnBrk="0" hangingPunct="0">
                <a:defRPr/>
              </a:pPr>
              <a:r>
                <a:rPr lang="zh-CN" altLang="en-US" sz="1400" kern="0" dirty="0">
                  <a:solidFill>
                    <a:prstClr val="black"/>
                  </a:solidFill>
                  <a:latin typeface="微软雅黑" pitchFamily="34" charset="-122"/>
                  <a:ea typeface="微软雅黑" pitchFamily="34" charset="-122"/>
                </a:rPr>
                <a:t>基础</a:t>
              </a:r>
              <a:r>
                <a:rPr lang="zh-CN" altLang="en-US" sz="1400" kern="0" dirty="0" smtClean="0">
                  <a:solidFill>
                    <a:prstClr val="black"/>
                  </a:solidFill>
                  <a:latin typeface="微软雅黑" pitchFamily="34" charset="-122"/>
                  <a:ea typeface="微软雅黑" pitchFamily="34" charset="-122"/>
                </a:rPr>
                <a:t>训练</a:t>
              </a:r>
              <a:endParaRPr lang="en-US" altLang="zh-CN" sz="1400" kern="0" dirty="0" smtClean="0">
                <a:solidFill>
                  <a:prstClr val="black"/>
                </a:solidFill>
                <a:latin typeface="微软雅黑" pitchFamily="34" charset="-122"/>
                <a:ea typeface="微软雅黑" pitchFamily="34" charset="-122"/>
              </a:endParaRPr>
            </a:p>
          </p:txBody>
        </p:sp>
        <p:cxnSp>
          <p:nvCxnSpPr>
            <p:cNvPr id="118793" name="Straight Arrow Connector 86"/>
            <p:cNvCxnSpPr>
              <a:cxnSpLocks noChangeShapeType="1"/>
              <a:stCxn id="86" idx="0"/>
              <a:endCxn id="85" idx="2"/>
            </p:cNvCxnSpPr>
            <p:nvPr/>
          </p:nvCxnSpPr>
          <p:spPr bwMode="auto">
            <a:xfrm flipV="1">
              <a:off x="176574" y="2268095"/>
              <a:ext cx="0" cy="2003366"/>
            </a:xfrm>
            <a:prstGeom prst="straightConnector1">
              <a:avLst/>
            </a:prstGeom>
            <a:noFill/>
            <a:ln w="19050" algn="ctr">
              <a:solidFill>
                <a:srgbClr val="4F81BD"/>
              </a:solidFill>
              <a:round/>
              <a:headEnd/>
              <a:tailEnd type="triangle" w="med" len="med"/>
            </a:ln>
          </p:spPr>
        </p:cxnSp>
      </p:grpSp>
      <p:sp>
        <p:nvSpPr>
          <p:cNvPr id="117766" name="Slide Number Placeholder 1"/>
          <p:cNvSpPr>
            <a:spLocks noGrp="1"/>
          </p:cNvSpPr>
          <p:nvPr>
            <p:ph type="sldNum" sz="quarter" idx="4294967295"/>
          </p:nvPr>
        </p:nvSpPr>
        <p:spPr>
          <a:xfrm>
            <a:off x="6553200" y="6356350"/>
            <a:ext cx="2133600" cy="365125"/>
          </a:xfrm>
          <a:prstGeom prst="rect">
            <a:avLst/>
          </a:prstGeom>
        </p:spPr>
        <p:txBody>
          <a:bodyPr/>
          <a:lstStyle/>
          <a:p>
            <a:pPr fontAlgn="base">
              <a:spcBef>
                <a:spcPct val="0"/>
              </a:spcBef>
              <a:spcAft>
                <a:spcPct val="0"/>
              </a:spcAft>
              <a:defRPr/>
            </a:pPr>
            <a:fld id="{96FF6D3B-78D7-460E-AA58-541C3927757D}" type="slidenum">
              <a:rPr lang="en-US" altLang="zh-CN" smtClean="0"/>
              <a:pPr fontAlgn="base">
                <a:spcBef>
                  <a:spcPct val="0"/>
                </a:spcBef>
                <a:spcAft>
                  <a:spcPct val="0"/>
                </a:spcAft>
                <a:defRPr/>
              </a:pPr>
              <a:t>85</a:t>
            </a:fld>
            <a:endParaRPr lang="en-US" altLang="zh-CN"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hape 308"/>
          <p:cNvSpPr>
            <a:spLocks noChangeArrowheads="1"/>
          </p:cNvSpPr>
          <p:nvPr/>
        </p:nvSpPr>
        <p:spPr bwMode="auto">
          <a:xfrm>
            <a:off x="174625" y="225425"/>
            <a:ext cx="3206006" cy="369332"/>
          </a:xfrm>
          <a:prstGeom prst="rect">
            <a:avLst/>
          </a:prstGeom>
          <a:noFill/>
          <a:ln w="12700">
            <a:noFill/>
            <a:miter lim="400000"/>
            <a:headEnd/>
            <a:tailEnd/>
          </a:ln>
        </p:spPr>
        <p:txBody>
          <a:bodyPr wrap="none" lIns="0" tIns="0" rIns="0" bIns="0" anchor="ctr">
            <a:spAutoFit/>
          </a:bodyPr>
          <a:lstStyle/>
          <a:p>
            <a:r>
              <a:rPr lang="en-US" altLang="zh-CN" sz="2400" dirty="0">
                <a:latin typeface="微软雅黑" pitchFamily="34" charset="-122"/>
                <a:ea typeface="微软雅黑" pitchFamily="34" charset="-122"/>
              </a:rPr>
              <a:t>1F-</a:t>
            </a:r>
            <a:r>
              <a:rPr lang="zh-CN" altLang="en-US" sz="2400" dirty="0">
                <a:latin typeface="微软雅黑" pitchFamily="34" charset="-122"/>
                <a:ea typeface="微软雅黑" pitchFamily="34" charset="-122"/>
              </a:rPr>
              <a:t>原型创新 </a:t>
            </a:r>
            <a:r>
              <a:rPr lang="en-US" altLang="zh-CN" sz="2400" dirty="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创客咖啡</a:t>
            </a:r>
            <a:endParaRPr lang="zh-CN" altLang="en-US" sz="2400" dirty="0">
              <a:solidFill>
                <a:srgbClr val="000000"/>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srcRect/>
          <a:stretch>
            <a:fillRect/>
          </a:stretch>
        </p:blipFill>
        <p:spPr bwMode="auto">
          <a:xfrm>
            <a:off x="0" y="3926973"/>
            <a:ext cx="4857784" cy="243098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929222" y="3910885"/>
            <a:ext cx="4214810" cy="2447073"/>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1714480" y="785794"/>
            <a:ext cx="5357850" cy="3102352"/>
          </a:xfrm>
          <a:prstGeom prst="rect">
            <a:avLst/>
          </a:prstGeom>
          <a:noFill/>
          <a:ln w="9525">
            <a:noFill/>
            <a:miter lim="800000"/>
            <a:headEnd/>
            <a:tailEnd/>
          </a:ln>
          <a:effectLst/>
        </p:spPr>
      </p:pic>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B2-2niaokan.jpg"/>
          <p:cNvPicPr>
            <a:picLocks noChangeAspect="1" noChangeArrowheads="1"/>
          </p:cNvPicPr>
          <p:nvPr/>
        </p:nvPicPr>
        <p:blipFill>
          <a:blip r:embed="rId2"/>
          <a:srcRect/>
          <a:stretch>
            <a:fillRect/>
          </a:stretch>
        </p:blipFill>
        <p:spPr bwMode="auto">
          <a:xfrm>
            <a:off x="0" y="0"/>
            <a:ext cx="9144000" cy="6858000"/>
          </a:xfrm>
          <a:prstGeom prst="rect">
            <a:avLst/>
          </a:prstGeom>
          <a:noFill/>
          <a:ln w="12700">
            <a:noFill/>
            <a:miter lim="400000"/>
            <a:headEnd/>
            <a:tailEnd/>
          </a:ln>
        </p:spPr>
      </p:pic>
      <p:sp>
        <p:nvSpPr>
          <p:cNvPr id="12291" name="Shape 154"/>
          <p:cNvSpPr>
            <a:spLocks noChangeArrowheads="1"/>
          </p:cNvSpPr>
          <p:nvPr/>
        </p:nvSpPr>
        <p:spPr bwMode="auto">
          <a:xfrm>
            <a:off x="174625" y="225425"/>
            <a:ext cx="4205288" cy="369888"/>
          </a:xfrm>
          <a:prstGeom prst="rect">
            <a:avLst/>
          </a:prstGeom>
          <a:noFill/>
          <a:ln w="12700">
            <a:noFill/>
            <a:miter lim="400000"/>
            <a:headEnd/>
            <a:tailEnd/>
          </a:ln>
        </p:spPr>
        <p:txBody>
          <a:bodyPr wrap="none" lIns="0" tIns="0" rIns="0" bIns="0" anchor="ctr">
            <a:spAutoFit/>
          </a:bodyPr>
          <a:lstStyle/>
          <a:p>
            <a:r>
              <a:rPr lang="en-US" altLang="zh-TW" sz="2400">
                <a:solidFill>
                  <a:schemeClr val="bg1"/>
                </a:solidFill>
                <a:latin typeface="微软雅黑" pitchFamily="34" charset="-122"/>
                <a:ea typeface="微软雅黑" pitchFamily="34" charset="-122"/>
              </a:rPr>
              <a:t>B1-B2-B4 </a:t>
            </a:r>
            <a:r>
              <a:rPr lang="zh-TW" altLang="en-US" sz="2400">
                <a:solidFill>
                  <a:schemeClr val="bg1"/>
                </a:solidFill>
                <a:latin typeface="微软雅黑" pitchFamily="34" charset="-122"/>
                <a:ea typeface="微软雅黑" pitchFamily="34" charset="-122"/>
              </a:rPr>
              <a:t>工程文化</a:t>
            </a:r>
            <a:r>
              <a:rPr lang="en-US" altLang="zh-TW" sz="2400">
                <a:solidFill>
                  <a:schemeClr val="bg1"/>
                </a:solidFill>
                <a:latin typeface="微软雅黑" pitchFamily="34" charset="-122"/>
                <a:ea typeface="微软雅黑" pitchFamily="34" charset="-122"/>
              </a:rPr>
              <a:t>+</a:t>
            </a:r>
            <a:r>
              <a:rPr lang="en-US" altLang="en-US" sz="2400">
                <a:solidFill>
                  <a:schemeClr val="bg1"/>
                </a:solidFill>
                <a:latin typeface="微软雅黑" pitchFamily="34" charset="-122"/>
                <a:ea typeface="微软雅黑" pitchFamily="34" charset="-122"/>
              </a:rPr>
              <a:t>产品制作</a:t>
            </a:r>
            <a:endParaRPr lang="zh-TW" altLang="en-US" sz="2400">
              <a:solidFill>
                <a:schemeClr val="bg1"/>
              </a:solidFill>
              <a:latin typeface="微软雅黑" pitchFamily="34" charset="-122"/>
              <a:ea typeface="微软雅黑" pitchFamily="34" charset="-122"/>
            </a:endParaRPr>
          </a:p>
        </p:txBody>
      </p:sp>
      <p:sp>
        <p:nvSpPr>
          <p:cNvPr id="2" name="矩形 1"/>
          <p:cNvSpPr/>
          <p:nvPr/>
        </p:nvSpPr>
        <p:spPr>
          <a:xfrm>
            <a:off x="1443038" y="5267325"/>
            <a:ext cx="6797675" cy="922338"/>
          </a:xfrm>
          <a:prstGeom prst="rect">
            <a:avLst/>
          </a:prstGeom>
          <a:solidFill>
            <a:schemeClr val="accent6"/>
          </a:solidFill>
        </p:spPr>
        <p:txBody>
          <a:bodyPr>
            <a:spAutoFit/>
          </a:bodyPr>
          <a:lstStyle/>
          <a:p>
            <a:pPr>
              <a:defRPr sz="1800"/>
            </a:pPr>
            <a:r>
              <a:rPr lang="en-US" altLang="zh-CN" dirty="0">
                <a:solidFill>
                  <a:schemeClr val="bg1"/>
                </a:solidFill>
                <a:latin typeface="微软雅黑"/>
                <a:ea typeface="微软雅黑"/>
                <a:cs typeface="微软雅黑"/>
              </a:rPr>
              <a:t>B1</a:t>
            </a:r>
            <a:r>
              <a:rPr lang="en-US" altLang="en-US" dirty="0">
                <a:solidFill>
                  <a:schemeClr val="bg1"/>
                </a:solidFill>
                <a:latin typeface="微软雅黑"/>
                <a:ea typeface="微软雅黑"/>
                <a:cs typeface="微软雅黑"/>
              </a:rPr>
              <a:t>、</a:t>
            </a:r>
            <a:r>
              <a:rPr lang="en-US" altLang="zh-CN" dirty="0">
                <a:solidFill>
                  <a:schemeClr val="bg1"/>
                </a:solidFill>
                <a:latin typeface="微软雅黑"/>
                <a:ea typeface="微软雅黑"/>
                <a:cs typeface="微软雅黑"/>
              </a:rPr>
              <a:t>B2</a:t>
            </a:r>
            <a:r>
              <a:rPr lang="zh-CN" altLang="en-US" dirty="0">
                <a:solidFill>
                  <a:schemeClr val="bg1"/>
                </a:solidFill>
                <a:latin typeface="微软雅黑"/>
                <a:ea typeface="微软雅黑"/>
                <a:cs typeface="微软雅黑"/>
              </a:rPr>
              <a:t>、</a:t>
            </a:r>
            <a:r>
              <a:rPr lang="en-US" altLang="zh-CN" dirty="0">
                <a:solidFill>
                  <a:schemeClr val="bg1"/>
                </a:solidFill>
                <a:latin typeface="微软雅黑"/>
                <a:ea typeface="微软雅黑"/>
                <a:cs typeface="微软雅黑"/>
              </a:rPr>
              <a:t>B4</a:t>
            </a:r>
            <a:r>
              <a:rPr lang="zh-CN" altLang="en-US" dirty="0">
                <a:solidFill>
                  <a:schemeClr val="bg1"/>
                </a:solidFill>
                <a:latin typeface="微软雅黑"/>
                <a:ea typeface="微软雅黑"/>
                <a:cs typeface="微软雅黑"/>
              </a:rPr>
              <a:t>的材料成型（铸造、冲压、钣金）、机械制造（车、铣）、数字制造（数控、特种加工、柔性制造系统）、电子产品制造等制作车间，是大学生们培养工程实践能力的重要基地。</a:t>
            </a:r>
          </a:p>
        </p:txBody>
      </p:sp>
      <p:sp>
        <p:nvSpPr>
          <p:cNvPr id="5" name="椭圆 4"/>
          <p:cNvSpPr>
            <a:spLocks/>
          </p:cNvSpPr>
          <p:nvPr/>
        </p:nvSpPr>
        <p:spPr>
          <a:xfrm>
            <a:off x="6350000" y="3708400"/>
            <a:ext cx="1701800" cy="170338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36000" rIns="36000" anchor="ctr"/>
          <a:lstStyle/>
          <a:p>
            <a:pPr algn="ctr">
              <a:defRPr/>
            </a:pPr>
            <a:r>
              <a:rPr kumimoji="1" lang="en-US" altLang="en-US" sz="1400" dirty="0">
                <a:latin typeface="微软雅黑"/>
                <a:ea typeface="微软雅黑"/>
                <a:cs typeface="微软雅黑"/>
              </a:rPr>
              <a:t>学生可以</a:t>
            </a:r>
            <a:r>
              <a:rPr kumimoji="1" lang="zh-CN" altLang="en-US" sz="1400" dirty="0">
                <a:latin typeface="微软雅黑"/>
                <a:ea typeface="微软雅黑"/>
                <a:cs typeface="微软雅黑"/>
              </a:rPr>
              <a:t>进行原型产品的深入加工，同时也接受工程实践相关的训练</a:t>
            </a:r>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hape 363"/>
          <p:cNvSpPr>
            <a:spLocks noChangeArrowheads="1"/>
          </p:cNvSpPr>
          <p:nvPr/>
        </p:nvSpPr>
        <p:spPr bwMode="auto">
          <a:xfrm>
            <a:off x="174625" y="225425"/>
            <a:ext cx="3205163" cy="369888"/>
          </a:xfrm>
          <a:prstGeom prst="rect">
            <a:avLst/>
          </a:prstGeom>
          <a:noFill/>
          <a:ln w="12700">
            <a:noFill/>
            <a:miter lim="400000"/>
            <a:headEnd/>
            <a:tailEnd/>
          </a:ln>
        </p:spPr>
        <p:txBody>
          <a:bodyPr wrap="none" lIns="0" tIns="0" rIns="0" bIns="0" anchor="ctr">
            <a:spAutoFit/>
          </a:bodyPr>
          <a:lstStyle/>
          <a:p>
            <a:r>
              <a:rPr lang="en-US" altLang="zh-CN" sz="2400">
                <a:latin typeface="微软雅黑" pitchFamily="34" charset="-122"/>
                <a:ea typeface="微软雅黑" pitchFamily="34" charset="-122"/>
              </a:rPr>
              <a:t>2</a:t>
            </a:r>
            <a:r>
              <a:rPr lang="zh-CN" altLang="zh-CN" sz="2400">
                <a:latin typeface="微软雅黑" pitchFamily="34" charset="-122"/>
                <a:ea typeface="微软雅黑" pitchFamily="34" charset="-122"/>
              </a:rPr>
              <a:t>F</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团队训练 </a:t>
            </a:r>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创意工坊</a:t>
            </a:r>
            <a:endParaRPr lang="zh-CN" sz="2400">
              <a:solidFill>
                <a:srgbClr val="FF0000"/>
              </a:solidFill>
              <a:latin typeface="微软雅黑" pitchFamily="34" charset="-122"/>
              <a:ea typeface="微软雅黑" pitchFamily="34" charset="-122"/>
            </a:endParaRPr>
          </a:p>
        </p:txBody>
      </p:sp>
      <p:pic>
        <p:nvPicPr>
          <p:cNvPr id="364" name="2F-2-filtered.jpeg"/>
          <p:cNvPicPr/>
          <p:nvPr/>
        </p:nvPicPr>
        <p:blipFill>
          <a:blip r:embed="rId3" cstate="email">
            <a:extLst>
              <a:ext uri="{28A0092B-C50C-407E-A947-70E740481C1C}"/>
            </a:extLst>
          </a:blip>
          <a:stretch>
            <a:fillRect/>
          </a:stretch>
        </p:blipFill>
        <p:spPr>
          <a:xfrm>
            <a:off x="-1" y="888643"/>
            <a:ext cx="9144000" cy="5715001"/>
          </a:xfrm>
          <a:prstGeom prst="rect">
            <a:avLst/>
          </a:prstGeom>
          <a:ln w="12700">
            <a:miter lim="400000"/>
          </a:ln>
          <a:effectLst/>
          <a:scene3d>
            <a:camera prst="orthographicFront">
              <a:rot lat="0" lon="10800000" rev="0"/>
            </a:camera>
            <a:lightRig rig="threePt" dir="t"/>
          </a:scene3d>
        </p:spPr>
      </p:pic>
      <p:sp>
        <p:nvSpPr>
          <p:cNvPr id="5" name="椭圆 4"/>
          <p:cNvSpPr>
            <a:spLocks/>
          </p:cNvSpPr>
          <p:nvPr/>
        </p:nvSpPr>
        <p:spPr>
          <a:xfrm>
            <a:off x="6783388" y="3708400"/>
            <a:ext cx="1701800" cy="170338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36000" rIns="36000" anchor="ctr"/>
          <a:lstStyle/>
          <a:p>
            <a:pPr algn="ctr">
              <a:defRPr/>
            </a:pPr>
            <a:r>
              <a:rPr kumimoji="1" lang="zh-CN" altLang="en-US" sz="1400" dirty="0">
                <a:latin typeface="微软雅黑"/>
                <a:ea typeface="微软雅黑"/>
                <a:cs typeface="微软雅黑"/>
              </a:rPr>
              <a:t>学习新的技能，由教师、助教以及学生开设的短期</a:t>
            </a:r>
            <a:r>
              <a:rPr kumimoji="1" lang="en-US" altLang="zh-CN" sz="1400" dirty="0">
                <a:latin typeface="微软雅黑"/>
                <a:ea typeface="微软雅黑"/>
                <a:cs typeface="微软雅黑"/>
              </a:rPr>
              <a:t>workshop</a:t>
            </a:r>
            <a:r>
              <a:rPr kumimoji="1" lang="zh-CN" altLang="en-US" sz="1400" dirty="0">
                <a:latin typeface="微软雅黑"/>
                <a:ea typeface="微软雅黑"/>
                <a:cs typeface="微软雅黑"/>
              </a:rPr>
              <a:t>、自主课程</a:t>
            </a:r>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
          <p:cNvPicPr>
            <a:picLocks noChangeAspect="1"/>
          </p:cNvPicPr>
          <p:nvPr/>
        </p:nvPicPr>
        <p:blipFill>
          <a:blip r:embed="rId2"/>
          <a:srcRect/>
          <a:stretch>
            <a:fillRect/>
          </a:stretch>
        </p:blipFill>
        <p:spPr bwMode="auto">
          <a:xfrm>
            <a:off x="0" y="758825"/>
            <a:ext cx="9144000" cy="6099175"/>
          </a:xfrm>
          <a:prstGeom prst="rect">
            <a:avLst/>
          </a:prstGeom>
          <a:noFill/>
          <a:ln w="9525">
            <a:noFill/>
            <a:miter lim="800000"/>
            <a:headEnd/>
            <a:tailEnd/>
          </a:ln>
        </p:spPr>
      </p:pic>
      <p:sp>
        <p:nvSpPr>
          <p:cNvPr id="16387" name="Shape 404"/>
          <p:cNvSpPr>
            <a:spLocks noChangeArrowheads="1"/>
          </p:cNvSpPr>
          <p:nvPr/>
        </p:nvSpPr>
        <p:spPr bwMode="auto">
          <a:xfrm>
            <a:off x="174625" y="225425"/>
            <a:ext cx="3784600" cy="369888"/>
          </a:xfrm>
          <a:prstGeom prst="rect">
            <a:avLst/>
          </a:prstGeom>
          <a:noFill/>
          <a:ln w="12700">
            <a:noFill/>
            <a:miter lim="400000"/>
            <a:headEnd/>
            <a:tailEnd/>
          </a:ln>
        </p:spPr>
        <p:txBody>
          <a:bodyPr lIns="0" tIns="0" rIns="0" bIns="0" anchor="ctr">
            <a:spAutoFit/>
          </a:bodyPr>
          <a:lstStyle/>
          <a:p>
            <a:r>
              <a:rPr lang="en-US" altLang="zh-CN" sz="2400">
                <a:latin typeface="微软雅黑" pitchFamily="34" charset="-122"/>
                <a:ea typeface="微软雅黑" pitchFamily="34" charset="-122"/>
              </a:rPr>
              <a:t>3</a:t>
            </a:r>
            <a:r>
              <a:rPr lang="zh-CN" altLang="zh-CN" sz="2400">
                <a:latin typeface="微软雅黑" pitchFamily="34" charset="-122"/>
                <a:ea typeface="微软雅黑" pitchFamily="34" charset="-122"/>
              </a:rPr>
              <a:t>F</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服务管理 </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 </a:t>
            </a:r>
            <a:r>
              <a:rPr lang="zh-CN" altLang="en-US" sz="2400">
                <a:solidFill>
                  <a:srgbClr val="FF0000"/>
                </a:solidFill>
                <a:latin typeface="微软雅黑" pitchFamily="34" charset="-122"/>
                <a:ea typeface="微软雅黑" pitchFamily="34" charset="-122"/>
              </a:rPr>
              <a:t>数据平台</a:t>
            </a:r>
            <a:endParaRPr lang="zh-CN" sz="2400">
              <a:solidFill>
                <a:srgbClr val="FF0000"/>
              </a:solidFill>
              <a:latin typeface="微软雅黑" pitchFamily="34" charset="-122"/>
              <a:ea typeface="微软雅黑" pitchFamily="34" charset="-122"/>
            </a:endParaRPr>
          </a:p>
        </p:txBody>
      </p:sp>
      <p:sp>
        <p:nvSpPr>
          <p:cNvPr id="5" name="椭圆 4"/>
          <p:cNvSpPr>
            <a:spLocks/>
          </p:cNvSpPr>
          <p:nvPr/>
        </p:nvSpPr>
        <p:spPr>
          <a:xfrm>
            <a:off x="5551488" y="3276600"/>
            <a:ext cx="1701800" cy="1701800"/>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36000" rIns="36000" anchor="ctr"/>
          <a:lstStyle/>
          <a:p>
            <a:pPr algn="ctr">
              <a:defRPr/>
            </a:pPr>
            <a:r>
              <a:rPr kumimoji="1" lang="en-US" altLang="zh-CN" sz="1400" dirty="0">
                <a:latin typeface="微软雅黑"/>
                <a:ea typeface="微软雅黑"/>
                <a:cs typeface="微软雅黑"/>
              </a:rPr>
              <a:t>3F</a:t>
            </a:r>
            <a:r>
              <a:rPr kumimoji="1" lang="zh-CN" altLang="en-US" sz="1400" dirty="0">
                <a:latin typeface="微软雅黑"/>
                <a:ea typeface="微软雅黑"/>
                <a:cs typeface="微软雅黑"/>
              </a:rPr>
              <a:t>作为服务和管理层，满足师资交流以及培训，并运营</a:t>
            </a:r>
            <a:r>
              <a:rPr lang="zh-CN" altLang="en-US" sz="1400" dirty="0">
                <a:latin typeface="微软雅黑"/>
                <a:ea typeface="微软雅黑"/>
                <a:cs typeface="微软雅黑"/>
              </a:rPr>
              <a:t>创新设计与制造桌面云服务平台</a:t>
            </a:r>
            <a:endParaRPr kumimoji="1" lang="zh-CN" altLang="en-US" sz="1400" dirty="0">
              <a:latin typeface="微软雅黑"/>
              <a:ea typeface="微软雅黑"/>
              <a:cs typeface="微软雅黑"/>
            </a:endParaRPr>
          </a:p>
        </p:txBody>
      </p:sp>
      <p:sp>
        <p:nvSpPr>
          <p:cNvPr id="7" name="椭圆 6"/>
          <p:cNvSpPr>
            <a:spLocks/>
          </p:cNvSpPr>
          <p:nvPr/>
        </p:nvSpPr>
        <p:spPr>
          <a:xfrm>
            <a:off x="7253288" y="3276600"/>
            <a:ext cx="1703387" cy="1701800"/>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36000" rIns="36000" anchor="ctr"/>
          <a:lstStyle/>
          <a:p>
            <a:pPr algn="ctr" fontAlgn="ctr">
              <a:defRPr/>
            </a:pPr>
            <a:r>
              <a:rPr kumimoji="1" lang="zh-CN" altLang="en-US" sz="1400" dirty="0">
                <a:latin typeface="微软雅黑"/>
                <a:ea typeface="微软雅黑"/>
                <a:cs typeface="微软雅黑"/>
              </a:rPr>
              <a:t>创客空间运营</a:t>
            </a:r>
            <a:r>
              <a:rPr kumimoji="1" lang="zh-CN" altLang="en-US" sz="1400" dirty="0">
                <a:solidFill>
                  <a:schemeClr val="bg1"/>
                </a:solidFill>
                <a:latin typeface="微软雅黑"/>
                <a:ea typeface="微软雅黑"/>
                <a:cs typeface="微软雅黑"/>
              </a:rPr>
              <a:t>管理信息平台、</a:t>
            </a:r>
            <a:r>
              <a:rPr lang="zh-CN" altLang="zh-CN" sz="1400" kern="100" dirty="0">
                <a:solidFill>
                  <a:schemeClr val="bg1"/>
                </a:solidFill>
                <a:latin typeface="微软雅黑"/>
                <a:ea typeface="微软雅黑"/>
                <a:cs typeface="微软雅黑"/>
              </a:rPr>
              <a:t>创新创客课程管理系统</a:t>
            </a:r>
            <a:r>
              <a:rPr lang="zh-CN" altLang="en-US" sz="1400" kern="100" dirty="0">
                <a:solidFill>
                  <a:schemeClr val="bg1"/>
                </a:solidFill>
                <a:latin typeface="微软雅黑"/>
                <a:ea typeface="微软雅黑"/>
                <a:cs typeface="微软雅黑"/>
              </a:rPr>
              <a:t>、</a:t>
            </a:r>
            <a:r>
              <a:rPr lang="zh-CN" altLang="en-US" sz="1400" dirty="0">
                <a:latin typeface="微软雅黑"/>
                <a:ea typeface="微软雅黑"/>
                <a:cs typeface="微软雅黑"/>
              </a:rPr>
              <a:t>跨学科知识库系统</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ChangeArrowheads="1"/>
          </p:cNvSpPr>
          <p:nvPr/>
        </p:nvSpPr>
        <p:spPr bwMode="auto">
          <a:xfrm>
            <a:off x="571500" y="214313"/>
            <a:ext cx="3600450" cy="708025"/>
          </a:xfrm>
          <a:prstGeom prst="rect">
            <a:avLst/>
          </a:prstGeom>
          <a:noFill/>
          <a:ln w="9525" algn="ctr">
            <a:noFill/>
            <a:miter lim="800000"/>
            <a:headEnd/>
            <a:tailEnd/>
          </a:ln>
        </p:spPr>
        <p:txBody>
          <a:bodyPr>
            <a:spAutoFit/>
          </a:bodyPr>
          <a:lstStyle/>
          <a:p>
            <a:pPr algn="just">
              <a:defRPr/>
            </a:pPr>
            <a:r>
              <a:rPr lang="zh-CN" altLang="en-US" sz="4000" b="1" kern="0" dirty="0">
                <a:solidFill>
                  <a:srgbClr val="002060"/>
                </a:solidFill>
                <a:latin typeface="黑体" pitchFamily="49" charset="-122"/>
                <a:ea typeface="黑体" pitchFamily="49" charset="-122"/>
              </a:rPr>
              <a:t>教学体系建设</a:t>
            </a:r>
            <a:endParaRPr lang="zh-CN" altLang="en-US" sz="4000" b="1" dirty="0">
              <a:solidFill>
                <a:srgbClr val="002060"/>
              </a:solidFill>
              <a:latin typeface="黑体" pitchFamily="49" charset="-122"/>
              <a:ea typeface="黑体" pitchFamily="49" charset="-122"/>
            </a:endParaRPr>
          </a:p>
        </p:txBody>
      </p:sp>
      <p:sp>
        <p:nvSpPr>
          <p:cNvPr id="116793" name="AutoShape 57"/>
          <p:cNvSpPr>
            <a:spLocks noChangeArrowheads="1"/>
          </p:cNvSpPr>
          <p:nvPr/>
        </p:nvSpPr>
        <p:spPr bwMode="gray">
          <a:xfrm>
            <a:off x="1908175" y="1785912"/>
            <a:ext cx="5530850" cy="1995492"/>
          </a:xfrm>
          <a:prstGeom prst="upArrow">
            <a:avLst>
              <a:gd name="adj1" fmla="val 57824"/>
              <a:gd name="adj2" fmla="val 54398"/>
            </a:avLst>
          </a:prstGeom>
          <a:gradFill rotWithShape="1">
            <a:gsLst>
              <a:gs pos="0">
                <a:schemeClr val="accent1"/>
              </a:gs>
              <a:gs pos="100000">
                <a:schemeClr val="accent1">
                  <a:gamma/>
                  <a:tint val="0"/>
                  <a:invGamma/>
                </a:schemeClr>
              </a:gs>
            </a:gsLst>
            <a:lin ang="5400000" scaled="1"/>
          </a:gradFill>
          <a:ln w="9525" algn="ctr">
            <a:noFill/>
            <a:miter lim="800000"/>
            <a:headEnd/>
            <a:tailEnd/>
          </a:ln>
          <a:effectLst/>
        </p:spPr>
        <p:txBody>
          <a:bodyPr wrap="none" anchor="ctr"/>
          <a:lstStyle/>
          <a:p>
            <a:pPr>
              <a:defRPr/>
            </a:pPr>
            <a:endParaRPr lang="zh-CN" altLang="en-US">
              <a:latin typeface="Arial" charset="0"/>
              <a:ea typeface="宋体" charset="-122"/>
            </a:endParaRPr>
          </a:p>
        </p:txBody>
      </p:sp>
      <p:sp>
        <p:nvSpPr>
          <p:cNvPr id="116794" name="AutoShape 58"/>
          <p:cNvSpPr>
            <a:spLocks noChangeArrowheads="1"/>
          </p:cNvSpPr>
          <p:nvPr/>
        </p:nvSpPr>
        <p:spPr bwMode="gray">
          <a:xfrm>
            <a:off x="928688" y="1214422"/>
            <a:ext cx="7243762" cy="574675"/>
          </a:xfrm>
          <a:prstGeom prst="roundRect">
            <a:avLst>
              <a:gd name="adj" fmla="val 50000"/>
            </a:avLst>
          </a:prstGeom>
          <a:gradFill rotWithShape="1">
            <a:gsLst>
              <a:gs pos="0">
                <a:schemeClr val="hlink"/>
              </a:gs>
              <a:gs pos="50000">
                <a:schemeClr val="hlink">
                  <a:gamma/>
                  <a:tint val="64314"/>
                  <a:invGamma/>
                </a:schemeClr>
              </a:gs>
              <a:gs pos="100000">
                <a:schemeClr val="hlink"/>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defRPr/>
            </a:pPr>
            <a:r>
              <a:rPr lang="zh-CN" altLang="en-US" sz="2000" b="1">
                <a:latin typeface="Verdana" pitchFamily="34" charset="0"/>
                <a:ea typeface="宋体" charset="-122"/>
              </a:rPr>
              <a:t>以“示范中心”、“精品课程”、”优秀教学团队建设“为核心</a:t>
            </a:r>
          </a:p>
        </p:txBody>
      </p:sp>
      <p:sp>
        <p:nvSpPr>
          <p:cNvPr id="22533" name="Text Box 59"/>
          <p:cNvSpPr txBox="1">
            <a:spLocks noChangeArrowheads="1"/>
          </p:cNvSpPr>
          <p:nvPr/>
        </p:nvSpPr>
        <p:spPr bwMode="gray">
          <a:xfrm>
            <a:off x="3857620" y="2143102"/>
            <a:ext cx="1606550" cy="519113"/>
          </a:xfrm>
          <a:prstGeom prst="rect">
            <a:avLst/>
          </a:prstGeom>
          <a:noFill/>
          <a:ln w="9525" algn="ctr">
            <a:noFill/>
            <a:miter lim="800000"/>
            <a:headEnd/>
            <a:tailEnd/>
          </a:ln>
        </p:spPr>
        <p:txBody>
          <a:bodyPr wrap="none">
            <a:spAutoFit/>
          </a:bodyPr>
          <a:lstStyle/>
          <a:p>
            <a:r>
              <a:rPr lang="zh-CN" altLang="en-US" sz="2800" b="1" dirty="0">
                <a:solidFill>
                  <a:srgbClr val="CC0066"/>
                </a:solidFill>
                <a:latin typeface="华文隶书" pitchFamily="2" charset="-122"/>
                <a:ea typeface="华文隶书" pitchFamily="2" charset="-122"/>
              </a:rPr>
              <a:t>教学资源</a:t>
            </a:r>
          </a:p>
        </p:txBody>
      </p:sp>
      <p:grpSp>
        <p:nvGrpSpPr>
          <p:cNvPr id="2" name="Group 60"/>
          <p:cNvGrpSpPr>
            <a:grpSpLocks/>
          </p:cNvGrpSpPr>
          <p:nvPr/>
        </p:nvGrpSpPr>
        <p:grpSpPr bwMode="auto">
          <a:xfrm>
            <a:off x="900113" y="2928920"/>
            <a:ext cx="1579562" cy="2070100"/>
            <a:chOff x="576" y="2476"/>
            <a:chExt cx="995" cy="1304"/>
          </a:xfrm>
        </p:grpSpPr>
        <p:grpSp>
          <p:nvGrpSpPr>
            <p:cNvPr id="3" name="Group 61"/>
            <p:cNvGrpSpPr>
              <a:grpSpLocks/>
            </p:cNvGrpSpPr>
            <p:nvPr/>
          </p:nvGrpSpPr>
          <p:grpSpPr bwMode="auto">
            <a:xfrm>
              <a:off x="577" y="2476"/>
              <a:ext cx="935" cy="954"/>
              <a:chOff x="624" y="1584"/>
              <a:chExt cx="1248" cy="1296"/>
            </a:xfrm>
          </p:grpSpPr>
          <p:grpSp>
            <p:nvGrpSpPr>
              <p:cNvPr id="4" name="Group 62"/>
              <p:cNvGrpSpPr>
                <a:grpSpLocks/>
              </p:cNvGrpSpPr>
              <p:nvPr/>
            </p:nvGrpSpPr>
            <p:grpSpPr bwMode="auto">
              <a:xfrm>
                <a:off x="624" y="1584"/>
                <a:ext cx="1248" cy="1296"/>
                <a:chOff x="2016" y="1920"/>
                <a:chExt cx="1680" cy="1680"/>
              </a:xfrm>
            </p:grpSpPr>
            <p:sp>
              <p:nvSpPr>
                <p:cNvPr id="116799" name="Oval 63"/>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w="9525">
                  <a:noFill/>
                  <a:round/>
                  <a:headEnd/>
                  <a:tailEnd/>
                </a:ln>
                <a:effectLst/>
              </p:spPr>
              <p:txBody>
                <a:bodyPr wrap="none" anchor="ctr"/>
                <a:lstStyle/>
                <a:p>
                  <a:pPr>
                    <a:defRPr/>
                  </a:pPr>
                  <a:endParaRPr lang="zh-CN" altLang="en-US">
                    <a:latin typeface="Arial" charset="0"/>
                    <a:ea typeface="宋体" charset="-122"/>
                  </a:endParaRPr>
                </a:p>
              </p:txBody>
            </p:sp>
            <p:sp>
              <p:nvSpPr>
                <p:cNvPr id="22563" name="Freeform 64"/>
                <p:cNvSpPr>
                  <a:spLocks/>
                </p:cNvSpPr>
                <p:nvPr/>
              </p:nvSpPr>
              <p:spPr bwMode="gray">
                <a:xfrm>
                  <a:off x="2208" y="1948"/>
                  <a:ext cx="1296" cy="634"/>
                </a:xfrm>
                <a:custGeom>
                  <a:avLst/>
                  <a:gdLst>
                    <a:gd name="T0" fmla="*/ 431 w 1321"/>
                    <a:gd name="T1" fmla="*/ 4 h 712"/>
                    <a:gd name="T2" fmla="*/ 434 w 1321"/>
                    <a:gd name="T3" fmla="*/ 4 h 712"/>
                    <a:gd name="T4" fmla="*/ 436 w 1321"/>
                    <a:gd name="T5" fmla="*/ 4 h 712"/>
                    <a:gd name="T6" fmla="*/ 433 w 1321"/>
                    <a:gd name="T7" fmla="*/ 4 h 712"/>
                    <a:gd name="T8" fmla="*/ 429 w 1321"/>
                    <a:gd name="T9" fmla="*/ 4 h 712"/>
                    <a:gd name="T10" fmla="*/ 420 w 1321"/>
                    <a:gd name="T11" fmla="*/ 4 h 712"/>
                    <a:gd name="T12" fmla="*/ 409 w 1321"/>
                    <a:gd name="T13" fmla="*/ 4 h 712"/>
                    <a:gd name="T14" fmla="*/ 393 w 1321"/>
                    <a:gd name="T15" fmla="*/ 4 h 712"/>
                    <a:gd name="T16" fmla="*/ 379 w 1321"/>
                    <a:gd name="T17" fmla="*/ 4 h 712"/>
                    <a:gd name="T18" fmla="*/ 361 w 1321"/>
                    <a:gd name="T19" fmla="*/ 4 h 712"/>
                    <a:gd name="T20" fmla="*/ 340 w 1321"/>
                    <a:gd name="T21" fmla="*/ 4 h 712"/>
                    <a:gd name="T22" fmla="*/ 319 w 1321"/>
                    <a:gd name="T23" fmla="*/ 4 h 712"/>
                    <a:gd name="T24" fmla="*/ 295 w 1321"/>
                    <a:gd name="T25" fmla="*/ 4 h 712"/>
                    <a:gd name="T26" fmla="*/ 273 w 1321"/>
                    <a:gd name="T27" fmla="*/ 4 h 712"/>
                    <a:gd name="T28" fmla="*/ 264 w 1321"/>
                    <a:gd name="T29" fmla="*/ 4 h 712"/>
                    <a:gd name="T30" fmla="*/ 158 w 1321"/>
                    <a:gd name="T31" fmla="*/ 4 h 712"/>
                    <a:gd name="T32" fmla="*/ 157 w 1321"/>
                    <a:gd name="T33" fmla="*/ 4 h 712"/>
                    <a:gd name="T34" fmla="*/ 134 w 1321"/>
                    <a:gd name="T35" fmla="*/ 4 h 712"/>
                    <a:gd name="T36" fmla="*/ 116 w 1321"/>
                    <a:gd name="T37" fmla="*/ 4 h 712"/>
                    <a:gd name="T38" fmla="*/ 98 w 1321"/>
                    <a:gd name="T39" fmla="*/ 4 h 712"/>
                    <a:gd name="T40" fmla="*/ 77 w 1321"/>
                    <a:gd name="T41" fmla="*/ 4 h 712"/>
                    <a:gd name="T42" fmla="*/ 65 w 1321"/>
                    <a:gd name="T43" fmla="*/ 4 h 712"/>
                    <a:gd name="T44" fmla="*/ 50 w 1321"/>
                    <a:gd name="T45" fmla="*/ 4 h 712"/>
                    <a:gd name="T46" fmla="*/ 32 w 1321"/>
                    <a:gd name="T47" fmla="*/ 4 h 712"/>
                    <a:gd name="T48" fmla="*/ 26 w 1321"/>
                    <a:gd name="T49" fmla="*/ 4 h 712"/>
                    <a:gd name="T50" fmla="*/ 26 w 1321"/>
                    <a:gd name="T51" fmla="*/ 4 h 712"/>
                    <a:gd name="T52" fmla="*/ 18 w 1321"/>
                    <a:gd name="T53" fmla="*/ 4 h 712"/>
                    <a:gd name="T54" fmla="*/ 6 w 1321"/>
                    <a:gd name="T55" fmla="*/ 4 h 712"/>
                    <a:gd name="T56" fmla="*/ 0 w 1321"/>
                    <a:gd name="T57" fmla="*/ 4 h 712"/>
                    <a:gd name="T58" fmla="*/ 0 w 1321"/>
                    <a:gd name="T59" fmla="*/ 4 h 712"/>
                    <a:gd name="T60" fmla="*/ 4 w 1321"/>
                    <a:gd name="T61" fmla="*/ 4 h 712"/>
                    <a:gd name="T62" fmla="*/ 16 w 1321"/>
                    <a:gd name="T63" fmla="*/ 4 h 712"/>
                    <a:gd name="T64" fmla="*/ 26 w 1321"/>
                    <a:gd name="T65" fmla="*/ 4 h 712"/>
                    <a:gd name="T66" fmla="*/ 28 w 1321"/>
                    <a:gd name="T67" fmla="*/ 4 h 712"/>
                    <a:gd name="T68" fmla="*/ 52 w 1321"/>
                    <a:gd name="T69" fmla="*/ 4 h 712"/>
                    <a:gd name="T70" fmla="*/ 69 w 1321"/>
                    <a:gd name="T71" fmla="*/ 4 h 712"/>
                    <a:gd name="T72" fmla="*/ 90 w 1321"/>
                    <a:gd name="T73" fmla="*/ 4 h 712"/>
                    <a:gd name="T74" fmla="*/ 114 w 1321"/>
                    <a:gd name="T75" fmla="*/ 4 h 712"/>
                    <a:gd name="T76" fmla="*/ 136 w 1321"/>
                    <a:gd name="T77" fmla="*/ 4 h 712"/>
                    <a:gd name="T78" fmla="*/ 165 w 1321"/>
                    <a:gd name="T79" fmla="*/ 4 h 712"/>
                    <a:gd name="T80" fmla="*/ 192 w 1321"/>
                    <a:gd name="T81" fmla="*/ 4 h 712"/>
                    <a:gd name="T82" fmla="*/ 221 w 1321"/>
                    <a:gd name="T83" fmla="*/ 0 h 712"/>
                    <a:gd name="T84" fmla="*/ 221 w 1321"/>
                    <a:gd name="T85" fmla="*/ 0 h 712"/>
                    <a:gd name="T86" fmla="*/ 251 w 1321"/>
                    <a:gd name="T87" fmla="*/ 4 h 712"/>
                    <a:gd name="T88" fmla="*/ 279 w 1321"/>
                    <a:gd name="T89" fmla="*/ 4 h 712"/>
                    <a:gd name="T90" fmla="*/ 307 w 1321"/>
                    <a:gd name="T91" fmla="*/ 4 h 712"/>
                    <a:gd name="T92" fmla="*/ 334 w 1321"/>
                    <a:gd name="T93" fmla="*/ 4 h 712"/>
                    <a:gd name="T94" fmla="*/ 358 w 1321"/>
                    <a:gd name="T95" fmla="*/ 4 h 712"/>
                    <a:gd name="T96" fmla="*/ 379 w 1321"/>
                    <a:gd name="T97" fmla="*/ 4 h 712"/>
                    <a:gd name="T98" fmla="*/ 399 w 1321"/>
                    <a:gd name="T99" fmla="*/ 4 h 712"/>
                    <a:gd name="T100" fmla="*/ 416 w 1321"/>
                    <a:gd name="T101" fmla="*/ 4 h 712"/>
                    <a:gd name="T102" fmla="*/ 431 w 1321"/>
                    <a:gd name="T103" fmla="*/ 4 h 712"/>
                    <a:gd name="T104" fmla="*/ 431 w 1321"/>
                    <a:gd name="T105" fmla="*/ 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w="0">
                  <a:noFill/>
                  <a:round/>
                  <a:headEnd/>
                  <a:tailEnd/>
                </a:ln>
              </p:spPr>
              <p:txBody>
                <a:bodyPr/>
                <a:lstStyle/>
                <a:p>
                  <a:endParaRPr lang="zh-CN" altLang="en-US"/>
                </a:p>
              </p:txBody>
            </p:sp>
          </p:grpSp>
          <p:sp>
            <p:nvSpPr>
              <p:cNvPr id="116801" name="Text Box 65"/>
              <p:cNvSpPr txBox="1">
                <a:spLocks noChangeArrowheads="1"/>
              </p:cNvSpPr>
              <p:nvPr/>
            </p:nvSpPr>
            <p:spPr bwMode="gray">
              <a:xfrm>
                <a:off x="639" y="2300"/>
                <a:ext cx="1212" cy="264"/>
              </a:xfrm>
              <a:prstGeom prst="rect">
                <a:avLst/>
              </a:prstGeom>
              <a:noFill/>
              <a:ln w="9525">
                <a:noFill/>
                <a:miter lim="800000"/>
                <a:headEnd/>
                <a:tailEnd/>
              </a:ln>
              <a:effectLst/>
            </p:spPr>
            <p:txBody>
              <a:bodyPr wrap="none">
                <a:spAutoFit/>
              </a:bodyPr>
              <a:lstStyle/>
              <a:p>
                <a:pPr>
                  <a:defRPr/>
                </a:pPr>
                <a:r>
                  <a:rPr lang="zh-CN" altLang="en-US" sz="1400" b="1" dirty="0">
                    <a:solidFill>
                      <a:schemeClr val="bg1"/>
                    </a:solidFill>
                    <a:effectLst>
                      <a:outerShdw blurRad="38100" dist="38100" dir="2700000" algn="tl">
                        <a:srgbClr val="C0C0C0"/>
                      </a:outerShdw>
                    </a:effectLst>
                    <a:latin typeface="Arial" charset="0"/>
                    <a:ea typeface="宋体" charset="-122"/>
                  </a:rPr>
                  <a:t>模块化实习课程</a:t>
                </a:r>
              </a:p>
            </p:txBody>
          </p:sp>
        </p:grpSp>
        <p:sp>
          <p:nvSpPr>
            <p:cNvPr id="22559" name="Oval 66"/>
            <p:cNvSpPr>
              <a:spLocks noChangeArrowheads="1"/>
            </p:cNvSpPr>
            <p:nvPr/>
          </p:nvSpPr>
          <p:spPr bwMode="auto">
            <a:xfrm>
              <a:off x="576" y="3504"/>
              <a:ext cx="995" cy="276"/>
            </a:xfrm>
            <a:prstGeom prst="ellipse">
              <a:avLst/>
            </a:prstGeom>
            <a:gradFill rotWithShape="1">
              <a:gsLst>
                <a:gs pos="0">
                  <a:schemeClr val="bg2"/>
                </a:gs>
                <a:gs pos="100000">
                  <a:schemeClr val="bg1"/>
                </a:gs>
              </a:gsLst>
              <a:path path="shape">
                <a:fillToRect l="50000" t="50000" r="50000" b="50000"/>
              </a:path>
            </a:gradFill>
            <a:ln w="9525">
              <a:noFill/>
              <a:round/>
              <a:headEnd/>
              <a:tailEnd/>
            </a:ln>
          </p:spPr>
          <p:txBody>
            <a:bodyPr wrap="none" anchor="ctr"/>
            <a:lstStyle/>
            <a:p>
              <a:endParaRPr lang="zh-CN" altLang="en-US"/>
            </a:p>
          </p:txBody>
        </p:sp>
      </p:grpSp>
      <p:grpSp>
        <p:nvGrpSpPr>
          <p:cNvPr id="5" name="Group 67"/>
          <p:cNvGrpSpPr>
            <a:grpSpLocks/>
          </p:cNvGrpSpPr>
          <p:nvPr/>
        </p:nvGrpSpPr>
        <p:grpSpPr bwMode="auto">
          <a:xfrm>
            <a:off x="2843213" y="2928920"/>
            <a:ext cx="1584325" cy="2070100"/>
            <a:chOff x="1776" y="2476"/>
            <a:chExt cx="1019" cy="1304"/>
          </a:xfrm>
        </p:grpSpPr>
        <p:grpSp>
          <p:nvGrpSpPr>
            <p:cNvPr id="6" name="Group 68"/>
            <p:cNvGrpSpPr>
              <a:grpSpLocks/>
            </p:cNvGrpSpPr>
            <p:nvPr/>
          </p:nvGrpSpPr>
          <p:grpSpPr bwMode="auto">
            <a:xfrm>
              <a:off x="1776" y="2476"/>
              <a:ext cx="960" cy="958"/>
              <a:chOff x="2016" y="1920"/>
              <a:chExt cx="1680" cy="1680"/>
            </a:xfrm>
          </p:grpSpPr>
          <p:sp>
            <p:nvSpPr>
              <p:cNvPr id="116805" name="Oval 69"/>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w="9525">
                <a:noFill/>
                <a:round/>
                <a:headEnd/>
                <a:tailEnd/>
              </a:ln>
              <a:effectLst/>
            </p:spPr>
            <p:txBody>
              <a:bodyPr wrap="none" anchor="ctr"/>
              <a:lstStyle/>
              <a:p>
                <a:pPr>
                  <a:defRPr/>
                </a:pPr>
                <a:endParaRPr lang="zh-CN" altLang="en-US">
                  <a:latin typeface="Arial" charset="0"/>
                  <a:ea typeface="宋体" charset="-122"/>
                </a:endParaRPr>
              </a:p>
            </p:txBody>
          </p:sp>
          <p:sp>
            <p:nvSpPr>
              <p:cNvPr id="116806" name="Freeform 70"/>
              <p:cNvSpPr>
                <a:spLocks/>
              </p:cNvSpPr>
              <p:nvPr/>
            </p:nvSpPr>
            <p:spPr bwMode="gray">
              <a:xfrm>
                <a:off x="2207" y="1948"/>
                <a:ext cx="1297" cy="633"/>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w="0">
                <a:noFill/>
                <a:prstDash val="solid"/>
                <a:round/>
                <a:headEnd/>
                <a:tailEnd/>
              </a:ln>
              <a:effectLst/>
            </p:spPr>
            <p:txBody>
              <a:bodyPr/>
              <a:lstStyle/>
              <a:p>
                <a:pPr>
                  <a:defRPr/>
                </a:pPr>
                <a:endParaRPr lang="zh-CN" altLang="en-US">
                  <a:latin typeface="Arial" charset="0"/>
                  <a:ea typeface="宋体" charset="-122"/>
                </a:endParaRPr>
              </a:p>
            </p:txBody>
          </p:sp>
        </p:grpSp>
        <p:sp>
          <p:nvSpPr>
            <p:cNvPr id="116807" name="Text Box 71"/>
            <p:cNvSpPr txBox="1">
              <a:spLocks noChangeArrowheads="1"/>
            </p:cNvSpPr>
            <p:nvPr/>
          </p:nvSpPr>
          <p:spPr bwMode="gray">
            <a:xfrm>
              <a:off x="1824" y="2936"/>
              <a:ext cx="864" cy="326"/>
            </a:xfrm>
            <a:prstGeom prst="rect">
              <a:avLst/>
            </a:prstGeom>
            <a:noFill/>
            <a:ln w="9525">
              <a:noFill/>
              <a:miter lim="800000"/>
              <a:headEnd/>
              <a:tailEnd/>
            </a:ln>
            <a:effectLst/>
          </p:spPr>
          <p:txBody>
            <a:bodyPr>
              <a:spAutoFit/>
            </a:bodyPr>
            <a:lstStyle/>
            <a:p>
              <a:pPr>
                <a:defRPr/>
              </a:pPr>
              <a:r>
                <a:rPr lang="zh-CN" altLang="en-US" sz="1400" b="1" dirty="0">
                  <a:solidFill>
                    <a:schemeClr val="bg1"/>
                  </a:solidFill>
                  <a:effectLst>
                    <a:outerShdw blurRad="38100" dist="38100" dir="2700000" algn="tl">
                      <a:srgbClr val="C0C0C0"/>
                    </a:outerShdw>
                  </a:effectLst>
                  <a:latin typeface="Arial" charset="0"/>
                  <a:ea typeface="宋体" charset="-122"/>
                </a:rPr>
                <a:t>开设实践性</a:t>
              </a:r>
            </a:p>
            <a:p>
              <a:pPr>
                <a:defRPr/>
              </a:pPr>
              <a:r>
                <a:rPr lang="zh-CN" altLang="en-US" sz="1400" b="1" dirty="0">
                  <a:solidFill>
                    <a:schemeClr val="bg1"/>
                  </a:solidFill>
                  <a:effectLst>
                    <a:outerShdw blurRad="38100" dist="38100" dir="2700000" algn="tl">
                      <a:srgbClr val="C0C0C0"/>
                    </a:outerShdw>
                  </a:effectLst>
                  <a:latin typeface="Arial" charset="0"/>
                  <a:ea typeface="宋体" charset="-122"/>
                </a:rPr>
                <a:t>系列课程</a:t>
              </a:r>
            </a:p>
          </p:txBody>
        </p:sp>
        <p:sp>
          <p:nvSpPr>
            <p:cNvPr id="22555" name="Oval 72"/>
            <p:cNvSpPr>
              <a:spLocks noChangeArrowheads="1"/>
            </p:cNvSpPr>
            <p:nvPr/>
          </p:nvSpPr>
          <p:spPr bwMode="auto">
            <a:xfrm>
              <a:off x="1800" y="3504"/>
              <a:ext cx="995" cy="276"/>
            </a:xfrm>
            <a:prstGeom prst="ellipse">
              <a:avLst/>
            </a:prstGeom>
            <a:gradFill rotWithShape="1">
              <a:gsLst>
                <a:gs pos="0">
                  <a:schemeClr val="bg2"/>
                </a:gs>
                <a:gs pos="100000">
                  <a:schemeClr val="bg1"/>
                </a:gs>
              </a:gsLst>
              <a:path path="shape">
                <a:fillToRect l="50000" t="50000" r="50000" b="50000"/>
              </a:path>
            </a:gradFill>
            <a:ln w="9525">
              <a:noFill/>
              <a:round/>
              <a:headEnd/>
              <a:tailEnd/>
            </a:ln>
          </p:spPr>
          <p:txBody>
            <a:bodyPr wrap="none" anchor="ctr"/>
            <a:lstStyle/>
            <a:p>
              <a:endParaRPr lang="zh-CN" altLang="en-US"/>
            </a:p>
          </p:txBody>
        </p:sp>
      </p:grpSp>
      <p:grpSp>
        <p:nvGrpSpPr>
          <p:cNvPr id="7" name="Group 73"/>
          <p:cNvGrpSpPr>
            <a:grpSpLocks/>
          </p:cNvGrpSpPr>
          <p:nvPr/>
        </p:nvGrpSpPr>
        <p:grpSpPr bwMode="auto">
          <a:xfrm>
            <a:off x="4859338" y="2928920"/>
            <a:ext cx="1631950" cy="2114550"/>
            <a:chOff x="3072" y="2448"/>
            <a:chExt cx="1028" cy="1332"/>
          </a:xfrm>
        </p:grpSpPr>
        <p:grpSp>
          <p:nvGrpSpPr>
            <p:cNvPr id="8" name="Group 74"/>
            <p:cNvGrpSpPr>
              <a:grpSpLocks/>
            </p:cNvGrpSpPr>
            <p:nvPr/>
          </p:nvGrpSpPr>
          <p:grpSpPr bwMode="auto">
            <a:xfrm>
              <a:off x="3072" y="2448"/>
              <a:ext cx="960" cy="958"/>
              <a:chOff x="2016" y="1920"/>
              <a:chExt cx="1680" cy="1680"/>
            </a:xfrm>
          </p:grpSpPr>
          <p:sp>
            <p:nvSpPr>
              <p:cNvPr id="116811" name="Oval 75"/>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w="9525">
                <a:noFill/>
                <a:round/>
                <a:headEnd/>
                <a:tailEnd/>
              </a:ln>
              <a:effectLst/>
            </p:spPr>
            <p:txBody>
              <a:bodyPr wrap="none" anchor="ctr"/>
              <a:lstStyle/>
              <a:p>
                <a:pPr>
                  <a:defRPr/>
                </a:pPr>
                <a:endParaRPr lang="zh-CN" altLang="en-US">
                  <a:latin typeface="Arial" charset="0"/>
                  <a:ea typeface="宋体" charset="-122"/>
                </a:endParaRPr>
              </a:p>
            </p:txBody>
          </p:sp>
          <p:sp>
            <p:nvSpPr>
              <p:cNvPr id="116812" name="Freeform 76"/>
              <p:cNvSpPr>
                <a:spLocks/>
              </p:cNvSpPr>
              <p:nvPr/>
            </p:nvSpPr>
            <p:spPr bwMode="gray">
              <a:xfrm>
                <a:off x="2209" y="1948"/>
                <a:ext cx="1295" cy="633"/>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w="0">
                <a:noFill/>
                <a:prstDash val="solid"/>
                <a:round/>
                <a:headEnd/>
                <a:tailEnd/>
              </a:ln>
              <a:effectLst/>
            </p:spPr>
            <p:txBody>
              <a:bodyPr/>
              <a:lstStyle/>
              <a:p>
                <a:pPr>
                  <a:defRPr/>
                </a:pPr>
                <a:endParaRPr lang="zh-CN" altLang="en-US">
                  <a:latin typeface="Arial" charset="0"/>
                  <a:ea typeface="宋体" charset="-122"/>
                </a:endParaRPr>
              </a:p>
            </p:txBody>
          </p:sp>
        </p:grpSp>
        <p:sp>
          <p:nvSpPr>
            <p:cNvPr id="116813" name="Text Box 77"/>
            <p:cNvSpPr txBox="1">
              <a:spLocks noChangeArrowheads="1"/>
            </p:cNvSpPr>
            <p:nvPr/>
          </p:nvSpPr>
          <p:spPr bwMode="gray">
            <a:xfrm>
              <a:off x="3120" y="2908"/>
              <a:ext cx="864" cy="326"/>
            </a:xfrm>
            <a:prstGeom prst="rect">
              <a:avLst/>
            </a:prstGeom>
            <a:noFill/>
            <a:ln w="9525">
              <a:noFill/>
              <a:miter lim="800000"/>
              <a:headEnd/>
              <a:tailEnd/>
            </a:ln>
            <a:effectLst/>
          </p:spPr>
          <p:txBody>
            <a:bodyPr>
              <a:spAutoFit/>
            </a:bodyPr>
            <a:lstStyle/>
            <a:p>
              <a:pPr>
                <a:defRPr/>
              </a:pPr>
              <a:r>
                <a:rPr lang="zh-CN" altLang="en-US" sz="1400" b="1" dirty="0">
                  <a:solidFill>
                    <a:schemeClr val="bg1"/>
                  </a:solidFill>
                  <a:effectLst>
                    <a:outerShdw blurRad="38100" dist="38100" dir="2700000" algn="tl">
                      <a:srgbClr val="C0C0C0"/>
                    </a:outerShdw>
                  </a:effectLst>
                  <a:latin typeface="Arial" charset="0"/>
                  <a:ea typeface="宋体" charset="-122"/>
                </a:rPr>
                <a:t>开设通识教育系列课程</a:t>
              </a:r>
            </a:p>
          </p:txBody>
        </p:sp>
        <p:sp>
          <p:nvSpPr>
            <p:cNvPr id="22550" name="Oval 78"/>
            <p:cNvSpPr>
              <a:spLocks noChangeArrowheads="1"/>
            </p:cNvSpPr>
            <p:nvPr/>
          </p:nvSpPr>
          <p:spPr bwMode="auto">
            <a:xfrm>
              <a:off x="3105" y="3504"/>
              <a:ext cx="995" cy="276"/>
            </a:xfrm>
            <a:prstGeom prst="ellipse">
              <a:avLst/>
            </a:prstGeom>
            <a:gradFill rotWithShape="1">
              <a:gsLst>
                <a:gs pos="0">
                  <a:schemeClr val="bg2"/>
                </a:gs>
                <a:gs pos="100000">
                  <a:schemeClr val="bg1"/>
                </a:gs>
              </a:gsLst>
              <a:path path="shape">
                <a:fillToRect l="50000" t="50000" r="50000" b="50000"/>
              </a:path>
            </a:gradFill>
            <a:ln w="9525">
              <a:noFill/>
              <a:round/>
              <a:headEnd/>
              <a:tailEnd/>
            </a:ln>
          </p:spPr>
          <p:txBody>
            <a:bodyPr wrap="none" anchor="ctr"/>
            <a:lstStyle/>
            <a:p>
              <a:endParaRPr lang="zh-CN" altLang="en-US"/>
            </a:p>
          </p:txBody>
        </p:sp>
      </p:grpSp>
      <p:grpSp>
        <p:nvGrpSpPr>
          <p:cNvPr id="9" name="Group 79"/>
          <p:cNvGrpSpPr>
            <a:grpSpLocks/>
          </p:cNvGrpSpPr>
          <p:nvPr/>
        </p:nvGrpSpPr>
        <p:grpSpPr bwMode="auto">
          <a:xfrm>
            <a:off x="6804025" y="2928920"/>
            <a:ext cx="1579563" cy="2114550"/>
            <a:chOff x="4272" y="2448"/>
            <a:chExt cx="995" cy="1332"/>
          </a:xfrm>
        </p:grpSpPr>
        <p:grpSp>
          <p:nvGrpSpPr>
            <p:cNvPr id="10" name="Group 80"/>
            <p:cNvGrpSpPr>
              <a:grpSpLocks/>
            </p:cNvGrpSpPr>
            <p:nvPr/>
          </p:nvGrpSpPr>
          <p:grpSpPr bwMode="auto">
            <a:xfrm>
              <a:off x="4272" y="2448"/>
              <a:ext cx="961" cy="965"/>
              <a:chOff x="2400" y="1488"/>
              <a:chExt cx="1152" cy="1152"/>
            </a:xfrm>
          </p:grpSpPr>
          <p:grpSp>
            <p:nvGrpSpPr>
              <p:cNvPr id="11" name="Group 81"/>
              <p:cNvGrpSpPr>
                <a:grpSpLocks/>
              </p:cNvGrpSpPr>
              <p:nvPr/>
            </p:nvGrpSpPr>
            <p:grpSpPr bwMode="auto">
              <a:xfrm>
                <a:off x="2400" y="1488"/>
                <a:ext cx="1152" cy="1152"/>
                <a:chOff x="2016" y="1920"/>
                <a:chExt cx="1680" cy="1680"/>
              </a:xfrm>
            </p:grpSpPr>
            <p:sp>
              <p:nvSpPr>
                <p:cNvPr id="116818" name="Oval 82"/>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w="9525">
                  <a:noFill/>
                  <a:round/>
                  <a:headEnd/>
                  <a:tailEnd/>
                </a:ln>
                <a:effectLst/>
              </p:spPr>
              <p:txBody>
                <a:bodyPr wrap="none" anchor="ctr"/>
                <a:lstStyle/>
                <a:p>
                  <a:pPr>
                    <a:defRPr/>
                  </a:pPr>
                  <a:endParaRPr lang="zh-CN" altLang="en-US">
                    <a:latin typeface="Arial" charset="0"/>
                    <a:ea typeface="宋体" charset="-122"/>
                  </a:endParaRPr>
                </a:p>
              </p:txBody>
            </p:sp>
            <p:sp>
              <p:nvSpPr>
                <p:cNvPr id="22547" name="Freeform 83"/>
                <p:cNvSpPr>
                  <a:spLocks/>
                </p:cNvSpPr>
                <p:nvPr/>
              </p:nvSpPr>
              <p:spPr bwMode="gray">
                <a:xfrm>
                  <a:off x="2208" y="1948"/>
                  <a:ext cx="1296" cy="634"/>
                </a:xfrm>
                <a:custGeom>
                  <a:avLst/>
                  <a:gdLst>
                    <a:gd name="T0" fmla="*/ 431 w 1321"/>
                    <a:gd name="T1" fmla="*/ 4 h 712"/>
                    <a:gd name="T2" fmla="*/ 434 w 1321"/>
                    <a:gd name="T3" fmla="*/ 4 h 712"/>
                    <a:gd name="T4" fmla="*/ 436 w 1321"/>
                    <a:gd name="T5" fmla="*/ 4 h 712"/>
                    <a:gd name="T6" fmla="*/ 433 w 1321"/>
                    <a:gd name="T7" fmla="*/ 4 h 712"/>
                    <a:gd name="T8" fmla="*/ 429 w 1321"/>
                    <a:gd name="T9" fmla="*/ 4 h 712"/>
                    <a:gd name="T10" fmla="*/ 420 w 1321"/>
                    <a:gd name="T11" fmla="*/ 4 h 712"/>
                    <a:gd name="T12" fmla="*/ 409 w 1321"/>
                    <a:gd name="T13" fmla="*/ 4 h 712"/>
                    <a:gd name="T14" fmla="*/ 393 w 1321"/>
                    <a:gd name="T15" fmla="*/ 4 h 712"/>
                    <a:gd name="T16" fmla="*/ 379 w 1321"/>
                    <a:gd name="T17" fmla="*/ 4 h 712"/>
                    <a:gd name="T18" fmla="*/ 361 w 1321"/>
                    <a:gd name="T19" fmla="*/ 4 h 712"/>
                    <a:gd name="T20" fmla="*/ 340 w 1321"/>
                    <a:gd name="T21" fmla="*/ 4 h 712"/>
                    <a:gd name="T22" fmla="*/ 319 w 1321"/>
                    <a:gd name="T23" fmla="*/ 4 h 712"/>
                    <a:gd name="T24" fmla="*/ 295 w 1321"/>
                    <a:gd name="T25" fmla="*/ 4 h 712"/>
                    <a:gd name="T26" fmla="*/ 273 w 1321"/>
                    <a:gd name="T27" fmla="*/ 4 h 712"/>
                    <a:gd name="T28" fmla="*/ 264 w 1321"/>
                    <a:gd name="T29" fmla="*/ 4 h 712"/>
                    <a:gd name="T30" fmla="*/ 158 w 1321"/>
                    <a:gd name="T31" fmla="*/ 4 h 712"/>
                    <a:gd name="T32" fmla="*/ 157 w 1321"/>
                    <a:gd name="T33" fmla="*/ 4 h 712"/>
                    <a:gd name="T34" fmla="*/ 134 w 1321"/>
                    <a:gd name="T35" fmla="*/ 4 h 712"/>
                    <a:gd name="T36" fmla="*/ 116 w 1321"/>
                    <a:gd name="T37" fmla="*/ 4 h 712"/>
                    <a:gd name="T38" fmla="*/ 98 w 1321"/>
                    <a:gd name="T39" fmla="*/ 4 h 712"/>
                    <a:gd name="T40" fmla="*/ 77 w 1321"/>
                    <a:gd name="T41" fmla="*/ 4 h 712"/>
                    <a:gd name="T42" fmla="*/ 65 w 1321"/>
                    <a:gd name="T43" fmla="*/ 4 h 712"/>
                    <a:gd name="T44" fmla="*/ 50 w 1321"/>
                    <a:gd name="T45" fmla="*/ 4 h 712"/>
                    <a:gd name="T46" fmla="*/ 32 w 1321"/>
                    <a:gd name="T47" fmla="*/ 4 h 712"/>
                    <a:gd name="T48" fmla="*/ 26 w 1321"/>
                    <a:gd name="T49" fmla="*/ 4 h 712"/>
                    <a:gd name="T50" fmla="*/ 26 w 1321"/>
                    <a:gd name="T51" fmla="*/ 4 h 712"/>
                    <a:gd name="T52" fmla="*/ 18 w 1321"/>
                    <a:gd name="T53" fmla="*/ 4 h 712"/>
                    <a:gd name="T54" fmla="*/ 6 w 1321"/>
                    <a:gd name="T55" fmla="*/ 4 h 712"/>
                    <a:gd name="T56" fmla="*/ 0 w 1321"/>
                    <a:gd name="T57" fmla="*/ 4 h 712"/>
                    <a:gd name="T58" fmla="*/ 0 w 1321"/>
                    <a:gd name="T59" fmla="*/ 4 h 712"/>
                    <a:gd name="T60" fmla="*/ 4 w 1321"/>
                    <a:gd name="T61" fmla="*/ 4 h 712"/>
                    <a:gd name="T62" fmla="*/ 16 w 1321"/>
                    <a:gd name="T63" fmla="*/ 4 h 712"/>
                    <a:gd name="T64" fmla="*/ 26 w 1321"/>
                    <a:gd name="T65" fmla="*/ 4 h 712"/>
                    <a:gd name="T66" fmla="*/ 28 w 1321"/>
                    <a:gd name="T67" fmla="*/ 4 h 712"/>
                    <a:gd name="T68" fmla="*/ 52 w 1321"/>
                    <a:gd name="T69" fmla="*/ 4 h 712"/>
                    <a:gd name="T70" fmla="*/ 69 w 1321"/>
                    <a:gd name="T71" fmla="*/ 4 h 712"/>
                    <a:gd name="T72" fmla="*/ 90 w 1321"/>
                    <a:gd name="T73" fmla="*/ 4 h 712"/>
                    <a:gd name="T74" fmla="*/ 114 w 1321"/>
                    <a:gd name="T75" fmla="*/ 4 h 712"/>
                    <a:gd name="T76" fmla="*/ 136 w 1321"/>
                    <a:gd name="T77" fmla="*/ 4 h 712"/>
                    <a:gd name="T78" fmla="*/ 165 w 1321"/>
                    <a:gd name="T79" fmla="*/ 4 h 712"/>
                    <a:gd name="T80" fmla="*/ 192 w 1321"/>
                    <a:gd name="T81" fmla="*/ 4 h 712"/>
                    <a:gd name="T82" fmla="*/ 221 w 1321"/>
                    <a:gd name="T83" fmla="*/ 0 h 712"/>
                    <a:gd name="T84" fmla="*/ 221 w 1321"/>
                    <a:gd name="T85" fmla="*/ 0 h 712"/>
                    <a:gd name="T86" fmla="*/ 251 w 1321"/>
                    <a:gd name="T87" fmla="*/ 4 h 712"/>
                    <a:gd name="T88" fmla="*/ 279 w 1321"/>
                    <a:gd name="T89" fmla="*/ 4 h 712"/>
                    <a:gd name="T90" fmla="*/ 307 w 1321"/>
                    <a:gd name="T91" fmla="*/ 4 h 712"/>
                    <a:gd name="T92" fmla="*/ 334 w 1321"/>
                    <a:gd name="T93" fmla="*/ 4 h 712"/>
                    <a:gd name="T94" fmla="*/ 358 w 1321"/>
                    <a:gd name="T95" fmla="*/ 4 h 712"/>
                    <a:gd name="T96" fmla="*/ 379 w 1321"/>
                    <a:gd name="T97" fmla="*/ 4 h 712"/>
                    <a:gd name="T98" fmla="*/ 399 w 1321"/>
                    <a:gd name="T99" fmla="*/ 4 h 712"/>
                    <a:gd name="T100" fmla="*/ 416 w 1321"/>
                    <a:gd name="T101" fmla="*/ 4 h 712"/>
                    <a:gd name="T102" fmla="*/ 431 w 1321"/>
                    <a:gd name="T103" fmla="*/ 4 h 712"/>
                    <a:gd name="T104" fmla="*/ 431 w 1321"/>
                    <a:gd name="T105" fmla="*/ 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w="0">
                  <a:noFill/>
                  <a:round/>
                  <a:headEnd/>
                  <a:tailEnd/>
                </a:ln>
              </p:spPr>
              <p:txBody>
                <a:bodyPr/>
                <a:lstStyle/>
                <a:p>
                  <a:endParaRPr lang="zh-CN" altLang="en-US"/>
                </a:p>
              </p:txBody>
            </p:sp>
          </p:grpSp>
          <p:sp>
            <p:nvSpPr>
              <p:cNvPr id="116820" name="Text Box 84"/>
              <p:cNvSpPr txBox="1">
                <a:spLocks noChangeArrowheads="1"/>
              </p:cNvSpPr>
              <p:nvPr/>
            </p:nvSpPr>
            <p:spPr bwMode="gray">
              <a:xfrm>
                <a:off x="2422" y="2074"/>
                <a:ext cx="1079" cy="389"/>
              </a:xfrm>
              <a:prstGeom prst="rect">
                <a:avLst/>
              </a:prstGeom>
              <a:noFill/>
              <a:ln w="9525">
                <a:noFill/>
                <a:miter lim="800000"/>
                <a:headEnd/>
                <a:tailEnd/>
              </a:ln>
              <a:effectLst/>
            </p:spPr>
            <p:txBody>
              <a:bodyPr wrap="none">
                <a:spAutoFit/>
              </a:bodyPr>
              <a:lstStyle/>
              <a:p>
                <a:pPr>
                  <a:defRPr/>
                </a:pPr>
                <a:r>
                  <a:rPr lang="zh-CN" altLang="en-US" sz="1400" b="1" dirty="0">
                    <a:solidFill>
                      <a:schemeClr val="bg1"/>
                    </a:solidFill>
                    <a:effectLst>
                      <a:outerShdw blurRad="38100" dist="38100" dir="2700000" algn="tl">
                        <a:srgbClr val="C0C0C0"/>
                      </a:outerShdw>
                    </a:effectLst>
                    <a:latin typeface="Arial" charset="0"/>
                    <a:ea typeface="宋体" charset="-122"/>
                  </a:rPr>
                  <a:t>为课外科技活动</a:t>
                </a:r>
              </a:p>
              <a:p>
                <a:pPr>
                  <a:defRPr/>
                </a:pPr>
                <a:r>
                  <a:rPr lang="zh-CN" altLang="en-US" sz="1400" b="1" dirty="0">
                    <a:solidFill>
                      <a:schemeClr val="bg1"/>
                    </a:solidFill>
                    <a:effectLst>
                      <a:outerShdw blurRad="38100" dist="38100" dir="2700000" algn="tl">
                        <a:srgbClr val="C0C0C0"/>
                      </a:outerShdw>
                    </a:effectLst>
                    <a:latin typeface="Arial" charset="0"/>
                    <a:ea typeface="宋体" charset="-122"/>
                  </a:rPr>
                  <a:t>提供支撑平台</a:t>
                </a:r>
              </a:p>
            </p:txBody>
          </p:sp>
        </p:grpSp>
        <p:sp>
          <p:nvSpPr>
            <p:cNvPr id="22543" name="Oval 85"/>
            <p:cNvSpPr>
              <a:spLocks noChangeArrowheads="1"/>
            </p:cNvSpPr>
            <p:nvPr/>
          </p:nvSpPr>
          <p:spPr bwMode="auto">
            <a:xfrm>
              <a:off x="4272" y="3504"/>
              <a:ext cx="995" cy="276"/>
            </a:xfrm>
            <a:prstGeom prst="ellipse">
              <a:avLst/>
            </a:prstGeom>
            <a:gradFill rotWithShape="1">
              <a:gsLst>
                <a:gs pos="0">
                  <a:schemeClr val="bg2"/>
                </a:gs>
                <a:gs pos="100000">
                  <a:schemeClr val="bg1"/>
                </a:gs>
              </a:gsLst>
              <a:path path="shape">
                <a:fillToRect l="50000" t="50000" r="50000" b="50000"/>
              </a:path>
            </a:gradFill>
            <a:ln w="9525">
              <a:noFill/>
              <a:round/>
              <a:headEnd/>
              <a:tailEnd/>
            </a:ln>
          </p:spPr>
          <p:txBody>
            <a:bodyPr wrap="none" anchor="ctr"/>
            <a:lstStyle/>
            <a:p>
              <a:endParaRPr lang="zh-CN" altLang="en-US"/>
            </a:p>
          </p:txBody>
        </p:sp>
      </p:grpSp>
      <p:sp>
        <p:nvSpPr>
          <p:cNvPr id="22538" name="Text Box 86"/>
          <p:cNvSpPr txBox="1">
            <a:spLocks noChangeArrowheads="1"/>
          </p:cNvSpPr>
          <p:nvPr/>
        </p:nvSpPr>
        <p:spPr bwMode="auto">
          <a:xfrm>
            <a:off x="1116013" y="3073382"/>
            <a:ext cx="1079500" cy="457200"/>
          </a:xfrm>
          <a:prstGeom prst="rect">
            <a:avLst/>
          </a:prstGeom>
          <a:noFill/>
          <a:ln w="9525" algn="ctr">
            <a:noFill/>
            <a:miter lim="800000"/>
            <a:headEnd/>
            <a:tailEnd/>
          </a:ln>
        </p:spPr>
        <p:txBody>
          <a:bodyPr>
            <a:spAutoFit/>
          </a:bodyPr>
          <a:lstStyle/>
          <a:p>
            <a:pPr>
              <a:spcBef>
                <a:spcPct val="50000"/>
              </a:spcBef>
            </a:pPr>
            <a:r>
              <a:rPr lang="zh-CN" altLang="en-US" sz="2400" b="1">
                <a:latin typeface="华文新魏" pitchFamily="2" charset="-122"/>
                <a:ea typeface="华文新魏" pitchFamily="2" charset="-122"/>
              </a:rPr>
              <a:t>整合</a:t>
            </a:r>
          </a:p>
        </p:txBody>
      </p:sp>
      <p:sp>
        <p:nvSpPr>
          <p:cNvPr id="22539" name="Text Box 87"/>
          <p:cNvSpPr txBox="1">
            <a:spLocks noChangeArrowheads="1"/>
          </p:cNvSpPr>
          <p:nvPr/>
        </p:nvSpPr>
        <p:spPr bwMode="auto">
          <a:xfrm>
            <a:off x="3059113" y="3073382"/>
            <a:ext cx="1079500" cy="457200"/>
          </a:xfrm>
          <a:prstGeom prst="rect">
            <a:avLst/>
          </a:prstGeom>
          <a:noFill/>
          <a:ln w="9525" algn="ctr">
            <a:noFill/>
            <a:miter lim="800000"/>
            <a:headEnd/>
            <a:tailEnd/>
          </a:ln>
        </p:spPr>
        <p:txBody>
          <a:bodyPr>
            <a:spAutoFit/>
          </a:bodyPr>
          <a:lstStyle/>
          <a:p>
            <a:pPr>
              <a:spcBef>
                <a:spcPct val="50000"/>
              </a:spcBef>
            </a:pPr>
            <a:r>
              <a:rPr lang="zh-CN" altLang="en-US" sz="2400" b="1">
                <a:latin typeface="华文新魏" pitchFamily="2" charset="-122"/>
                <a:ea typeface="华文新魏" pitchFamily="2" charset="-122"/>
              </a:rPr>
              <a:t>挖掘</a:t>
            </a:r>
          </a:p>
        </p:txBody>
      </p:sp>
      <p:sp>
        <p:nvSpPr>
          <p:cNvPr id="22540" name="Text Box 88"/>
          <p:cNvSpPr txBox="1">
            <a:spLocks noChangeArrowheads="1"/>
          </p:cNvSpPr>
          <p:nvPr/>
        </p:nvSpPr>
        <p:spPr bwMode="auto">
          <a:xfrm>
            <a:off x="5148263" y="3073382"/>
            <a:ext cx="1079500" cy="457200"/>
          </a:xfrm>
          <a:prstGeom prst="rect">
            <a:avLst/>
          </a:prstGeom>
          <a:noFill/>
          <a:ln w="9525" algn="ctr">
            <a:noFill/>
            <a:miter lim="800000"/>
            <a:headEnd/>
            <a:tailEnd/>
          </a:ln>
        </p:spPr>
        <p:txBody>
          <a:bodyPr>
            <a:spAutoFit/>
          </a:bodyPr>
          <a:lstStyle/>
          <a:p>
            <a:pPr>
              <a:spcBef>
                <a:spcPct val="50000"/>
              </a:spcBef>
            </a:pPr>
            <a:r>
              <a:rPr lang="zh-CN" altLang="en-US" sz="2400" b="1">
                <a:latin typeface="华文新魏" pitchFamily="2" charset="-122"/>
                <a:ea typeface="华文新魏" pitchFamily="2" charset="-122"/>
              </a:rPr>
              <a:t>拓展</a:t>
            </a:r>
          </a:p>
        </p:txBody>
      </p:sp>
      <p:sp>
        <p:nvSpPr>
          <p:cNvPr id="22541" name="Text Box 89"/>
          <p:cNvSpPr txBox="1">
            <a:spLocks noChangeArrowheads="1"/>
          </p:cNvSpPr>
          <p:nvPr/>
        </p:nvSpPr>
        <p:spPr bwMode="auto">
          <a:xfrm>
            <a:off x="7019925" y="3073382"/>
            <a:ext cx="1079500" cy="457200"/>
          </a:xfrm>
          <a:prstGeom prst="rect">
            <a:avLst/>
          </a:prstGeom>
          <a:noFill/>
          <a:ln w="9525" algn="ctr">
            <a:noFill/>
            <a:miter lim="800000"/>
            <a:headEnd/>
            <a:tailEnd/>
          </a:ln>
        </p:spPr>
        <p:txBody>
          <a:bodyPr>
            <a:spAutoFit/>
          </a:bodyPr>
          <a:lstStyle/>
          <a:p>
            <a:pPr>
              <a:spcBef>
                <a:spcPct val="50000"/>
              </a:spcBef>
            </a:pPr>
            <a:r>
              <a:rPr lang="zh-CN" altLang="en-US" sz="2400" b="1">
                <a:latin typeface="华文新魏" pitchFamily="2" charset="-122"/>
                <a:ea typeface="华文新魏" pitchFamily="2" charset="-122"/>
              </a:rPr>
              <a:t>开放</a:t>
            </a:r>
          </a:p>
        </p:txBody>
      </p:sp>
      <p:sp>
        <p:nvSpPr>
          <p:cNvPr id="36" name="内容占位符 2"/>
          <p:cNvSpPr>
            <a:spLocks noGrp="1"/>
          </p:cNvSpPr>
          <p:nvPr>
            <p:ph idx="1"/>
          </p:nvPr>
        </p:nvSpPr>
        <p:spPr>
          <a:xfrm>
            <a:off x="714348" y="4983189"/>
            <a:ext cx="7715250" cy="1446207"/>
          </a:xfrm>
          <a:ln cmpd="dbl">
            <a:solidFill>
              <a:schemeClr val="tx1"/>
            </a:solidFill>
          </a:ln>
        </p:spPr>
        <p:txBody>
          <a:bodyPr/>
          <a:lstStyle/>
          <a:p>
            <a:r>
              <a:rPr lang="zh-CN" altLang="en-US" sz="2400" b="1" dirty="0" smtClean="0">
                <a:solidFill>
                  <a:srgbClr val="002060"/>
                </a:solidFill>
                <a:latin typeface="华文楷体" pitchFamily="2" charset="-122"/>
                <a:ea typeface="楷体_GB2312" pitchFamily="49" charset="-122"/>
              </a:rPr>
              <a:t>工程实践教学理念：</a:t>
            </a:r>
            <a:r>
              <a:rPr lang="zh-CN" altLang="en-US" sz="2000" b="1" dirty="0" smtClean="0">
                <a:solidFill>
                  <a:srgbClr val="002060"/>
                </a:solidFill>
                <a:latin typeface="华文楷体" pitchFamily="2" charset="-122"/>
                <a:ea typeface="楷体_GB2312" pitchFamily="49" charset="-122"/>
              </a:rPr>
              <a:t>以学生为主体，教师为主导，实验技术人员和实习指导人员为主力，理工与人文社会学科相贯通，知识传授、能力培养和价值塑造协调发展，着重培养学生的工程实践能力、综合素质和创新精神。</a:t>
            </a:r>
            <a:endParaRPr lang="en-US" altLang="zh-CN" sz="2000" b="1" dirty="0" smtClean="0">
              <a:solidFill>
                <a:srgbClr val="002060"/>
              </a:solidFill>
              <a:latin typeface="华文楷体" pitchFamily="2"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hape 404"/>
          <p:cNvSpPr>
            <a:spLocks noChangeArrowheads="1"/>
          </p:cNvSpPr>
          <p:nvPr/>
        </p:nvSpPr>
        <p:spPr bwMode="auto">
          <a:xfrm>
            <a:off x="174625" y="225425"/>
            <a:ext cx="3203575" cy="369888"/>
          </a:xfrm>
          <a:prstGeom prst="rect">
            <a:avLst/>
          </a:prstGeom>
          <a:noFill/>
          <a:ln w="12700">
            <a:noFill/>
            <a:miter lim="400000"/>
            <a:headEnd/>
            <a:tailEnd/>
          </a:ln>
        </p:spPr>
        <p:txBody>
          <a:bodyPr wrap="none" lIns="0" tIns="0" rIns="0" bIns="0" anchor="ctr">
            <a:spAutoFit/>
          </a:bodyPr>
          <a:lstStyle/>
          <a:p>
            <a:r>
              <a:rPr lang="zh-CN" altLang="zh-CN" sz="2400">
                <a:latin typeface="微软雅黑" pitchFamily="34" charset="-122"/>
                <a:ea typeface="微软雅黑" pitchFamily="34" charset="-122"/>
              </a:rPr>
              <a:t>4F</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三创团队</a:t>
            </a:r>
            <a:r>
              <a:rPr lang="en-US" altLang="zh-CN" sz="2400">
                <a:latin typeface="微软雅黑" pitchFamily="34" charset="-122"/>
                <a:ea typeface="微软雅黑" pitchFamily="34" charset="-122"/>
              </a:rPr>
              <a:t> | </a:t>
            </a:r>
            <a:r>
              <a:rPr lang="zh-CN" altLang="en-US" sz="2400">
                <a:latin typeface="微软雅黑" pitchFamily="34" charset="-122"/>
                <a:ea typeface="微软雅黑" pitchFamily="34" charset="-122"/>
              </a:rPr>
              <a:t>加速项目</a:t>
            </a:r>
            <a:endParaRPr lang="zh-CN" sz="2400">
              <a:latin typeface="微软雅黑" pitchFamily="34" charset="-122"/>
              <a:ea typeface="微软雅黑" pitchFamily="34" charset="-122"/>
            </a:endParaRPr>
          </a:p>
        </p:txBody>
      </p:sp>
      <p:pic>
        <p:nvPicPr>
          <p:cNvPr id="17411" name="4F-1-filtered.jpeg"/>
          <p:cNvPicPr>
            <a:picLocks noChangeAspect="1" noChangeArrowheads="1"/>
          </p:cNvPicPr>
          <p:nvPr/>
        </p:nvPicPr>
        <p:blipFill>
          <a:blip r:embed="rId3"/>
          <a:srcRect/>
          <a:stretch>
            <a:fillRect/>
          </a:stretch>
        </p:blipFill>
        <p:spPr bwMode="auto">
          <a:xfrm>
            <a:off x="0" y="889000"/>
            <a:ext cx="9144000" cy="5715000"/>
          </a:xfrm>
          <a:prstGeom prst="rect">
            <a:avLst/>
          </a:prstGeom>
          <a:noFill/>
          <a:ln w="12700">
            <a:noFill/>
            <a:miter lim="400000"/>
            <a:headEnd/>
            <a:tailEnd/>
          </a:ln>
        </p:spPr>
      </p:pic>
      <p:sp>
        <p:nvSpPr>
          <p:cNvPr id="17412" name="矩形 3"/>
          <p:cNvSpPr>
            <a:spLocks noChangeArrowheads="1"/>
          </p:cNvSpPr>
          <p:nvPr/>
        </p:nvSpPr>
        <p:spPr bwMode="auto">
          <a:xfrm>
            <a:off x="863600" y="6080125"/>
            <a:ext cx="7634288" cy="523875"/>
          </a:xfrm>
          <a:prstGeom prst="rect">
            <a:avLst/>
          </a:prstGeom>
          <a:solidFill>
            <a:srgbClr val="F79646"/>
          </a:solidFill>
          <a:ln w="9525">
            <a:noFill/>
            <a:miter lim="800000"/>
            <a:headEnd/>
            <a:tailEnd/>
          </a:ln>
        </p:spPr>
        <p:txBody>
          <a:bodyPr>
            <a:spAutoFit/>
          </a:bodyPr>
          <a:lstStyle/>
          <a:p>
            <a:r>
              <a:rPr kumimoji="1" lang="zh-CN" altLang="en-US" sz="1400">
                <a:solidFill>
                  <a:srgbClr val="FFFFFF"/>
                </a:solidFill>
                <a:latin typeface="微软雅黑" pitchFamily="34" charset="-122"/>
                <a:ea typeface="微软雅黑" pitchFamily="34" charset="-122"/>
              </a:rPr>
              <a:t>学生们在早期车间的工程实践中所萌发的创意和累积的技术将在这个舞台上得到充分的施展，同时与其他学科的交流中获得崭新的体验与认知。</a:t>
            </a:r>
          </a:p>
        </p:txBody>
      </p:sp>
      <p:sp>
        <p:nvSpPr>
          <p:cNvPr id="5" name="椭圆 4"/>
          <p:cNvSpPr>
            <a:spLocks/>
          </p:cNvSpPr>
          <p:nvPr/>
        </p:nvSpPr>
        <p:spPr>
          <a:xfrm>
            <a:off x="7070725" y="3708400"/>
            <a:ext cx="1703388" cy="170338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36000" rIns="36000" anchor="ctr"/>
          <a:lstStyle/>
          <a:p>
            <a:pPr algn="ctr">
              <a:defRPr/>
            </a:pPr>
            <a:r>
              <a:rPr kumimoji="1" lang="zh-CN" altLang="en-US" sz="1400" dirty="0">
                <a:latin typeface="微软雅黑"/>
                <a:ea typeface="微软雅黑"/>
                <a:cs typeface="微软雅黑"/>
              </a:rPr>
              <a:t>成熟的团队得以进入到更加专业的空间，团队开展长期的项目</a:t>
            </a:r>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hape 457"/>
          <p:cNvSpPr>
            <a:spLocks noChangeArrowheads="1"/>
          </p:cNvSpPr>
          <p:nvPr/>
        </p:nvSpPr>
        <p:spPr bwMode="auto">
          <a:xfrm>
            <a:off x="174625" y="225425"/>
            <a:ext cx="6591548" cy="369332"/>
          </a:xfrm>
          <a:prstGeom prst="rect">
            <a:avLst/>
          </a:prstGeom>
          <a:noFill/>
          <a:ln w="12700">
            <a:noFill/>
            <a:miter lim="400000"/>
            <a:headEnd/>
            <a:tailEnd/>
          </a:ln>
        </p:spPr>
        <p:txBody>
          <a:bodyPr wrap="none" lIns="0" tIns="0" rIns="0" bIns="0" anchor="ctr">
            <a:spAutoFit/>
          </a:bodyPr>
          <a:lstStyle/>
          <a:p>
            <a:r>
              <a:rPr lang="zh-CN" altLang="zh-CN" sz="2400" dirty="0">
                <a:latin typeface="微软雅黑" pitchFamily="34" charset="-122"/>
                <a:ea typeface="微软雅黑" pitchFamily="34" charset="-122"/>
              </a:rPr>
              <a:t>5F</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设计实现 </a:t>
            </a:r>
            <a:r>
              <a:rPr lang="en-US" altLang="zh-CN" sz="2400" dirty="0">
                <a:latin typeface="微软雅黑" pitchFamily="34" charset="-122"/>
                <a:ea typeface="微软雅黑" pitchFamily="34" charset="-122"/>
              </a:rPr>
              <a:t>| </a:t>
            </a:r>
            <a:r>
              <a:rPr lang="en-US" sz="2400" dirty="0" err="1" smtClean="0">
                <a:latin typeface="微软雅黑" pitchFamily="34" charset="-122"/>
                <a:ea typeface="微软雅黑" pitchFamily="34" charset="-122"/>
              </a:rPr>
              <a:t>创意设计</a:t>
            </a:r>
            <a:r>
              <a:rPr lang="zh-CN" altLang="en-US" sz="2400" dirty="0" smtClean="0">
                <a:latin typeface="微软雅黑" pitchFamily="34" charset="-122"/>
                <a:ea typeface="微软雅黑" pitchFamily="34" charset="-122"/>
              </a:rPr>
              <a:t>、驻校导师、</a:t>
            </a:r>
            <a:r>
              <a:rPr lang="en-US" altLang="en-US" sz="2400" dirty="0" err="1" smtClean="0">
                <a:latin typeface="微软雅黑" pitchFamily="34" charset="-122"/>
                <a:ea typeface="微软雅黑" pitchFamily="34" charset="-122"/>
              </a:rPr>
              <a:t>跨界</a:t>
            </a:r>
            <a:r>
              <a:rPr lang="zh-CN" altLang="en-US" sz="2400" dirty="0">
                <a:latin typeface="微软雅黑" pitchFamily="34" charset="-122"/>
                <a:ea typeface="微软雅黑" pitchFamily="34" charset="-122"/>
              </a:rPr>
              <a:t>实验室</a:t>
            </a:r>
            <a:endParaRPr lang="zh-CN" sz="2400" dirty="0">
              <a:latin typeface="微软雅黑" pitchFamily="34" charset="-122"/>
              <a:ea typeface="微软雅黑" pitchFamily="34" charset="-122"/>
            </a:endParaRPr>
          </a:p>
        </p:txBody>
      </p:sp>
      <p:pic>
        <p:nvPicPr>
          <p:cNvPr id="20483" name="zhizuojian (2).jpg"/>
          <p:cNvPicPr>
            <a:picLocks noChangeAspect="1" noChangeArrowheads="1"/>
          </p:cNvPicPr>
          <p:nvPr/>
        </p:nvPicPr>
        <p:blipFill>
          <a:blip r:embed="rId2"/>
          <a:srcRect/>
          <a:stretch>
            <a:fillRect/>
          </a:stretch>
        </p:blipFill>
        <p:spPr bwMode="auto">
          <a:xfrm>
            <a:off x="0" y="889000"/>
            <a:ext cx="9144000" cy="5715000"/>
          </a:xfrm>
          <a:prstGeom prst="rect">
            <a:avLst/>
          </a:prstGeom>
          <a:noFill/>
          <a:ln w="12700">
            <a:noFill/>
            <a:miter lim="400000"/>
            <a:headEnd/>
            <a:tailEnd/>
          </a:ln>
        </p:spPr>
      </p:pic>
      <p:sp>
        <p:nvSpPr>
          <p:cNvPr id="4" name="椭圆 3"/>
          <p:cNvSpPr>
            <a:spLocks/>
          </p:cNvSpPr>
          <p:nvPr/>
        </p:nvSpPr>
        <p:spPr>
          <a:xfrm>
            <a:off x="7070725" y="3708400"/>
            <a:ext cx="1703388" cy="170338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36000" rIns="36000" anchor="ctr"/>
          <a:lstStyle/>
          <a:p>
            <a:pPr algn="ctr">
              <a:defRPr/>
            </a:pPr>
            <a:r>
              <a:rPr kumimoji="1" lang="en-US" altLang="zh-CN" sz="1400" dirty="0">
                <a:latin typeface="微软雅黑"/>
                <a:ea typeface="微软雅黑"/>
                <a:cs typeface="微软雅黑"/>
              </a:rPr>
              <a:t>5F</a:t>
            </a:r>
            <a:r>
              <a:rPr kumimoji="1" lang="zh-CN" altLang="en-US" sz="1400" dirty="0">
                <a:latin typeface="微软雅黑"/>
                <a:ea typeface="微软雅黑"/>
                <a:cs typeface="微软雅黑"/>
              </a:rPr>
              <a:t>的平台更专注于有重大影响力的项目，汇聚驻校创客和</a:t>
            </a:r>
            <a:r>
              <a:rPr kumimoji="1" lang="en-US" altLang="zh-CN" sz="1400" dirty="0">
                <a:latin typeface="微软雅黑"/>
                <a:ea typeface="微软雅黑"/>
                <a:cs typeface="微软雅黑"/>
              </a:rPr>
              <a:t>Fellow</a:t>
            </a:r>
            <a:r>
              <a:rPr kumimoji="1" lang="zh-CN" altLang="en-US" sz="1400" dirty="0">
                <a:latin typeface="微软雅黑"/>
                <a:ea typeface="微软雅黑"/>
                <a:cs typeface="微软雅黑"/>
              </a:rPr>
              <a:t>的资源</a:t>
            </a:r>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hape 530"/>
          <p:cNvSpPr>
            <a:spLocks noChangeArrowheads="1"/>
          </p:cNvSpPr>
          <p:nvPr/>
        </p:nvSpPr>
        <p:spPr bwMode="auto">
          <a:xfrm>
            <a:off x="174625" y="225425"/>
            <a:ext cx="4752975" cy="369888"/>
          </a:xfrm>
          <a:prstGeom prst="rect">
            <a:avLst/>
          </a:prstGeom>
          <a:noFill/>
          <a:ln w="12700">
            <a:noFill/>
            <a:miter lim="400000"/>
            <a:headEnd/>
            <a:tailEnd/>
          </a:ln>
        </p:spPr>
        <p:txBody>
          <a:bodyPr wrap="none" lIns="0" tIns="0" rIns="0" bIns="0" anchor="ctr">
            <a:spAutoFit/>
          </a:bodyPr>
          <a:lstStyle/>
          <a:p>
            <a:r>
              <a:rPr lang="zh-CN" altLang="zh-CN" sz="2400">
                <a:latin typeface="微软雅黑" pitchFamily="34" charset="-122"/>
                <a:ea typeface="微软雅黑" pitchFamily="34" charset="-122"/>
              </a:rPr>
              <a:t>6F</a:t>
            </a:r>
            <a:r>
              <a:rPr lang="en-US" altLang="zh-CN" sz="2400">
                <a:latin typeface="微软雅黑" pitchFamily="34" charset="-122"/>
                <a:ea typeface="微软雅黑" pitchFamily="34" charset="-122"/>
              </a:rPr>
              <a:t>-</a:t>
            </a:r>
            <a:r>
              <a:rPr lang="en-US" sz="2400">
                <a:latin typeface="微软雅黑" pitchFamily="34" charset="-122"/>
                <a:ea typeface="微软雅黑" pitchFamily="34" charset="-122"/>
              </a:rPr>
              <a:t>创业支持 </a:t>
            </a:r>
            <a:r>
              <a:rPr lang="en-US" altLang="zh-CN" sz="2400">
                <a:latin typeface="微软雅黑" pitchFamily="34" charset="-122"/>
                <a:ea typeface="微软雅黑" pitchFamily="34" charset="-122"/>
              </a:rPr>
              <a:t>| </a:t>
            </a:r>
            <a:r>
              <a:rPr lang="en-US" sz="2400">
                <a:latin typeface="微软雅黑" pitchFamily="34" charset="-122"/>
                <a:ea typeface="微软雅黑" pitchFamily="34" charset="-122"/>
              </a:rPr>
              <a:t>展示发布</a:t>
            </a:r>
            <a:r>
              <a:rPr lang="zh-CN" altLang="en-US" sz="2400">
                <a:latin typeface="微软雅黑" pitchFamily="34" charset="-122"/>
                <a:ea typeface="微软雅黑" pitchFamily="34" charset="-122"/>
              </a:rPr>
              <a:t>、远程协作</a:t>
            </a:r>
            <a:endParaRPr lang="zh-CN" sz="2400">
              <a:latin typeface="微软雅黑" pitchFamily="34" charset="-122"/>
              <a:ea typeface="微软雅黑" pitchFamily="34" charset="-122"/>
            </a:endParaRPr>
          </a:p>
        </p:txBody>
      </p:sp>
      <p:pic>
        <p:nvPicPr>
          <p:cNvPr id="22531" name="6f121110.jpg"/>
          <p:cNvPicPr>
            <a:picLocks noChangeAspect="1" noChangeArrowheads="1"/>
          </p:cNvPicPr>
          <p:nvPr/>
        </p:nvPicPr>
        <p:blipFill>
          <a:blip r:embed="rId2"/>
          <a:srcRect/>
          <a:stretch>
            <a:fillRect/>
          </a:stretch>
        </p:blipFill>
        <p:spPr bwMode="auto">
          <a:xfrm>
            <a:off x="0" y="1139825"/>
            <a:ext cx="9144000" cy="5211763"/>
          </a:xfrm>
          <a:prstGeom prst="rect">
            <a:avLst/>
          </a:prstGeom>
          <a:noFill/>
          <a:ln w="12700">
            <a:noFill/>
            <a:miter lim="400000"/>
            <a:headEnd/>
            <a:tailEnd/>
          </a:ln>
        </p:spPr>
      </p:pic>
      <p:sp>
        <p:nvSpPr>
          <p:cNvPr id="4" name="椭圆 3"/>
          <p:cNvSpPr>
            <a:spLocks/>
          </p:cNvSpPr>
          <p:nvPr/>
        </p:nvSpPr>
        <p:spPr>
          <a:xfrm>
            <a:off x="7070725" y="3708400"/>
            <a:ext cx="1703388" cy="170338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36000" rIns="36000" anchor="ctr"/>
          <a:lstStyle/>
          <a:p>
            <a:pPr algn="ctr">
              <a:defRPr/>
            </a:pPr>
            <a:r>
              <a:rPr kumimoji="1" lang="zh-CN" altLang="zh-CN" sz="1400" dirty="0">
                <a:latin typeface="微软雅黑"/>
                <a:ea typeface="微软雅黑"/>
                <a:cs typeface="微软雅黑"/>
              </a:rPr>
              <a:t>6</a:t>
            </a:r>
            <a:r>
              <a:rPr kumimoji="1" lang="en-US" altLang="zh-CN" sz="1400" dirty="0">
                <a:latin typeface="微软雅黑"/>
                <a:ea typeface="微软雅黑"/>
                <a:cs typeface="微软雅黑"/>
              </a:rPr>
              <a:t>F</a:t>
            </a:r>
            <a:r>
              <a:rPr kumimoji="1" lang="zh-CN" altLang="en-US" sz="1400" dirty="0">
                <a:latin typeface="微软雅黑"/>
                <a:ea typeface="微软雅黑"/>
                <a:cs typeface="微软雅黑"/>
              </a:rPr>
              <a:t>的空间提供一个开放的</a:t>
            </a:r>
            <a:r>
              <a:rPr kumimoji="1" lang="en-US" altLang="zh-CN" sz="1400" dirty="0">
                <a:latin typeface="微软雅黑"/>
                <a:ea typeface="微软雅黑"/>
                <a:cs typeface="微软雅黑"/>
              </a:rPr>
              <a:t>DIY</a:t>
            </a:r>
            <a:r>
              <a:rPr kumimoji="1" lang="zh-CN" altLang="en-US" sz="1400" dirty="0">
                <a:latin typeface="微软雅黑"/>
                <a:ea typeface="微软雅黑"/>
                <a:cs typeface="微软雅黑"/>
              </a:rPr>
              <a:t>平台，学生可以体验并创造智慧空间</a:t>
            </a:r>
            <a:r>
              <a:rPr kumimoji="1" lang="en-US" altLang="zh-CN" sz="1400" dirty="0">
                <a:latin typeface="微软雅黑"/>
                <a:ea typeface="微软雅黑"/>
                <a:cs typeface="微软雅黑"/>
              </a:rPr>
              <a:t>/</a:t>
            </a:r>
            <a:r>
              <a:rPr kumimoji="1" lang="en-US" altLang="en-US" sz="1400" dirty="0">
                <a:latin typeface="微软雅黑"/>
                <a:ea typeface="微软雅黑"/>
                <a:cs typeface="微软雅黑"/>
              </a:rPr>
              <a:t>视频录制传播平台</a:t>
            </a:r>
            <a:endParaRPr kumimoji="1" lang="zh-CN" altLang="en-US" sz="1400" dirty="0">
              <a:latin typeface="微软雅黑"/>
              <a:ea typeface="微软雅黑"/>
              <a:cs typeface="微软雅黑"/>
            </a:endParaRPr>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hape 547"/>
          <p:cNvSpPr>
            <a:spLocks noChangeArrowheads="1"/>
          </p:cNvSpPr>
          <p:nvPr/>
        </p:nvSpPr>
        <p:spPr bwMode="auto">
          <a:xfrm>
            <a:off x="174625" y="225425"/>
            <a:ext cx="3910013" cy="369888"/>
          </a:xfrm>
          <a:prstGeom prst="rect">
            <a:avLst/>
          </a:prstGeom>
          <a:noFill/>
          <a:ln w="12700">
            <a:noFill/>
            <a:miter lim="400000"/>
            <a:headEnd/>
            <a:tailEnd/>
          </a:ln>
        </p:spPr>
        <p:txBody>
          <a:bodyPr wrap="none" lIns="0" tIns="0" rIns="0" bIns="0" anchor="ctr">
            <a:spAutoFit/>
          </a:bodyPr>
          <a:lstStyle/>
          <a:p>
            <a:r>
              <a:rPr lang="zh-CN" altLang="zh-CN" sz="2400">
                <a:latin typeface="微软雅黑" pitchFamily="34" charset="-122"/>
                <a:ea typeface="微软雅黑" pitchFamily="34" charset="-122"/>
              </a:rPr>
              <a:t>6F</a:t>
            </a:r>
            <a:r>
              <a:rPr lang="en-US" altLang="zh-CN" sz="2400">
                <a:latin typeface="微软雅黑" pitchFamily="34" charset="-122"/>
                <a:ea typeface="微软雅黑" pitchFamily="34" charset="-122"/>
              </a:rPr>
              <a:t>- </a:t>
            </a:r>
            <a:r>
              <a:rPr lang="en-US" sz="2400">
                <a:latin typeface="微软雅黑" pitchFamily="34" charset="-122"/>
                <a:ea typeface="微软雅黑" pitchFamily="34" charset="-122"/>
              </a:rPr>
              <a:t>创业支持 </a:t>
            </a:r>
            <a:r>
              <a:rPr lang="en-US" altLang="zh-CN" sz="2400">
                <a:latin typeface="微软雅黑" pitchFamily="34" charset="-122"/>
                <a:ea typeface="微软雅黑" pitchFamily="34" charset="-122"/>
              </a:rPr>
              <a:t>| </a:t>
            </a:r>
            <a:r>
              <a:rPr lang="en-US" sz="2400">
                <a:latin typeface="微软雅黑" pitchFamily="34" charset="-122"/>
                <a:ea typeface="微软雅黑" pitchFamily="34" charset="-122"/>
              </a:rPr>
              <a:t>学生活动空间</a:t>
            </a:r>
            <a:endParaRPr lang="zh-CN" sz="2400">
              <a:latin typeface="微软雅黑" pitchFamily="34" charset="-122"/>
              <a:ea typeface="微软雅黑" pitchFamily="34" charset="-122"/>
            </a:endParaRPr>
          </a:p>
        </p:txBody>
      </p:sp>
      <p:pic>
        <p:nvPicPr>
          <p:cNvPr id="23555" name="图片 1" descr="2F-6102.jpg"/>
          <p:cNvPicPr>
            <a:picLocks noChangeAspect="1"/>
          </p:cNvPicPr>
          <p:nvPr/>
        </p:nvPicPr>
        <p:blipFill>
          <a:blip r:embed="rId3"/>
          <a:srcRect/>
          <a:stretch>
            <a:fillRect/>
          </a:stretch>
        </p:blipFill>
        <p:spPr bwMode="auto">
          <a:xfrm>
            <a:off x="0" y="866775"/>
            <a:ext cx="9144000" cy="5991225"/>
          </a:xfrm>
          <a:prstGeom prst="rect">
            <a:avLst/>
          </a:prstGeom>
          <a:noFill/>
          <a:ln w="9525">
            <a:noFill/>
            <a:miter lim="800000"/>
            <a:headEnd/>
            <a:tailEnd/>
          </a:ln>
        </p:spPr>
      </p:pic>
      <p:sp>
        <p:nvSpPr>
          <p:cNvPr id="7" name="椭圆 6"/>
          <p:cNvSpPr>
            <a:spLocks/>
          </p:cNvSpPr>
          <p:nvPr/>
        </p:nvSpPr>
        <p:spPr>
          <a:xfrm>
            <a:off x="7070725" y="981075"/>
            <a:ext cx="1703388" cy="170338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36000" rIns="36000" anchor="ctr"/>
          <a:lstStyle/>
          <a:p>
            <a:pPr algn="ctr">
              <a:defRPr/>
            </a:pPr>
            <a:r>
              <a:rPr kumimoji="1" lang="zh-CN" altLang="zh-CN" sz="1400" dirty="0">
                <a:latin typeface="微软雅黑"/>
                <a:ea typeface="微软雅黑"/>
                <a:cs typeface="微软雅黑"/>
              </a:rPr>
              <a:t>6</a:t>
            </a:r>
            <a:r>
              <a:rPr kumimoji="1" lang="en-US" altLang="zh-CN" sz="1400" dirty="0">
                <a:latin typeface="微软雅黑"/>
                <a:ea typeface="微软雅黑"/>
                <a:cs typeface="微软雅黑"/>
              </a:rPr>
              <a:t>F</a:t>
            </a:r>
            <a:r>
              <a:rPr kumimoji="1" lang="zh-CN" altLang="en-US" sz="1400" dirty="0">
                <a:latin typeface="微软雅黑"/>
                <a:ea typeface="微软雅黑"/>
                <a:cs typeface="微软雅黑"/>
              </a:rPr>
              <a:t>的空间可以灵活变化，满足课程、比赛、活动、宣讲</a:t>
            </a:r>
            <a:r>
              <a:rPr kumimoji="1" lang="en-US" altLang="zh-CN" sz="1400" dirty="0">
                <a:latin typeface="微软雅黑"/>
                <a:ea typeface="微软雅黑"/>
                <a:cs typeface="微软雅黑"/>
              </a:rPr>
              <a:t>、</a:t>
            </a:r>
            <a:r>
              <a:rPr kumimoji="1" lang="zh-CN" altLang="en-US" sz="1400" dirty="0">
                <a:latin typeface="微软雅黑"/>
                <a:ea typeface="微软雅黑"/>
                <a:cs typeface="微软雅黑"/>
              </a:rPr>
              <a:t>展览等多种需求</a:t>
            </a:r>
          </a:p>
        </p:txBody>
      </p:sp>
      <p:sp>
        <p:nvSpPr>
          <p:cNvPr id="5" name="椭圆 4"/>
          <p:cNvSpPr>
            <a:spLocks/>
          </p:cNvSpPr>
          <p:nvPr/>
        </p:nvSpPr>
        <p:spPr>
          <a:xfrm>
            <a:off x="877888" y="981075"/>
            <a:ext cx="1703387" cy="170338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36000" rIns="36000" anchor="ctr"/>
          <a:lstStyle/>
          <a:p>
            <a:pPr algn="ctr">
              <a:spcAft>
                <a:spcPts val="0"/>
              </a:spcAft>
              <a:defRPr/>
            </a:pPr>
            <a:r>
              <a:rPr lang="zh-CN" altLang="en-US" sz="1400" kern="100" dirty="0">
                <a:solidFill>
                  <a:srgbClr val="FFFFFF"/>
                </a:solidFill>
                <a:latin typeface="微软雅黑"/>
                <a:ea typeface="微软雅黑"/>
                <a:cs typeface="微软雅黑"/>
              </a:rPr>
              <a:t>建立</a:t>
            </a:r>
            <a:r>
              <a:rPr lang="zh-CN" altLang="zh-CN" sz="1400" kern="100" dirty="0">
                <a:solidFill>
                  <a:srgbClr val="FFFFFF"/>
                </a:solidFill>
                <a:latin typeface="微软雅黑"/>
                <a:ea typeface="微软雅黑"/>
                <a:cs typeface="微软雅黑"/>
              </a:rPr>
              <a:t>国际远程合作平台</a:t>
            </a:r>
            <a:r>
              <a:rPr lang="zh-CN" altLang="en-US" sz="1400" kern="100" dirty="0">
                <a:solidFill>
                  <a:srgbClr val="FFFFFF"/>
                </a:solidFill>
                <a:latin typeface="微软雅黑"/>
                <a:ea typeface="微软雅黑"/>
                <a:cs typeface="微软雅黑"/>
              </a:rPr>
              <a:t>，互联全球创新实验室和教室</a:t>
            </a:r>
            <a:endParaRPr lang="zh-CN" altLang="zh-CN" sz="1400" kern="100" dirty="0">
              <a:solidFill>
                <a:srgbClr val="FFFFFF"/>
              </a:solidFill>
              <a:latin typeface="微软雅黑"/>
              <a:ea typeface="微软雅黑"/>
              <a:cs typeface="微软雅黑"/>
            </a:endParaRP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3357562"/>
            <a:ext cx="7772400" cy="1362075"/>
          </a:xfrm>
        </p:spPr>
        <p:txBody>
          <a:bodyPr>
            <a:normAutofit/>
          </a:bodyPr>
          <a:lstStyle/>
          <a:p>
            <a:pPr algn="ctr"/>
            <a:r>
              <a:rPr lang="zh-CN" altLang="en-US" sz="8000" b="0" dirty="0" smtClean="0">
                <a:solidFill>
                  <a:srgbClr val="C00000"/>
                </a:solidFill>
                <a:latin typeface="华文琥珀" pitchFamily="2" charset="-122"/>
                <a:ea typeface="华文琥珀" pitchFamily="2" charset="-122"/>
              </a:rPr>
              <a:t>谢谢！</a:t>
            </a:r>
            <a:endParaRPr lang="zh-CN" altLang="en-US" sz="8000" b="0" dirty="0">
              <a:solidFill>
                <a:srgbClr val="C00000"/>
              </a:solidFill>
              <a:latin typeface="华文琥珀" pitchFamily="2" charset="-122"/>
              <a:ea typeface="华文琥珀" pitchFamily="2" charset="-122"/>
            </a:endParaRPr>
          </a:p>
        </p:txBody>
      </p:sp>
      <p:sp>
        <p:nvSpPr>
          <p:cNvPr id="3" name="文本占位符 2"/>
          <p:cNvSpPr>
            <a:spLocks noGrp="1"/>
          </p:cNvSpPr>
          <p:nvPr>
            <p:ph type="body" idx="1"/>
          </p:nvPr>
        </p:nvSpPr>
        <p:spPr>
          <a:xfrm>
            <a:off x="571472" y="1785926"/>
            <a:ext cx="7772400" cy="1500187"/>
          </a:xfrm>
        </p:spPr>
        <p:txBody>
          <a:bodyPr>
            <a:normAutofit/>
          </a:bodyPr>
          <a:lstStyle/>
          <a:p>
            <a:pPr algn="ctr"/>
            <a:r>
              <a:rPr lang="en-US" altLang="zh-CN" sz="6600" i="1" dirty="0" smtClean="0">
                <a:solidFill>
                  <a:srgbClr val="C00000"/>
                </a:solidFill>
              </a:rPr>
              <a:t>The end</a:t>
            </a:r>
            <a:endParaRPr lang="zh-CN" altLang="en-US" sz="6600" i="1" dirty="0">
              <a:solidFill>
                <a:srgbClr val="C00000"/>
              </a:solidFill>
            </a:endParaRP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5377</TotalTime>
  <Words>9211</Words>
  <Application>Microsoft Office PowerPoint</Application>
  <PresentationFormat>全屏显示(4:3)</PresentationFormat>
  <Paragraphs>806</Paragraphs>
  <Slides>94</Slides>
  <Notes>10</Notes>
  <HiddenSlides>0</HiddenSlides>
  <MMClips>0</MMClips>
  <ScaleCrop>false</ScaleCrop>
  <HeadingPairs>
    <vt:vector size="4" baseType="variant">
      <vt:variant>
        <vt:lpstr>主题</vt:lpstr>
      </vt:variant>
      <vt:variant>
        <vt:i4>1</vt:i4>
      </vt:variant>
      <vt:variant>
        <vt:lpstr>幻灯片标题</vt:lpstr>
      </vt:variant>
      <vt:variant>
        <vt:i4>94</vt:i4>
      </vt:variant>
    </vt:vector>
  </HeadingPairs>
  <TitlesOfParts>
    <vt:vector size="95" baseType="lpstr">
      <vt:lpstr>默认设计模板</vt:lpstr>
      <vt:lpstr>幻灯片 1</vt:lpstr>
      <vt:lpstr>幻灯片 2</vt:lpstr>
      <vt:lpstr>一、传承创新，明确定位</vt:lpstr>
      <vt:lpstr>幻灯片 4</vt:lpstr>
      <vt:lpstr>幻灯片 5</vt:lpstr>
      <vt:lpstr>思考或者纠结几个问题</vt:lpstr>
      <vt:lpstr>幻灯片 7</vt:lpstr>
      <vt:lpstr>二、课程建设，三位一体</vt:lpstr>
      <vt:lpstr>幻灯片 9</vt:lpstr>
      <vt:lpstr>幻灯片 10</vt:lpstr>
      <vt:lpstr>课程建设与教材建设成果突出</vt:lpstr>
      <vt:lpstr>幻灯片 12</vt:lpstr>
      <vt:lpstr>幻灯片 13</vt:lpstr>
      <vt:lpstr>创新工程训练模式</vt:lpstr>
      <vt:lpstr>幻灯片 15</vt:lpstr>
      <vt:lpstr>结合ABET认证，梳理培养目标</vt:lpstr>
      <vt:lpstr>幻灯片 17</vt:lpstr>
      <vt:lpstr>幻灯片 18</vt:lpstr>
      <vt:lpstr>课程内容体系体现现代制造的演变 产品从概念到实现的全生命周期 PLM（Product Lifecycle Management）</vt:lpstr>
      <vt:lpstr>消失模铸造实践教学改革</vt:lpstr>
      <vt:lpstr>焊接、冲压实践教学改革</vt:lpstr>
      <vt:lpstr>机械加工环节的CDIO模式</vt:lpstr>
      <vt:lpstr>幻灯片 23</vt:lpstr>
      <vt:lpstr>因材施教的多模块EDA实践教学平台</vt:lpstr>
      <vt:lpstr>互联网+实验室教学改革规划</vt:lpstr>
      <vt:lpstr>以功能为导向的综合型教学项目</vt:lpstr>
      <vt:lpstr>幻灯片 27</vt:lpstr>
      <vt:lpstr>幻灯片 28</vt:lpstr>
      <vt:lpstr>工程文化素质教学体系</vt:lpstr>
      <vt:lpstr>制造工程体验课程建设</vt:lpstr>
      <vt:lpstr>幻灯片 31</vt:lpstr>
      <vt:lpstr>幻灯片 32</vt:lpstr>
      <vt:lpstr>三、条件建设，营造环境</vt:lpstr>
      <vt:lpstr>幻灯片 34</vt:lpstr>
      <vt:lpstr>幻灯片 35</vt:lpstr>
      <vt:lpstr>仪器设备配置情况</vt:lpstr>
      <vt:lpstr>幻灯片 37</vt:lpstr>
      <vt:lpstr>幻灯片 38</vt:lpstr>
      <vt:lpstr>清华创客空间 Tsinghua i.Center</vt:lpstr>
      <vt:lpstr>幻灯片 40</vt:lpstr>
      <vt:lpstr>幻灯片 41</vt:lpstr>
      <vt:lpstr>数字化制造系统虚拟仿真实验教学中心</vt:lpstr>
      <vt:lpstr>幻灯片 43</vt:lpstr>
      <vt:lpstr>四、队伍建设，制度保障</vt:lpstr>
      <vt:lpstr>幻灯片 45</vt:lpstr>
      <vt:lpstr>实践教学队伍建设</vt:lpstr>
      <vt:lpstr>多样化提升方式</vt:lpstr>
      <vt:lpstr>明确岗位职责</vt:lpstr>
      <vt:lpstr>教学质量保证体系建设</vt:lpstr>
      <vt:lpstr>工程训练安全保障体系建设</vt:lpstr>
      <vt:lpstr>维护与运行</vt:lpstr>
      <vt:lpstr>环境与安全</vt:lpstr>
      <vt:lpstr>幻灯片 53</vt:lpstr>
      <vt:lpstr>制度建设</vt:lpstr>
      <vt:lpstr>可持续发展运行机制</vt:lpstr>
      <vt:lpstr>建设和谐中心</vt:lpstr>
      <vt:lpstr>五、社会服务，示范辐射</vt:lpstr>
      <vt:lpstr>幻灯片 58</vt:lpstr>
      <vt:lpstr>示范辐射</vt:lpstr>
      <vt:lpstr>交流访问</vt:lpstr>
      <vt:lpstr>六、近三年成果一览</vt:lpstr>
      <vt:lpstr>获奖一览</vt:lpstr>
      <vt:lpstr>幻灯片 63</vt:lpstr>
      <vt:lpstr>幻灯片 64</vt:lpstr>
      <vt:lpstr>幻灯片 65</vt:lpstr>
      <vt:lpstr>幻灯片 66</vt:lpstr>
      <vt:lpstr>科研成果向实验教学转化18项</vt:lpstr>
      <vt:lpstr>教学理念和改革经验辐射全国</vt:lpstr>
      <vt:lpstr>幻灯片 69</vt:lpstr>
      <vt:lpstr>幻灯片 70</vt:lpstr>
      <vt:lpstr>科研成果</vt:lpstr>
      <vt:lpstr>近年来中心教师承担了11项科研项目</vt:lpstr>
      <vt:lpstr>七、中心实验教学特色</vt:lpstr>
      <vt:lpstr>幻灯片 74</vt:lpstr>
      <vt:lpstr>幻灯片 75</vt:lpstr>
      <vt:lpstr>幻灯片 76</vt:lpstr>
      <vt:lpstr>八、建设发展思路与规划</vt:lpstr>
      <vt:lpstr>幻灯片 78</vt:lpstr>
      <vt:lpstr>幻灯片 79</vt:lpstr>
      <vt:lpstr>幻灯片 80</vt:lpstr>
      <vt:lpstr>幻灯片 81</vt:lpstr>
      <vt:lpstr>幻灯片 82</vt:lpstr>
      <vt:lpstr>新空间规划设计原则</vt:lpstr>
      <vt:lpstr>幻灯片 84</vt:lpstr>
      <vt:lpstr>新空间规划及教学活动</vt:lpstr>
      <vt:lpstr>幻灯片 86</vt:lpstr>
      <vt:lpstr>幻灯片 87</vt:lpstr>
      <vt:lpstr>幻灯片 88</vt:lpstr>
      <vt:lpstr>幻灯片 89</vt:lpstr>
      <vt:lpstr>幻灯片 90</vt:lpstr>
      <vt:lpstr>幻灯片 91</vt:lpstr>
      <vt:lpstr>幻灯片 92</vt:lpstr>
      <vt:lpstr>幻灯片 93</vt:lpstr>
      <vt:lpstr>谢谢！</vt:lpstr>
    </vt:vector>
  </TitlesOfParts>
  <Company>CEASIA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lihb</dc:creator>
  <cp:lastModifiedBy>pro</cp:lastModifiedBy>
  <cp:revision>772</cp:revision>
  <dcterms:created xsi:type="dcterms:W3CDTF">2012-09-25T04:09:37Z</dcterms:created>
  <dcterms:modified xsi:type="dcterms:W3CDTF">2015-10-27T00:10:47Z</dcterms:modified>
</cp:coreProperties>
</file>